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 id="2147483736" r:id="rId2"/>
    <p:sldMasterId id="2147483676" r:id="rId3"/>
    <p:sldMasterId id="2147483664" r:id="rId4"/>
  </p:sldMasterIdLst>
  <p:notesMasterIdLst>
    <p:notesMasterId r:id="rId56"/>
  </p:notesMasterIdLst>
  <p:handoutMasterIdLst>
    <p:handoutMasterId r:id="rId57"/>
  </p:handoutMasterIdLst>
  <p:sldIdLst>
    <p:sldId id="277" r:id="rId5"/>
    <p:sldId id="405" r:id="rId6"/>
    <p:sldId id="414" r:id="rId7"/>
    <p:sldId id="406" r:id="rId8"/>
    <p:sldId id="407" r:id="rId9"/>
    <p:sldId id="408" r:id="rId10"/>
    <p:sldId id="409" r:id="rId11"/>
    <p:sldId id="410" r:id="rId12"/>
    <p:sldId id="411" r:id="rId13"/>
    <p:sldId id="412" r:id="rId14"/>
    <p:sldId id="413" r:id="rId15"/>
    <p:sldId id="417" r:id="rId16"/>
    <p:sldId id="423" r:id="rId17"/>
    <p:sldId id="416" r:id="rId18"/>
    <p:sldId id="422" r:id="rId19"/>
    <p:sldId id="418" r:id="rId20"/>
    <p:sldId id="419" r:id="rId21"/>
    <p:sldId id="420" r:id="rId22"/>
    <p:sldId id="421" r:id="rId23"/>
    <p:sldId id="424" r:id="rId24"/>
    <p:sldId id="425" r:id="rId25"/>
    <p:sldId id="426" r:id="rId26"/>
    <p:sldId id="427" r:id="rId27"/>
    <p:sldId id="428" r:id="rId28"/>
    <p:sldId id="429" r:id="rId29"/>
    <p:sldId id="431" r:id="rId30"/>
    <p:sldId id="430" r:id="rId31"/>
    <p:sldId id="360" r:id="rId32"/>
    <p:sldId id="415" r:id="rId33"/>
    <p:sldId id="361" r:id="rId34"/>
    <p:sldId id="363" r:id="rId35"/>
    <p:sldId id="362" r:id="rId36"/>
    <p:sldId id="364" r:id="rId37"/>
    <p:sldId id="366" r:id="rId38"/>
    <p:sldId id="368" r:id="rId39"/>
    <p:sldId id="369" r:id="rId40"/>
    <p:sldId id="370" r:id="rId41"/>
    <p:sldId id="397" r:id="rId42"/>
    <p:sldId id="398" r:id="rId43"/>
    <p:sldId id="399" r:id="rId44"/>
    <p:sldId id="371" r:id="rId45"/>
    <p:sldId id="401" r:id="rId46"/>
    <p:sldId id="400" r:id="rId47"/>
    <p:sldId id="403" r:id="rId48"/>
    <p:sldId id="372" r:id="rId49"/>
    <p:sldId id="373" r:id="rId50"/>
    <p:sldId id="374" r:id="rId51"/>
    <p:sldId id="375" r:id="rId52"/>
    <p:sldId id="388" r:id="rId53"/>
    <p:sldId id="389" r:id="rId54"/>
    <p:sldId id="432" r:id="rId55"/>
  </p:sldIdLst>
  <p:sldSz cx="9144000" cy="6858000" type="screen4x3"/>
  <p:notesSz cx="6642100" cy="9653588"/>
  <p:defaultTextStyle>
    <a:defPPr>
      <a:defRPr lang="ko-KR"/>
    </a:defPPr>
    <a:lvl1pPr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1pPr>
    <a:lvl2pPr marL="4572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2pPr>
    <a:lvl3pPr marL="9144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3pPr>
    <a:lvl4pPr marL="13716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4pPr>
    <a:lvl5pPr marL="18288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5pPr>
    <a:lvl6pPr marL="2286000" algn="l" defTabSz="914400" rtl="0" eaLnBrk="1" latinLnBrk="1" hangingPunct="1">
      <a:defRPr kumimoji="1" sz="1600" kern="1200">
        <a:solidFill>
          <a:schemeClr val="tx1"/>
        </a:solidFill>
        <a:latin typeface="Arial" pitchFamily="34" charset="0"/>
        <a:ea typeface="굴림" pitchFamily="50" charset="-127"/>
        <a:cs typeface="+mn-cs"/>
      </a:defRPr>
    </a:lvl6pPr>
    <a:lvl7pPr marL="2743200" algn="l" defTabSz="914400" rtl="0" eaLnBrk="1" latinLnBrk="1" hangingPunct="1">
      <a:defRPr kumimoji="1" sz="1600" kern="1200">
        <a:solidFill>
          <a:schemeClr val="tx1"/>
        </a:solidFill>
        <a:latin typeface="Arial" pitchFamily="34" charset="0"/>
        <a:ea typeface="굴림" pitchFamily="50" charset="-127"/>
        <a:cs typeface="+mn-cs"/>
      </a:defRPr>
    </a:lvl7pPr>
    <a:lvl8pPr marL="3200400" algn="l" defTabSz="914400" rtl="0" eaLnBrk="1" latinLnBrk="1" hangingPunct="1">
      <a:defRPr kumimoji="1" sz="1600" kern="1200">
        <a:solidFill>
          <a:schemeClr val="tx1"/>
        </a:solidFill>
        <a:latin typeface="Arial" pitchFamily="34" charset="0"/>
        <a:ea typeface="굴림" pitchFamily="50" charset="-127"/>
        <a:cs typeface="+mn-cs"/>
      </a:defRPr>
    </a:lvl8pPr>
    <a:lvl9pPr marL="3657600" algn="l" defTabSz="914400" rtl="0" eaLnBrk="1" latinLnBrk="1" hangingPunct="1">
      <a:defRPr kumimoji="1" sz="1600" kern="1200">
        <a:solidFill>
          <a:schemeClr val="tx1"/>
        </a:solidFill>
        <a:latin typeface="Arial" pitchFamily="34" charset="0"/>
        <a:ea typeface="굴림"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AEAEA"/>
    <a:srgbClr val="DDDDDD"/>
    <a:srgbClr val="FF9966"/>
    <a:srgbClr val="FF0000"/>
    <a:srgbClr val="FFFFCC"/>
    <a:srgbClr val="CC99FF"/>
    <a:srgbClr val="66FFFF"/>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9" d="100"/>
          <a:sy n="79" d="100"/>
        </p:scale>
        <p:origin x="-1240" y="-56"/>
      </p:cViewPr>
      <p:guideLst>
        <p:guide orient="horz" pos="2160"/>
        <p:guide pos="2880"/>
      </p:guideLst>
    </p:cSldViewPr>
  </p:slideViewPr>
  <p:outlineViewPr>
    <p:cViewPr>
      <p:scale>
        <a:sx n="33" d="100"/>
        <a:sy n="33" d="100"/>
      </p:scale>
      <p:origin x="0" y="59864"/>
    </p:cViewPr>
  </p:outlineViewPr>
  <p:notesTextViewPr>
    <p:cViewPr>
      <p:scale>
        <a:sx n="100" d="100"/>
        <a:sy n="100" d="100"/>
      </p:scale>
      <p:origin x="0" y="0"/>
    </p:cViewPr>
  </p:notesTextViewPr>
  <p:sorterViewPr>
    <p:cViewPr>
      <p:scale>
        <a:sx n="100" d="100"/>
        <a:sy n="100" d="100"/>
      </p:scale>
      <p:origin x="0" y="6760"/>
    </p:cViewPr>
  </p:sorterViewPr>
  <p:notesViewPr>
    <p:cSldViewPr>
      <p:cViewPr>
        <p:scale>
          <a:sx n="66" d="100"/>
          <a:sy n="66" d="100"/>
        </p:scale>
        <p:origin x="-846" y="1368"/>
      </p:cViewPr>
      <p:guideLst>
        <p:guide orient="horz" pos="2320"/>
        <p:guide pos="28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4099" name="Rectangle 3"/>
          <p:cNvSpPr>
            <a:spLocks noGrp="1" noChangeArrowheads="1"/>
          </p:cNvSpPr>
          <p:nvPr>
            <p:ph type="dt" sz="quarter" idx="1"/>
          </p:nvPr>
        </p:nvSpPr>
        <p:spPr bwMode="auto">
          <a:xfrm>
            <a:off x="3763963" y="0"/>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algn="r" defTabSz="895350" latinLnBrk="0">
              <a:defRPr sz="1000" i="1">
                <a:ea typeface="돋움" pitchFamily="50" charset="-127"/>
              </a:defRPr>
            </a:lvl1pPr>
          </a:lstStyle>
          <a:p>
            <a:endParaRPr lang="en-US" altLang="ko-KR"/>
          </a:p>
        </p:txBody>
      </p:sp>
      <p:sp>
        <p:nvSpPr>
          <p:cNvPr id="4100" name="Rectangle 4"/>
          <p:cNvSpPr>
            <a:spLocks noGrp="1" noChangeArrowheads="1"/>
          </p:cNvSpPr>
          <p:nvPr>
            <p:ph type="ftr" sz="quarter" idx="2"/>
          </p:nvPr>
        </p:nvSpPr>
        <p:spPr bwMode="auto">
          <a:xfrm>
            <a:off x="0" y="9170988"/>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4101" name="Rectangle 5"/>
          <p:cNvSpPr>
            <a:spLocks noGrp="1" noChangeArrowheads="1"/>
          </p:cNvSpPr>
          <p:nvPr>
            <p:ph type="sldNum" sz="quarter" idx="3"/>
          </p:nvPr>
        </p:nvSpPr>
        <p:spPr bwMode="auto">
          <a:xfrm>
            <a:off x="3763963" y="9170988"/>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algn="r" defTabSz="895350" latinLnBrk="0">
              <a:defRPr sz="1000" i="1">
                <a:ea typeface="돋움" pitchFamily="50" charset="-127"/>
              </a:defRPr>
            </a:lvl1pPr>
          </a:lstStyle>
          <a:p>
            <a:fld id="{A958FF2F-0791-4F83-8CC1-57DD447D83FB}" type="slidenum">
              <a:rPr lang="en-US" altLang="ko-KR"/>
              <a:pPr/>
              <a:t>‹#›</a:t>
            </a:fld>
            <a:endParaRPr lang="en-US" altLang="ko-KR"/>
          </a:p>
        </p:txBody>
      </p:sp>
    </p:spTree>
    <p:extLst>
      <p:ext uri="{BB962C8B-B14F-4D97-AF65-F5344CB8AC3E}">
        <p14:creationId xmlns:p14="http://schemas.microsoft.com/office/powerpoint/2010/main" val="3274528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2051" name="Rectangle 3"/>
          <p:cNvSpPr>
            <a:spLocks noGrp="1" noChangeArrowheads="1"/>
          </p:cNvSpPr>
          <p:nvPr>
            <p:ph type="dt" idx="1"/>
          </p:nvPr>
        </p:nvSpPr>
        <p:spPr bwMode="auto">
          <a:xfrm>
            <a:off x="3763963" y="0"/>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algn="r" defTabSz="895350" latinLnBrk="0">
              <a:defRPr sz="1000" i="1">
                <a:ea typeface="돋움" pitchFamily="50" charset="-127"/>
              </a:defRPr>
            </a:lvl1pPr>
          </a:lstStyle>
          <a:p>
            <a:endParaRPr lang="en-US" altLang="ko-KR"/>
          </a:p>
        </p:txBody>
      </p:sp>
      <p:sp>
        <p:nvSpPr>
          <p:cNvPr id="68612" name="Rectangle 4"/>
          <p:cNvSpPr>
            <a:spLocks noGrp="1" noRot="1" noChangeAspect="1" noChangeArrowheads="1" noTextEdit="1"/>
          </p:cNvSpPr>
          <p:nvPr>
            <p:ph type="sldImg" idx="2"/>
          </p:nvPr>
        </p:nvSpPr>
        <p:spPr bwMode="auto">
          <a:xfrm>
            <a:off x="41275" y="639763"/>
            <a:ext cx="6589713" cy="49418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2053" name="Rectangle 5"/>
          <p:cNvSpPr>
            <a:spLocks noGrp="1" noChangeArrowheads="1"/>
          </p:cNvSpPr>
          <p:nvPr>
            <p:ph type="body" sz="quarter" idx="3"/>
          </p:nvPr>
        </p:nvSpPr>
        <p:spPr bwMode="auto">
          <a:xfrm>
            <a:off x="469900" y="5772150"/>
            <a:ext cx="5715000" cy="302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194" tIns="45097" rIns="90194" bIns="45097" numCol="1" anchor="t" anchorCtr="0" compatLnSpc="1">
            <a:prstTxWarp prst="textNoShape">
              <a:avLst/>
            </a:prstTxWarp>
          </a:bodyPr>
          <a:lstStyle/>
          <a:p>
            <a:pPr lvl="0"/>
            <a:r>
              <a:rPr lang="ko-KR" altLang="en-US" smtClean="0"/>
              <a:t>마스터 문자열 유형을 편집하려면 누르십시오</a:t>
            </a:r>
            <a:r>
              <a:rPr lang="en-US" altLang="ko-KR" smtClean="0"/>
              <a:t>.</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2054" name="Rectangle 6"/>
          <p:cNvSpPr>
            <a:spLocks noGrp="1" noChangeArrowheads="1"/>
          </p:cNvSpPr>
          <p:nvPr>
            <p:ph type="ftr" sz="quarter" idx="4"/>
          </p:nvPr>
        </p:nvSpPr>
        <p:spPr bwMode="auto">
          <a:xfrm>
            <a:off x="0" y="9170988"/>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2055" name="Rectangle 7"/>
          <p:cNvSpPr>
            <a:spLocks noGrp="1" noChangeArrowheads="1"/>
          </p:cNvSpPr>
          <p:nvPr>
            <p:ph type="sldNum" sz="quarter" idx="5"/>
          </p:nvPr>
        </p:nvSpPr>
        <p:spPr bwMode="auto">
          <a:xfrm>
            <a:off x="3763963" y="9170988"/>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algn="r" defTabSz="895350" latinLnBrk="0">
              <a:defRPr sz="1000" i="1">
                <a:ea typeface="돋움" pitchFamily="50" charset="-127"/>
              </a:defRPr>
            </a:lvl1pPr>
          </a:lstStyle>
          <a:p>
            <a:fld id="{51BC0879-4465-4F96-BD3F-DFECAC432DE6}" type="slidenum">
              <a:rPr lang="en-US" altLang="ko-KR"/>
              <a:pPr/>
              <a:t>‹#›</a:t>
            </a:fld>
            <a:endParaRPr lang="en-US" altLang="ko-KR"/>
          </a:p>
        </p:txBody>
      </p:sp>
    </p:spTree>
    <p:extLst>
      <p:ext uri="{BB962C8B-B14F-4D97-AF65-F5344CB8AC3E}">
        <p14:creationId xmlns:p14="http://schemas.microsoft.com/office/powerpoint/2010/main" val="19608988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1pPr>
    <a:lvl2pPr marL="4572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2pPr>
    <a:lvl3pPr marL="9144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3pPr>
    <a:lvl4pPr marL="13716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4pPr>
    <a:lvl5pPr marL="18288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95350" eaLnBrk="0" hangingPunct="0">
              <a:defRPr kumimoji="1" sz="1600">
                <a:solidFill>
                  <a:schemeClr val="tx1"/>
                </a:solidFill>
                <a:latin typeface="Arial" pitchFamily="34" charset="0"/>
                <a:ea typeface="굴림" pitchFamily="50" charset="-127"/>
              </a:defRPr>
            </a:lvl1pPr>
            <a:lvl2pPr marL="742950" indent="-285750" defTabSz="895350" eaLnBrk="0" hangingPunct="0">
              <a:defRPr kumimoji="1" sz="1600">
                <a:solidFill>
                  <a:schemeClr val="tx1"/>
                </a:solidFill>
                <a:latin typeface="Arial" pitchFamily="34" charset="0"/>
                <a:ea typeface="굴림" pitchFamily="50" charset="-127"/>
              </a:defRPr>
            </a:lvl2pPr>
            <a:lvl3pPr marL="1143000" indent="-228600" defTabSz="895350" eaLnBrk="0" hangingPunct="0">
              <a:defRPr kumimoji="1" sz="1600">
                <a:solidFill>
                  <a:schemeClr val="tx1"/>
                </a:solidFill>
                <a:latin typeface="Arial" pitchFamily="34" charset="0"/>
                <a:ea typeface="굴림" pitchFamily="50" charset="-127"/>
              </a:defRPr>
            </a:lvl3pPr>
            <a:lvl4pPr marL="1600200" indent="-228600" defTabSz="895350" eaLnBrk="0" hangingPunct="0">
              <a:defRPr kumimoji="1" sz="1600">
                <a:solidFill>
                  <a:schemeClr val="tx1"/>
                </a:solidFill>
                <a:latin typeface="Arial" pitchFamily="34" charset="0"/>
                <a:ea typeface="굴림" pitchFamily="50" charset="-127"/>
              </a:defRPr>
            </a:lvl4pPr>
            <a:lvl5pPr marL="2057400" indent="-228600" defTabSz="895350" eaLnBrk="0" hangingPunct="0">
              <a:defRPr kumimoji="1" sz="1600">
                <a:solidFill>
                  <a:schemeClr val="tx1"/>
                </a:solidFill>
                <a:latin typeface="Arial" pitchFamily="34" charset="0"/>
                <a:ea typeface="굴림" pitchFamily="50" charset="-127"/>
              </a:defRPr>
            </a:lvl5pPr>
            <a:lvl6pPr marL="25146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eaLnBrk="1" hangingPunct="1"/>
            <a:fld id="{612A4EAB-73CD-46CE-91F2-90655C7CE712}" type="slidenum">
              <a:rPr lang="en-US" altLang="ko-KR" sz="1000">
                <a:ea typeface="돋움" pitchFamily="50" charset="-127"/>
              </a:rPr>
              <a:pPr eaLnBrk="1" hangingPunct="1"/>
              <a:t>1</a:t>
            </a:fld>
            <a:endParaRPr lang="en-US" altLang="ko-KR" sz="1000">
              <a:ea typeface="돋움" pitchFamily="50" charset="-127"/>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ko-KR" altLang="ko-KR"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3F5FA5-8669-B041-B808-C51C67494960}" type="slidenum">
              <a:rPr lang="en-US" altLang="ko-KR"/>
              <a:pPr/>
              <a:t>28</a:t>
            </a:fld>
            <a:endParaRPr lang="en-US" altLang="ko-KR"/>
          </a:p>
        </p:txBody>
      </p:sp>
      <p:sp>
        <p:nvSpPr>
          <p:cNvPr id="1268738"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268739"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909638" y="723900"/>
            <a:ext cx="4824412" cy="3619500"/>
          </a:xfrm>
          <a:ln/>
        </p:spPr>
      </p:sp>
      <p:sp>
        <p:nvSpPr>
          <p:cNvPr id="140291"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3F5FA5-8669-B041-B808-C51C67494960}" type="slidenum">
              <a:rPr lang="en-US" altLang="ko-KR"/>
              <a:pPr/>
              <a:t>29</a:t>
            </a:fld>
            <a:endParaRPr lang="en-US" altLang="ko-KR"/>
          </a:p>
        </p:txBody>
      </p:sp>
      <p:sp>
        <p:nvSpPr>
          <p:cNvPr id="1268738"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268739"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B7DD41-D3B4-D141-AAE3-272515A49B78}" type="slidenum">
              <a:rPr lang="en-US" altLang="ko-KR"/>
              <a:pPr/>
              <a:t>30</a:t>
            </a:fld>
            <a:endParaRPr lang="en-US" altLang="ko-KR"/>
          </a:p>
        </p:txBody>
      </p:sp>
      <p:sp>
        <p:nvSpPr>
          <p:cNvPr id="1278978"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278979"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839180-34D2-1444-AA77-4EFAD00A9816}" type="slidenum">
              <a:rPr lang="en-US" altLang="ko-KR"/>
              <a:pPr/>
              <a:t>31</a:t>
            </a:fld>
            <a:endParaRPr lang="en-US" altLang="ko-KR"/>
          </a:p>
        </p:txBody>
      </p:sp>
      <p:sp>
        <p:nvSpPr>
          <p:cNvPr id="1283074" name="Rectangle 2"/>
          <p:cNvSpPr>
            <a:spLocks noGrp="1" noRot="1" noChangeAspect="1" noChangeArrowheads="1" noTextEdit="1"/>
          </p:cNvSpPr>
          <p:nvPr>
            <p:ph type="sldImg"/>
          </p:nvPr>
        </p:nvSpPr>
        <p:spPr>
          <a:xfrm>
            <a:off x="866775" y="703263"/>
            <a:ext cx="4908550" cy="3681412"/>
          </a:xfrm>
          <a:ln/>
          <a:extLst>
            <a:ext uri="{FAA26D3D-D897-4be2-8F04-BA451C77F1D7}">
              <ma14:placeholderFlag xmlns="" xmlns:ma14="http://schemas.microsoft.com/office/mac/drawingml/2011/main" val="1"/>
            </a:ext>
          </a:extLst>
        </p:spPr>
      </p:sp>
      <p:sp>
        <p:nvSpPr>
          <p:cNvPr id="1283075" name="Rectangle 3"/>
          <p:cNvSpPr>
            <a:spLocks noGrp="1" noChangeArrowheads="1"/>
          </p:cNvSpPr>
          <p:nvPr>
            <p:ph type="body" idx="1"/>
          </p:nvPr>
        </p:nvSpPr>
        <p:spPr>
          <a:xfrm>
            <a:off x="874713" y="4618038"/>
            <a:ext cx="4892675" cy="4303712"/>
          </a:xfrm>
        </p:spPr>
        <p:txBody>
          <a:bodyPr lIns="92985" tIns="46493" rIns="92985" bIns="46493"/>
          <a:lstStyle/>
          <a:p>
            <a:r>
              <a:rPr lang="en-US" altLang="ko-KR">
                <a:ea typeface="굴림" charset="0"/>
                <a:cs typeface="굴림" charset="0"/>
              </a:rPr>
              <a:t>We are given a classifier consisting of n rules. A rule has k fields also called as dimensions, each corresponding to a particular field in the packet header e.g. source and destination IP address or port number or protocol or may be even higher layer fields. Every rule specifies a prefix,a range, a wildcard or any other simple regular expression on each of the k fields. k is the  number of dimensions of classification. A rule also has an action associated with it. An incoming packet is said to match a particular rule R, if all fields in the packet</a:t>
            </a:r>
            <a:r>
              <a:rPr lang="ko-KR" altLang="en-US">
                <a:latin typeface="Times New Roman"/>
                <a:ea typeface="굴림" charset="0"/>
                <a:cs typeface="굴림" charset="0"/>
              </a:rPr>
              <a:t>’</a:t>
            </a:r>
            <a:r>
              <a:rPr lang="en-US" altLang="ko-KR">
                <a:ea typeface="굴림" charset="0"/>
                <a:cs typeface="굴림" charset="0"/>
              </a:rPr>
              <a:t>s header match the respective field specifications of rule R. Now a packet may match multiple rules. In that case, the rule with the highest priority is considered. Usually, the order in which rules appear determines their relative priority. As an example a packet </a:t>
            </a:r>
            <a:r>
              <a:rPr lang="en-US" altLang="ko-KR">
                <a:latin typeface="Times New Roman"/>
                <a:ea typeface="굴림" charset="0"/>
                <a:cs typeface="굴림" charset="0"/>
              </a:rPr>
              <a:t>…</a:t>
            </a:r>
            <a:endParaRPr lang="en-US" altLang="ko-KR">
              <a:ea typeface="굴림" charset="0"/>
              <a:cs typeface="굴림" charset="0"/>
            </a:endParaRPr>
          </a:p>
          <a:p>
            <a:r>
              <a:rPr lang="en-US" altLang="ko-KR">
                <a:ea typeface="굴림" charset="0"/>
                <a:cs typeface="굴림" charset="0"/>
              </a:rPr>
              <a:t>An example classifier would be access lists in a company firewall where rules determine which packets to allow and which to deny access to the company</a:t>
            </a:r>
            <a:r>
              <a:rPr lang="ko-KR" altLang="en-US">
                <a:latin typeface="Times New Roman"/>
                <a:ea typeface="굴림" charset="0"/>
                <a:cs typeface="굴림" charset="0"/>
              </a:rPr>
              <a:t>’</a:t>
            </a:r>
            <a:r>
              <a:rPr lang="en-US" altLang="ko-KR">
                <a:ea typeface="굴림" charset="0"/>
                <a:cs typeface="굴림" charset="0"/>
              </a:rPr>
              <a:t>s network. In this example actions would be of two types: allow or deny. Another example, that of a 1D classifier, would be destination address forwarding table in a router. Here rules specify prefixes on the destination IP address and actions specify next hops where the matching packets need to be sent to.</a:t>
            </a:r>
          </a:p>
          <a:p>
            <a:r>
              <a:rPr lang="en-US" altLang="ko-KR">
                <a:ea typeface="굴림" charset="0"/>
                <a:cs typeface="굴림" charset="0"/>
              </a:rPr>
              <a:t>Hence packet classification is an important functionality required in routers for differentiated services.</a:t>
            </a:r>
          </a:p>
          <a:p>
            <a:endParaRPr lang="en-US" altLang="ko-KR">
              <a:ea typeface="굴림" charset="0"/>
              <a:cs typeface="굴림"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46C7A-A3F7-8C4A-B587-AFBFC5E77FF4}" type="slidenum">
              <a:rPr lang="en-US" altLang="ko-KR"/>
              <a:pPr/>
              <a:t>32</a:t>
            </a:fld>
            <a:endParaRPr lang="en-US" altLang="ko-KR"/>
          </a:p>
        </p:txBody>
      </p:sp>
      <p:sp>
        <p:nvSpPr>
          <p:cNvPr id="1281026" name="Rectangle 2"/>
          <p:cNvSpPr>
            <a:spLocks noGrp="1" noRot="1" noChangeAspect="1" noChangeArrowheads="1" noTextEdit="1"/>
          </p:cNvSpPr>
          <p:nvPr>
            <p:ph type="sldImg"/>
          </p:nvPr>
        </p:nvSpPr>
        <p:spPr>
          <a:xfrm>
            <a:off x="909638" y="723900"/>
            <a:ext cx="4826000" cy="3619500"/>
          </a:xfrm>
          <a:ln/>
          <a:extLst>
            <a:ext uri="{FAA26D3D-D897-4be2-8F04-BA451C77F1D7}">
              <ma14:placeholderFlag xmlns="" xmlns:ma14="http://schemas.microsoft.com/office/mac/drawingml/2011/main" val="1"/>
            </a:ext>
          </a:extLst>
        </p:spPr>
      </p:sp>
      <p:sp>
        <p:nvSpPr>
          <p:cNvPr id="1281027" name="Rectangle 3"/>
          <p:cNvSpPr>
            <a:spLocks noGrp="1" noChangeArrowheads="1"/>
          </p:cNvSpPr>
          <p:nvPr>
            <p:ph type="body" idx="1"/>
          </p:nvPr>
        </p:nvSpPr>
        <p:spPr>
          <a:xfrm>
            <a:off x="885825" y="4584700"/>
            <a:ext cx="4870450" cy="4344988"/>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4EB3F-21CF-634E-97B9-082DD2658165}" type="slidenum">
              <a:rPr lang="en-US" altLang="ko-KR"/>
              <a:pPr/>
              <a:t>33</a:t>
            </a:fld>
            <a:endParaRPr lang="en-US" altLang="ko-KR"/>
          </a:p>
        </p:txBody>
      </p:sp>
      <p:sp>
        <p:nvSpPr>
          <p:cNvPr id="1285122" name="Rectangle 2"/>
          <p:cNvSpPr>
            <a:spLocks noGrp="1" noRot="1" noChangeAspect="1" noChangeArrowheads="1" noTextEdit="1"/>
          </p:cNvSpPr>
          <p:nvPr>
            <p:ph type="sldImg"/>
          </p:nvPr>
        </p:nvSpPr>
        <p:spPr>
          <a:xfrm>
            <a:off x="911225" y="725488"/>
            <a:ext cx="4822825" cy="3617912"/>
          </a:xfrm>
          <a:ln/>
          <a:extLst>
            <a:ext uri="{FAA26D3D-D897-4be2-8F04-BA451C77F1D7}">
              <ma14:placeholderFlag xmlns="" xmlns:ma14="http://schemas.microsoft.com/office/mac/drawingml/2011/main" val="1"/>
            </a:ext>
          </a:extLst>
        </p:spPr>
      </p:sp>
      <p:sp>
        <p:nvSpPr>
          <p:cNvPr id="1285123"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C4C2B5-1785-1843-B9B4-A7FC921B705D}" type="slidenum">
              <a:rPr lang="en-US" altLang="ko-KR"/>
              <a:pPr/>
              <a:t>34</a:t>
            </a:fld>
            <a:endParaRPr lang="en-US" altLang="ko-KR"/>
          </a:p>
        </p:txBody>
      </p:sp>
      <p:sp>
        <p:nvSpPr>
          <p:cNvPr id="1289218" name="Rectangle 2"/>
          <p:cNvSpPr>
            <a:spLocks noGrp="1" noRot="1" noChangeAspect="1" noChangeArrowheads="1" noTextEdit="1"/>
          </p:cNvSpPr>
          <p:nvPr>
            <p:ph type="sldImg"/>
          </p:nvPr>
        </p:nvSpPr>
        <p:spPr>
          <a:xfrm>
            <a:off x="911225" y="725488"/>
            <a:ext cx="4822825" cy="3617912"/>
          </a:xfrm>
          <a:ln/>
          <a:extLst>
            <a:ext uri="{FAA26D3D-D897-4be2-8F04-BA451C77F1D7}">
              <ma14:placeholderFlag xmlns="" xmlns:ma14="http://schemas.microsoft.com/office/mac/drawingml/2011/main" val="1"/>
            </a:ext>
          </a:extLst>
        </p:spPr>
      </p:sp>
      <p:sp>
        <p:nvSpPr>
          <p:cNvPr id="1289219"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306B5-03EE-9F42-920B-0B12940FD917}" type="slidenum">
              <a:rPr lang="en-US" altLang="ko-KR"/>
              <a:pPr/>
              <a:t>35</a:t>
            </a:fld>
            <a:endParaRPr lang="en-US" altLang="ko-KR"/>
          </a:p>
        </p:txBody>
      </p:sp>
      <p:sp>
        <p:nvSpPr>
          <p:cNvPr id="1293314" name="Rectangle 2"/>
          <p:cNvSpPr>
            <a:spLocks noGrp="1" noRot="1" noChangeAspect="1" noChangeArrowheads="1" noTextEdit="1"/>
          </p:cNvSpPr>
          <p:nvPr>
            <p:ph type="sldImg"/>
          </p:nvPr>
        </p:nvSpPr>
        <p:spPr>
          <a:xfrm>
            <a:off x="911225" y="725488"/>
            <a:ext cx="4822825" cy="3617912"/>
          </a:xfrm>
          <a:ln/>
          <a:extLst>
            <a:ext uri="{FAA26D3D-D897-4be2-8F04-BA451C77F1D7}">
              <ma14:placeholderFlag xmlns="" xmlns:ma14="http://schemas.microsoft.com/office/mac/drawingml/2011/main" val="1"/>
            </a:ext>
          </a:extLst>
        </p:spPr>
      </p:sp>
      <p:sp>
        <p:nvSpPr>
          <p:cNvPr id="1293315"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9FF0C7-F579-8C40-B788-1F2824CB31DF}" type="slidenum">
              <a:rPr lang="en-US" altLang="ko-KR"/>
              <a:pPr/>
              <a:t>36</a:t>
            </a:fld>
            <a:endParaRPr lang="en-US" altLang="ko-KR"/>
          </a:p>
        </p:txBody>
      </p:sp>
      <p:sp>
        <p:nvSpPr>
          <p:cNvPr id="1295362"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295363"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6B05FD-7584-284D-AECE-58ECBB73E0C3}" type="slidenum">
              <a:rPr lang="en-US" altLang="ko-KR"/>
              <a:pPr/>
              <a:t>37</a:t>
            </a:fld>
            <a:endParaRPr lang="en-US" altLang="ko-KR"/>
          </a:p>
        </p:txBody>
      </p:sp>
      <p:sp>
        <p:nvSpPr>
          <p:cNvPr id="1297410"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297411"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B93FF1-7FBA-A143-A4A3-6CB23FC23115}" type="slidenum">
              <a:rPr lang="en-US" altLang="ko-KR"/>
              <a:pPr/>
              <a:t>41</a:t>
            </a:fld>
            <a:endParaRPr lang="en-US" altLang="ko-KR"/>
          </a:p>
        </p:txBody>
      </p:sp>
      <p:sp>
        <p:nvSpPr>
          <p:cNvPr id="1299458" name="Rectangle 2"/>
          <p:cNvSpPr>
            <a:spLocks noGrp="1" noRot="1" noChangeAspect="1" noChangeArrowheads="1" noTextEdit="1"/>
          </p:cNvSpPr>
          <p:nvPr>
            <p:ph type="sldImg"/>
          </p:nvPr>
        </p:nvSpPr>
        <p:spPr>
          <a:xfrm>
            <a:off x="866775" y="703263"/>
            <a:ext cx="4908550" cy="3681412"/>
          </a:xfrm>
          <a:ln/>
          <a:extLst>
            <a:ext uri="{FAA26D3D-D897-4be2-8F04-BA451C77F1D7}">
              <ma14:placeholderFlag xmlns="" xmlns:ma14="http://schemas.microsoft.com/office/mac/drawingml/2011/main" val="1"/>
            </a:ext>
          </a:extLst>
        </p:spPr>
      </p:sp>
      <p:sp>
        <p:nvSpPr>
          <p:cNvPr id="1299459" name="Rectangle 3"/>
          <p:cNvSpPr>
            <a:spLocks noGrp="1" noChangeArrowheads="1"/>
          </p:cNvSpPr>
          <p:nvPr>
            <p:ph type="body" idx="1"/>
          </p:nvPr>
        </p:nvSpPr>
        <p:spPr>
          <a:xfrm>
            <a:off x="874713" y="4618038"/>
            <a:ext cx="4892675" cy="4303712"/>
          </a:xfrm>
        </p:spPr>
        <p:txBody>
          <a:bodyPr lIns="92985" tIns="46493" rIns="92985" bIns="46493"/>
          <a:lstStyle/>
          <a:p>
            <a:r>
              <a:rPr lang="en-US" altLang="ko-KR">
                <a:ea typeface="굴림" charset="0"/>
                <a:cs typeface="굴림" charset="0"/>
              </a:rPr>
              <a:t>We have seen that it is quite difficult for a classification algorithm to achieve both speed and modest storage in the worst case. We have found that real classifiers have considerable structure. This makes possible comparatively simple classification schemes which exploit the structure inherent in a classifier. In this talk we saw one such scheme, called RFC which appears to work very well with a selection of classifiers available to us. There fore it seems to be of practical use in applications where classifiers do not change more frequently than a few rules per second on average.</a:t>
            </a:r>
          </a:p>
          <a:p>
            <a:r>
              <a:rPr lang="en-US" altLang="ko-KR">
                <a:ea typeface="굴림" charset="0"/>
                <a:cs typeface="굴림" charset="0"/>
              </a:rPr>
              <a:t>Thanks, that concludes my talk but before we go to questions I would like to appeal to all the members of the audience who work in ISP companies. Researchers working on packet classification need to get access to larger and larger databases of rules. While I understand the business reasons why the ISPs won</a:t>
            </a:r>
            <a:r>
              <a:rPr lang="ko-KR" altLang="en-US">
                <a:latin typeface="Times New Roman"/>
                <a:ea typeface="굴림" charset="0"/>
                <a:cs typeface="굴림" charset="0"/>
              </a:rPr>
              <a:t>’</a:t>
            </a:r>
            <a:r>
              <a:rPr lang="en-US" altLang="ko-KR">
                <a:ea typeface="굴림" charset="0"/>
                <a:cs typeface="굴림" charset="0"/>
              </a:rPr>
              <a:t>t make their policy databases public, I have a set of scripts which would just sanitize them while preserving their structure. So please email me or talk to me if you could help the research community with this.  Thanks.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95350" eaLnBrk="0" hangingPunct="0">
              <a:defRPr kumimoji="1" sz="1600">
                <a:solidFill>
                  <a:schemeClr val="tx1"/>
                </a:solidFill>
                <a:latin typeface="Arial" pitchFamily="34" charset="0"/>
                <a:ea typeface="굴림" pitchFamily="50" charset="-127"/>
              </a:defRPr>
            </a:lvl1pPr>
            <a:lvl2pPr marL="742950" indent="-285750" defTabSz="895350" eaLnBrk="0" hangingPunct="0">
              <a:defRPr kumimoji="1" sz="1600">
                <a:solidFill>
                  <a:schemeClr val="tx1"/>
                </a:solidFill>
                <a:latin typeface="Arial" pitchFamily="34" charset="0"/>
                <a:ea typeface="굴림" pitchFamily="50" charset="-127"/>
              </a:defRPr>
            </a:lvl2pPr>
            <a:lvl3pPr marL="1143000" indent="-228600" defTabSz="895350" eaLnBrk="0" hangingPunct="0">
              <a:defRPr kumimoji="1" sz="1600">
                <a:solidFill>
                  <a:schemeClr val="tx1"/>
                </a:solidFill>
                <a:latin typeface="Arial" pitchFamily="34" charset="0"/>
                <a:ea typeface="굴림" pitchFamily="50" charset="-127"/>
              </a:defRPr>
            </a:lvl3pPr>
            <a:lvl4pPr marL="1600200" indent="-228600" defTabSz="895350" eaLnBrk="0" hangingPunct="0">
              <a:defRPr kumimoji="1" sz="1600">
                <a:solidFill>
                  <a:schemeClr val="tx1"/>
                </a:solidFill>
                <a:latin typeface="Arial" pitchFamily="34" charset="0"/>
                <a:ea typeface="굴림" pitchFamily="50" charset="-127"/>
              </a:defRPr>
            </a:lvl4pPr>
            <a:lvl5pPr marL="2057400" indent="-228600" defTabSz="895350" eaLnBrk="0" hangingPunct="0">
              <a:defRPr kumimoji="1" sz="1600">
                <a:solidFill>
                  <a:schemeClr val="tx1"/>
                </a:solidFill>
                <a:latin typeface="Arial" pitchFamily="34" charset="0"/>
                <a:ea typeface="굴림" pitchFamily="50" charset="-127"/>
              </a:defRPr>
            </a:lvl5pPr>
            <a:lvl6pPr marL="25146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eaLnBrk="1" hangingPunct="1"/>
            <a:fld id="{CEC5D3A9-4401-4E02-AB07-634AF6628A5E}" type="slidenum">
              <a:rPr lang="en-US" altLang="ko-KR" sz="1000">
                <a:ea typeface="돋움" pitchFamily="50" charset="-127"/>
              </a:rPr>
              <a:pPr eaLnBrk="1" hangingPunct="1"/>
              <a:t>3</a:t>
            </a:fld>
            <a:endParaRPr lang="en-US" altLang="ko-KR" sz="1000">
              <a:ea typeface="돋움" pitchFamily="50" charset="-127"/>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ko-KR" altLang="ko-KR"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B93FF1-7FBA-A143-A4A3-6CB23FC23115}" type="slidenum">
              <a:rPr lang="en-US" altLang="ko-KR"/>
              <a:pPr/>
              <a:t>43</a:t>
            </a:fld>
            <a:endParaRPr lang="en-US" altLang="ko-KR"/>
          </a:p>
        </p:txBody>
      </p:sp>
      <p:sp>
        <p:nvSpPr>
          <p:cNvPr id="1299458" name="Rectangle 2"/>
          <p:cNvSpPr>
            <a:spLocks noGrp="1" noRot="1" noChangeAspect="1" noChangeArrowheads="1" noTextEdit="1"/>
          </p:cNvSpPr>
          <p:nvPr>
            <p:ph type="sldImg"/>
          </p:nvPr>
        </p:nvSpPr>
        <p:spPr>
          <a:xfrm>
            <a:off x="866775" y="703263"/>
            <a:ext cx="4908550" cy="3681412"/>
          </a:xfrm>
          <a:ln/>
          <a:extLst>
            <a:ext uri="{FAA26D3D-D897-4be2-8F04-BA451C77F1D7}">
              <ma14:placeholderFlag xmlns="" xmlns:ma14="http://schemas.microsoft.com/office/mac/drawingml/2011/main" val="1"/>
            </a:ext>
          </a:extLst>
        </p:spPr>
      </p:sp>
      <p:sp>
        <p:nvSpPr>
          <p:cNvPr id="1299459" name="Rectangle 3"/>
          <p:cNvSpPr>
            <a:spLocks noGrp="1" noChangeArrowheads="1"/>
          </p:cNvSpPr>
          <p:nvPr>
            <p:ph type="body" idx="1"/>
          </p:nvPr>
        </p:nvSpPr>
        <p:spPr>
          <a:xfrm>
            <a:off x="874713" y="4618038"/>
            <a:ext cx="4892675" cy="4303712"/>
          </a:xfrm>
        </p:spPr>
        <p:txBody>
          <a:bodyPr lIns="92985" tIns="46493" rIns="92985" bIns="46493"/>
          <a:lstStyle/>
          <a:p>
            <a:r>
              <a:rPr lang="en-US" altLang="ko-KR">
                <a:ea typeface="굴림" charset="0"/>
                <a:cs typeface="굴림" charset="0"/>
              </a:rPr>
              <a:t>We have seen that it is quite difficult for a classification algorithm to achieve both speed and modest storage in the worst case. We have found that real classifiers have considerable structure. This makes possible comparatively simple classification schemes which exploit the structure inherent in a classifier. In this talk we saw one such scheme, called RFC which appears to work very well with a selection of classifiers available to us. There fore it seems to be of practical use in applications where classifiers do not change more frequently than a few rules per second on average.</a:t>
            </a:r>
          </a:p>
          <a:p>
            <a:r>
              <a:rPr lang="en-US" altLang="ko-KR">
                <a:ea typeface="굴림" charset="0"/>
                <a:cs typeface="굴림" charset="0"/>
              </a:rPr>
              <a:t>Thanks, that concludes my talk but before we go to questions I would like to appeal to all the members of the audience who work in ISP companies. Researchers working on packet classification need to get access to larger and larger databases of rules. While I understand the business reasons why the ISPs won</a:t>
            </a:r>
            <a:r>
              <a:rPr lang="ko-KR" altLang="en-US">
                <a:latin typeface="Times New Roman"/>
                <a:ea typeface="굴림" charset="0"/>
                <a:cs typeface="굴림" charset="0"/>
              </a:rPr>
              <a:t>’</a:t>
            </a:r>
            <a:r>
              <a:rPr lang="en-US" altLang="ko-KR">
                <a:ea typeface="굴림" charset="0"/>
                <a:cs typeface="굴림" charset="0"/>
              </a:rPr>
              <a:t>t make their policy databases public, I have a set of scripts which would just sanitize them while preserving their structure. So please email me or talk to me if you could help the research community with this.  Thanks.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B93FF1-7FBA-A143-A4A3-6CB23FC23115}" type="slidenum">
              <a:rPr lang="en-US" altLang="ko-KR"/>
              <a:pPr/>
              <a:t>44</a:t>
            </a:fld>
            <a:endParaRPr lang="en-US" altLang="ko-KR"/>
          </a:p>
        </p:txBody>
      </p:sp>
      <p:sp>
        <p:nvSpPr>
          <p:cNvPr id="1299458" name="Rectangle 2"/>
          <p:cNvSpPr>
            <a:spLocks noGrp="1" noRot="1" noChangeAspect="1" noChangeArrowheads="1" noTextEdit="1"/>
          </p:cNvSpPr>
          <p:nvPr>
            <p:ph type="sldImg"/>
          </p:nvPr>
        </p:nvSpPr>
        <p:spPr>
          <a:xfrm>
            <a:off x="866775" y="703263"/>
            <a:ext cx="4908550" cy="3681412"/>
          </a:xfrm>
          <a:ln/>
          <a:extLst>
            <a:ext uri="{FAA26D3D-D897-4be2-8F04-BA451C77F1D7}">
              <ma14:placeholderFlag xmlns="" xmlns:ma14="http://schemas.microsoft.com/office/mac/drawingml/2011/main" val="1"/>
            </a:ext>
          </a:extLst>
        </p:spPr>
      </p:sp>
      <p:sp>
        <p:nvSpPr>
          <p:cNvPr id="1299459" name="Rectangle 3"/>
          <p:cNvSpPr>
            <a:spLocks noGrp="1" noChangeArrowheads="1"/>
          </p:cNvSpPr>
          <p:nvPr>
            <p:ph type="body" idx="1"/>
          </p:nvPr>
        </p:nvSpPr>
        <p:spPr>
          <a:xfrm>
            <a:off x="874713" y="4618038"/>
            <a:ext cx="4892675" cy="4303712"/>
          </a:xfrm>
        </p:spPr>
        <p:txBody>
          <a:bodyPr lIns="92985" tIns="46493" rIns="92985" bIns="46493"/>
          <a:lstStyle/>
          <a:p>
            <a:r>
              <a:rPr lang="en-US" altLang="ko-KR">
                <a:ea typeface="굴림" charset="0"/>
                <a:cs typeface="굴림" charset="0"/>
              </a:rPr>
              <a:t>We have seen that it is quite difficult for a classification algorithm to achieve both speed and modest storage in the worst case. We have found that real classifiers have considerable structure. This makes possible comparatively simple classification schemes which exploit the structure inherent in a classifier. In this talk we saw one such scheme, called RFC which appears to work very well with a selection of classifiers available to us. There fore it seems to be of practical use in applications where classifiers do not change more frequently than a few rules per second on average.</a:t>
            </a:r>
          </a:p>
          <a:p>
            <a:r>
              <a:rPr lang="en-US" altLang="ko-KR">
                <a:ea typeface="굴림" charset="0"/>
                <a:cs typeface="굴림" charset="0"/>
              </a:rPr>
              <a:t>Thanks, that concludes my talk but before we go to questions I would like to appeal to all the members of the audience who work in ISP companies. Researchers working on packet classification need to get access to larger and larger databases of rules. While I understand the business reasons why the ISPs won</a:t>
            </a:r>
            <a:r>
              <a:rPr lang="ko-KR" altLang="en-US">
                <a:latin typeface="Times New Roman"/>
                <a:ea typeface="굴림" charset="0"/>
                <a:cs typeface="굴림" charset="0"/>
              </a:rPr>
              <a:t>’</a:t>
            </a:r>
            <a:r>
              <a:rPr lang="en-US" altLang="ko-KR">
                <a:ea typeface="굴림" charset="0"/>
                <a:cs typeface="굴림" charset="0"/>
              </a:rPr>
              <a:t>t make their policy databases public, I have a set of scripts which would just sanitize them while preserving their structure. So please email me or talk to me if you could help the research community with this.  Thanks.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DA638-4724-7D4C-9ECE-5F992AF2BA6E}" type="slidenum">
              <a:rPr lang="en-US" altLang="ko-KR"/>
              <a:pPr/>
              <a:t>45</a:t>
            </a:fld>
            <a:endParaRPr lang="en-US" altLang="ko-KR"/>
          </a:p>
        </p:txBody>
      </p:sp>
      <p:sp>
        <p:nvSpPr>
          <p:cNvPr id="1301506" name="Rectangle 2"/>
          <p:cNvSpPr>
            <a:spLocks noGrp="1" noRot="1" noChangeAspect="1" noChangeArrowheads="1" noTextEdit="1"/>
          </p:cNvSpPr>
          <p:nvPr>
            <p:ph type="sldImg"/>
          </p:nvPr>
        </p:nvSpPr>
        <p:spPr>
          <a:xfrm>
            <a:off x="866775" y="703263"/>
            <a:ext cx="4908550" cy="3681412"/>
          </a:xfrm>
          <a:ln/>
          <a:extLst>
            <a:ext uri="{FAA26D3D-D897-4be2-8F04-BA451C77F1D7}">
              <ma14:placeholderFlag xmlns="" xmlns:ma14="http://schemas.microsoft.com/office/mac/drawingml/2011/main" val="1"/>
            </a:ext>
          </a:extLst>
        </p:spPr>
      </p:sp>
      <p:sp>
        <p:nvSpPr>
          <p:cNvPr id="1301507" name="Rectangle 3"/>
          <p:cNvSpPr>
            <a:spLocks noGrp="1" noChangeArrowheads="1"/>
          </p:cNvSpPr>
          <p:nvPr>
            <p:ph type="body" idx="1"/>
          </p:nvPr>
        </p:nvSpPr>
        <p:spPr>
          <a:xfrm>
            <a:off x="874713" y="4618038"/>
            <a:ext cx="4892675" cy="4303712"/>
          </a:xfrm>
        </p:spPr>
        <p:txBody>
          <a:bodyPr lIns="92985" tIns="46493" rIns="92985" bIns="46493"/>
          <a:lstStyle/>
          <a:p>
            <a:r>
              <a:rPr lang="en-US" altLang="ko-KR">
                <a:ea typeface="굴림" charset="0"/>
                <a:cs typeface="굴림" charset="0"/>
              </a:rPr>
              <a:t>Acknowledgments. Say that they are manually entered. And originate largely from acls or firewalls, and hence are updated very infrequently, for example only at router boot time.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BD3A6D-C546-AF4A-B567-3E46CDE0C28F}" type="slidenum">
              <a:rPr lang="en-US" altLang="ko-KR"/>
              <a:pPr/>
              <a:t>46</a:t>
            </a:fld>
            <a:endParaRPr lang="en-US" altLang="ko-KR"/>
          </a:p>
        </p:txBody>
      </p:sp>
      <p:sp>
        <p:nvSpPr>
          <p:cNvPr id="1307650" name="Rectangle 2"/>
          <p:cNvSpPr>
            <a:spLocks noGrp="1" noRot="1" noChangeAspect="1" noChangeArrowheads="1" noTextEdit="1"/>
          </p:cNvSpPr>
          <p:nvPr>
            <p:ph type="sldImg"/>
          </p:nvPr>
        </p:nvSpPr>
        <p:spPr>
          <a:xfrm>
            <a:off x="866775" y="703263"/>
            <a:ext cx="4908550" cy="3681412"/>
          </a:xfrm>
          <a:ln/>
          <a:extLst>
            <a:ext uri="{FAA26D3D-D897-4be2-8F04-BA451C77F1D7}">
              <ma14:placeholderFlag xmlns="" xmlns:ma14="http://schemas.microsoft.com/office/mac/drawingml/2011/main" val="1"/>
            </a:ext>
          </a:extLst>
        </p:spPr>
      </p:sp>
      <p:sp>
        <p:nvSpPr>
          <p:cNvPr id="1307651" name="Rectangle 3"/>
          <p:cNvSpPr>
            <a:spLocks noGrp="1" noChangeArrowheads="1"/>
          </p:cNvSpPr>
          <p:nvPr>
            <p:ph type="body" idx="1"/>
          </p:nvPr>
        </p:nvSpPr>
        <p:spPr>
          <a:xfrm>
            <a:off x="874713" y="4618038"/>
            <a:ext cx="4892675" cy="4303712"/>
          </a:xfrm>
        </p:spPr>
        <p:txBody>
          <a:bodyPr lIns="92985" tIns="46493" rIns="92985" bIns="46493"/>
          <a:lstStyle/>
          <a:p>
            <a:r>
              <a:rPr lang="en-US" altLang="ko-KR">
                <a:ea typeface="굴림" charset="0"/>
                <a:cs typeface="굴림" charset="0"/>
              </a:rPr>
              <a:t>Acknowledgments. Say that they are manually entered. And originate largely from acls or firewalls, and hence are updated very infrequently, for example only at router boot time.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B3FC0F-E011-DA44-A2D1-4DF1CF658FC6}" type="slidenum">
              <a:rPr lang="en-US" altLang="ko-KR"/>
              <a:pPr/>
              <a:t>47</a:t>
            </a:fld>
            <a:endParaRPr lang="en-US" altLang="ko-KR"/>
          </a:p>
        </p:txBody>
      </p:sp>
      <p:sp>
        <p:nvSpPr>
          <p:cNvPr id="1313794"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313795"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B0901-D6C1-2047-9F21-6B225500EF83}" type="slidenum">
              <a:rPr lang="en-US" altLang="ko-KR"/>
              <a:pPr/>
              <a:t>48</a:t>
            </a:fld>
            <a:endParaRPr lang="en-US" altLang="ko-KR"/>
          </a:p>
        </p:txBody>
      </p:sp>
      <p:sp>
        <p:nvSpPr>
          <p:cNvPr id="1315842"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315843"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3F5FA5-8669-B041-B808-C51C67494960}" type="slidenum">
              <a:rPr lang="en-US" altLang="ko-KR"/>
              <a:pPr/>
              <a:t>49</a:t>
            </a:fld>
            <a:endParaRPr lang="en-US" altLang="ko-KR"/>
          </a:p>
        </p:txBody>
      </p:sp>
      <p:sp>
        <p:nvSpPr>
          <p:cNvPr id="1268738" name="Rectangle 2"/>
          <p:cNvSpPr>
            <a:spLocks noGrp="1" noRot="1" noChangeAspect="1" noChangeArrowheads="1" noTextEdit="1"/>
          </p:cNvSpPr>
          <p:nvPr>
            <p:ph type="sldImg"/>
          </p:nvPr>
        </p:nvSpPr>
        <p:spPr>
          <a:xfrm>
            <a:off x="909638" y="725488"/>
            <a:ext cx="4826000" cy="3619500"/>
          </a:xfrm>
          <a:ln/>
          <a:extLst>
            <a:ext uri="{FAA26D3D-D897-4be2-8F04-BA451C77F1D7}">
              <ma14:placeholderFlag xmlns="" xmlns:ma14="http://schemas.microsoft.com/office/mac/drawingml/2011/main" val="1"/>
            </a:ext>
          </a:extLst>
        </p:spPr>
      </p:sp>
      <p:sp>
        <p:nvSpPr>
          <p:cNvPr id="1268739" name="Rectangle 3"/>
          <p:cNvSpPr>
            <a:spLocks noGrp="1" noChangeArrowheads="1"/>
          </p:cNvSpPr>
          <p:nvPr>
            <p:ph type="body" idx="1"/>
          </p:nvPr>
        </p:nvSpPr>
        <p:spPr>
          <a:xfrm>
            <a:off x="885825" y="4584700"/>
            <a:ext cx="4870450" cy="4343400"/>
          </a:xfrm>
        </p:spPr>
        <p:txBody>
          <a:bodyPr/>
          <a:lstStyle/>
          <a:p>
            <a:endParaRPr lang="en-US">
              <a:ea typeface="굴림" charset="0"/>
              <a:cs typeface="굴림"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3EC44-B709-47E1-85FF-57AB5D52CF6F}" type="slidenum">
              <a:rPr lang="en-US" altLang="ko-KR"/>
              <a:pPr/>
              <a:t>50</a:t>
            </a:fld>
            <a:endParaRPr lang="en-US" altLang="ko-K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ko-KR" altLang="ko-K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95350" eaLnBrk="0" hangingPunct="0">
              <a:defRPr kumimoji="1" sz="1600">
                <a:solidFill>
                  <a:schemeClr val="tx1"/>
                </a:solidFill>
                <a:latin typeface="Arial" pitchFamily="34" charset="0"/>
                <a:ea typeface="굴림" pitchFamily="50" charset="-127"/>
              </a:defRPr>
            </a:lvl1pPr>
            <a:lvl2pPr marL="742950" indent="-285750" defTabSz="895350" eaLnBrk="0" hangingPunct="0">
              <a:defRPr kumimoji="1" sz="1600">
                <a:solidFill>
                  <a:schemeClr val="tx1"/>
                </a:solidFill>
                <a:latin typeface="Arial" pitchFamily="34" charset="0"/>
                <a:ea typeface="굴림" pitchFamily="50" charset="-127"/>
              </a:defRPr>
            </a:lvl2pPr>
            <a:lvl3pPr marL="1143000" indent="-228600" defTabSz="895350" eaLnBrk="0" hangingPunct="0">
              <a:defRPr kumimoji="1" sz="1600">
                <a:solidFill>
                  <a:schemeClr val="tx1"/>
                </a:solidFill>
                <a:latin typeface="Arial" pitchFamily="34" charset="0"/>
                <a:ea typeface="굴림" pitchFamily="50" charset="-127"/>
              </a:defRPr>
            </a:lvl3pPr>
            <a:lvl4pPr marL="1600200" indent="-228600" defTabSz="895350" eaLnBrk="0" hangingPunct="0">
              <a:defRPr kumimoji="1" sz="1600">
                <a:solidFill>
                  <a:schemeClr val="tx1"/>
                </a:solidFill>
                <a:latin typeface="Arial" pitchFamily="34" charset="0"/>
                <a:ea typeface="굴림" pitchFamily="50" charset="-127"/>
              </a:defRPr>
            </a:lvl4pPr>
            <a:lvl5pPr marL="2057400" indent="-228600" defTabSz="895350" eaLnBrk="0" hangingPunct="0">
              <a:defRPr kumimoji="1" sz="1600">
                <a:solidFill>
                  <a:schemeClr val="tx1"/>
                </a:solidFill>
                <a:latin typeface="Arial" pitchFamily="34" charset="0"/>
                <a:ea typeface="굴림" pitchFamily="50" charset="-127"/>
              </a:defRPr>
            </a:lvl5pPr>
            <a:lvl6pPr marL="25146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eaLnBrk="1" hangingPunct="1"/>
            <a:fld id="{52A973C5-FFC8-4733-ABF7-71F75B97CBF1}" type="slidenum">
              <a:rPr lang="en-US" altLang="ko-KR" sz="1000">
                <a:ea typeface="돋움" pitchFamily="50" charset="-127"/>
              </a:rPr>
              <a:pPr eaLnBrk="1" hangingPunct="1"/>
              <a:t>51</a:t>
            </a:fld>
            <a:endParaRPr lang="en-US" altLang="ko-KR" sz="1000">
              <a:ea typeface="돋움" pitchFamily="50" charset="-127"/>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ko-KR" altLang="ko-KR" smtClean="0">
              <a:latin typeface="Arial" pitchFamily="34" charset="0"/>
            </a:endParaRPr>
          </a:p>
        </p:txBody>
      </p:sp>
    </p:spTree>
    <p:extLst>
      <p:ext uri="{BB962C8B-B14F-4D97-AF65-F5344CB8AC3E}">
        <p14:creationId xmlns:p14="http://schemas.microsoft.com/office/powerpoint/2010/main" val="1312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슬라이드 이미지 개체 틀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5058"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latin typeface="맑은 고딕" charset="0"/>
                <a:ea typeface="맑은 고딕" charset="0"/>
                <a:cs typeface="맑은 고딕" charset="0"/>
              </a:rPr>
              <a:t>순서대로 숫자 </a:t>
            </a:r>
          </a:p>
        </p:txBody>
      </p:sp>
      <p:sp>
        <p:nvSpPr>
          <p:cNvPr id="45059"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29205" indent="-280464" eaLnBrk="0" hangingPunct="0">
              <a:defRPr kumimoji="1" sz="2400">
                <a:solidFill>
                  <a:schemeClr val="tx1"/>
                </a:solidFill>
                <a:latin typeface="굴림" charset="0"/>
                <a:ea typeface="맑은 고딕" charset="0"/>
                <a:cs typeface="맑은 고딕" charset="0"/>
              </a:defRPr>
            </a:lvl2pPr>
            <a:lvl3pPr marL="1121855" indent="-224371" eaLnBrk="0" hangingPunct="0">
              <a:defRPr kumimoji="1" sz="2400">
                <a:solidFill>
                  <a:schemeClr val="tx1"/>
                </a:solidFill>
                <a:latin typeface="굴림" charset="0"/>
                <a:ea typeface="맑은 고딕" charset="0"/>
                <a:cs typeface="맑은 고딕" charset="0"/>
              </a:defRPr>
            </a:lvl3pPr>
            <a:lvl4pPr marL="1570596" indent="-224371" eaLnBrk="0" hangingPunct="0">
              <a:defRPr kumimoji="1" sz="2400">
                <a:solidFill>
                  <a:schemeClr val="tx1"/>
                </a:solidFill>
                <a:latin typeface="굴림" charset="0"/>
                <a:ea typeface="맑은 고딕" charset="0"/>
                <a:cs typeface="맑은 고딕" charset="0"/>
              </a:defRPr>
            </a:lvl4pPr>
            <a:lvl5pPr marL="2019338" indent="-224371" eaLnBrk="0" hangingPunct="0">
              <a:defRPr kumimoji="1" sz="2400">
                <a:solidFill>
                  <a:schemeClr val="tx1"/>
                </a:solidFill>
                <a:latin typeface="굴림" charset="0"/>
                <a:ea typeface="맑은 고딕" charset="0"/>
                <a:cs typeface="맑은 고딕" charset="0"/>
              </a:defRPr>
            </a:lvl5pPr>
            <a:lvl6pPr marL="2468080" indent="-224371"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16822" indent="-224371"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365564" indent="-224371"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14305" indent="-224371"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fld id="{CA724B6D-D2DC-F244-95C0-CF648D3AFC41}" type="slidenum">
              <a:rPr kumimoji="0" lang="ko-KR" altLang="en-US" sz="1200">
                <a:latin typeface="맑은 고딕" charset="0"/>
              </a:rPr>
              <a:pPr eaLnBrk="1" hangingPunct="1"/>
              <a:t>8</a:t>
            </a:fld>
            <a:endParaRPr kumimoji="0" lang="ko-KR" altLang="en-US" sz="1200">
              <a:latin typeface="맑은 고딕"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9638" y="723900"/>
            <a:ext cx="4824412" cy="3619500"/>
          </a:xfrm>
          <a:ln/>
        </p:spPr>
      </p:sp>
      <p:sp>
        <p:nvSpPr>
          <p:cNvPr id="142339" name="Rectangle 3"/>
          <p:cNvSpPr>
            <a:spLocks noGrp="1" noChangeArrowheads="1"/>
          </p:cNvSpPr>
          <p:nvPr>
            <p:ph type="body" idx="1"/>
          </p:nvPr>
        </p:nvSpPr>
        <p:spPr>
          <a:xfrm>
            <a:off x="885928" y="4586122"/>
            <a:ext cx="4870246" cy="43430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ea typeface="굴림"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Line 2"/>
          <p:cNvSpPr>
            <a:spLocks noChangeShapeType="1"/>
          </p:cNvSpPr>
          <p:nvPr/>
        </p:nvSpPr>
        <p:spPr bwMode="auto">
          <a:xfrm>
            <a:off x="19050" y="2628900"/>
            <a:ext cx="8026400" cy="0"/>
          </a:xfrm>
          <a:prstGeom prst="line">
            <a:avLst/>
          </a:prstGeom>
          <a:noFill/>
          <a:ln w="50800">
            <a:solidFill>
              <a:srgbClr val="33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굴림" charset="0"/>
              <a:cs typeface="굴림" charset="0"/>
            </a:endParaRPr>
          </a:p>
        </p:txBody>
      </p:sp>
      <p:pic>
        <p:nvPicPr>
          <p:cNvPr id="5" name="Picture 14" descr="http://imgnews.naver.com/image/277/2009/02/24/2009022410005795830_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50" y="6381750"/>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47" name="Rectangle 3"/>
          <p:cNvSpPr>
            <a:spLocks noGrp="1" noChangeArrowheads="1"/>
          </p:cNvSpPr>
          <p:nvPr>
            <p:ph type="ctrTitle" sz="quarter"/>
          </p:nvPr>
        </p:nvSpPr>
        <p:spPr>
          <a:xfrm>
            <a:off x="400050" y="1333500"/>
            <a:ext cx="7772400" cy="1143000"/>
          </a:xfrm>
        </p:spPr>
        <p:txBody>
          <a:bodyPr/>
          <a:lstStyle>
            <a:lvl1pPr>
              <a:defRPr/>
            </a:lvl1pPr>
          </a:lstStyle>
          <a:p>
            <a:pPr lvl="0"/>
            <a:r>
              <a:rPr lang="ko-KR" altLang="en-US" noProof="0" smtClean="0"/>
              <a:t>마스터 제목 유형 편집</a:t>
            </a:r>
          </a:p>
        </p:txBody>
      </p:sp>
      <p:sp>
        <p:nvSpPr>
          <p:cNvPr id="236548" name="Rectangle 4"/>
          <p:cNvSpPr>
            <a:spLocks noGrp="1" noChangeArrowheads="1"/>
          </p:cNvSpPr>
          <p:nvPr>
            <p:ph type="subTitle" sz="quarter" idx="1"/>
          </p:nvPr>
        </p:nvSpPr>
        <p:spPr>
          <a:xfrm>
            <a:off x="1333500" y="3448050"/>
            <a:ext cx="6400800" cy="1752600"/>
          </a:xfrm>
        </p:spPr>
        <p:txBody>
          <a:bodyPr/>
          <a:lstStyle>
            <a:lvl1pPr marL="0" indent="0" algn="ctr">
              <a:buFont typeface="Monotype Sorts" pitchFamily="2" charset="2"/>
              <a:buNone/>
              <a:defRPr/>
            </a:lvl1pPr>
          </a:lstStyle>
          <a:p>
            <a:pPr lvl="0"/>
            <a:r>
              <a:rPr lang="ko-KR" altLang="en-US" noProof="0" smtClean="0"/>
              <a:t>마스터 부제목 유형 편집</a:t>
            </a:r>
          </a:p>
        </p:txBody>
      </p:sp>
      <p:sp>
        <p:nvSpPr>
          <p:cNvPr id="6" name="Rectangle 10"/>
          <p:cNvSpPr>
            <a:spLocks noGrp="1" noChangeArrowheads="1"/>
          </p:cNvSpPr>
          <p:nvPr>
            <p:ph type="ftr" sz="quarter" idx="10"/>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eaLnBrk="0" latinLnBrk="0" hangingPunct="0">
              <a:defRPr sz="1400">
                <a:ea typeface="돋움" pitchFamily="50" charset="-127"/>
              </a:defRPr>
            </a:lvl1pPr>
          </a:lstStyle>
          <a:p>
            <a:endParaRPr lang="en-US" altLang="ko-KR"/>
          </a:p>
        </p:txBody>
      </p:sp>
      <p:sp>
        <p:nvSpPr>
          <p:cNvPr id="7" name="Rectangle 11"/>
          <p:cNvSpPr>
            <a:spLocks noGrp="1" noChangeArrowheads="1"/>
          </p:cNvSpPr>
          <p:nvPr>
            <p:ph type="dt" sz="quarter" idx="11"/>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eaLnBrk="0" latinLnBrk="0" hangingPunct="0">
              <a:defRPr sz="1400">
                <a:ea typeface="돋움" pitchFamily="50" charset="-127"/>
              </a:defRPr>
            </a:lvl1pPr>
          </a:lstStyle>
          <a:p>
            <a:endParaRPr lang="en-US" altLang="ko-KR"/>
          </a:p>
        </p:txBody>
      </p:sp>
      <p:sp>
        <p:nvSpPr>
          <p:cNvPr id="8" name="Rectangle 12"/>
          <p:cNvSpPr>
            <a:spLocks noGrp="1" noChangeArrowheads="1"/>
          </p:cNvSpPr>
          <p:nvPr>
            <p:ph type="sldNum" sz="quarter" idx="12"/>
          </p:nvPr>
        </p:nvSpPr>
        <p:spPr>
          <a:xfrm>
            <a:off x="6553200" y="6248400"/>
            <a:ext cx="1905000" cy="457200"/>
          </a:xfrm>
        </p:spPr>
        <p:txBody>
          <a:bodyPr/>
          <a:lstStyle>
            <a:lvl1pPr>
              <a:defRPr sz="1400"/>
            </a:lvl1pPr>
          </a:lstStyle>
          <a:p>
            <a:fld id="{94BE1A69-7204-4669-835C-56DF833B1372}" type="slidenum">
              <a:rPr lang="en-US" altLang="ko-KR"/>
              <a:pPr/>
              <a:t>‹#›</a:t>
            </a:fld>
            <a:endParaRPr lang="en-US" altLang="ko-KR"/>
          </a:p>
        </p:txBody>
      </p:sp>
    </p:spTree>
    <p:extLst>
      <p:ext uri="{BB962C8B-B14F-4D97-AF65-F5344CB8AC3E}">
        <p14:creationId xmlns:p14="http://schemas.microsoft.com/office/powerpoint/2010/main" val="277263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a:xfrm>
            <a:off x="7000875" y="6240463"/>
            <a:ext cx="1905000" cy="457200"/>
          </a:xfrm>
        </p:spPr>
        <p:txBody>
          <a:bodyPr/>
          <a:lstStyle>
            <a:lvl1pPr>
              <a:defRPr/>
            </a:lvl1pPr>
          </a:lstStyle>
          <a:p>
            <a:fld id="{91E68CE8-B7C5-451B-9773-D2B2272F0A45}" type="slidenum">
              <a:rPr lang="en-US" altLang="ko-KR"/>
              <a:pPr/>
              <a:t>‹#›</a:t>
            </a:fld>
            <a:endParaRPr lang="en-US" altLang="ko-KR" sz="1000"/>
          </a:p>
        </p:txBody>
      </p:sp>
    </p:spTree>
    <p:extLst>
      <p:ext uri="{BB962C8B-B14F-4D97-AF65-F5344CB8AC3E}">
        <p14:creationId xmlns:p14="http://schemas.microsoft.com/office/powerpoint/2010/main" val="1338998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4650" y="400050"/>
            <a:ext cx="2038350" cy="539115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600" y="400050"/>
            <a:ext cx="5962650" cy="539115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a:xfrm>
            <a:off x="7000875" y="6240463"/>
            <a:ext cx="1905000" cy="457200"/>
          </a:xfrm>
        </p:spPr>
        <p:txBody>
          <a:bodyPr/>
          <a:lstStyle>
            <a:lvl1pPr>
              <a:defRPr/>
            </a:lvl1pPr>
          </a:lstStyle>
          <a:p>
            <a:fld id="{26B5ECE0-3097-4929-AF42-426F9871410C}" type="slidenum">
              <a:rPr lang="en-US" altLang="ko-KR"/>
              <a:pPr/>
              <a:t>‹#›</a:t>
            </a:fld>
            <a:endParaRPr lang="en-US" altLang="ko-KR" sz="1000"/>
          </a:p>
        </p:txBody>
      </p:sp>
    </p:spTree>
    <p:extLst>
      <p:ext uri="{BB962C8B-B14F-4D97-AF65-F5344CB8AC3E}">
        <p14:creationId xmlns:p14="http://schemas.microsoft.com/office/powerpoint/2010/main" val="3237203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제목, 텍스트 및 차트">
    <p:spTree>
      <p:nvGrpSpPr>
        <p:cNvPr id="1" name=""/>
        <p:cNvGrpSpPr/>
        <p:nvPr/>
      </p:nvGrpSpPr>
      <p:grpSpPr>
        <a:xfrm>
          <a:off x="0" y="0"/>
          <a:ext cx="0" cy="0"/>
          <a:chOff x="0" y="0"/>
          <a:chExt cx="0" cy="0"/>
        </a:xfrm>
      </p:grpSpPr>
      <p:sp>
        <p:nvSpPr>
          <p:cNvPr id="2" name="제목 1"/>
          <p:cNvSpPr>
            <a:spLocks noGrp="1"/>
          </p:cNvSpPr>
          <p:nvPr>
            <p:ph type="title"/>
          </p:nvPr>
        </p:nvSpPr>
        <p:spPr>
          <a:xfrm>
            <a:off x="701675" y="400050"/>
            <a:ext cx="7451725" cy="6477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096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차트 개체 틀 3"/>
          <p:cNvSpPr>
            <a:spLocks noGrp="1"/>
          </p:cNvSpPr>
          <p:nvPr>
            <p:ph type="chart" sz="half" idx="2"/>
          </p:nvPr>
        </p:nvSpPr>
        <p:spPr>
          <a:xfrm>
            <a:off x="4762500" y="1295400"/>
            <a:ext cx="4000500" cy="4495800"/>
          </a:xfrm>
        </p:spPr>
        <p:txBody>
          <a:bodyPr/>
          <a:lstStyle/>
          <a:p>
            <a:pPr lvl="0"/>
            <a:endParaRPr lang="ko-KR" altLang="en-US" noProof="0" smtClean="0"/>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970EC80D-BCCC-416E-848B-7BA1F2D3A4BD}" type="slidenum">
              <a:rPr lang="en-US" altLang="ko-KR"/>
              <a:pPr/>
              <a:t>‹#›</a:t>
            </a:fld>
            <a:endParaRPr lang="en-US" altLang="ko-KR" sz="1000"/>
          </a:p>
        </p:txBody>
      </p:sp>
    </p:spTree>
    <p:extLst>
      <p:ext uri="{BB962C8B-B14F-4D97-AF65-F5344CB8AC3E}">
        <p14:creationId xmlns:p14="http://schemas.microsoft.com/office/powerpoint/2010/main" val="51845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제목, 텍스트 및 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701675" y="400050"/>
            <a:ext cx="7451725" cy="6477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096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4762500" y="1295400"/>
            <a:ext cx="4000500" cy="21717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4762500" y="3619500"/>
            <a:ext cx="4000500" cy="21717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슬라이드 번호 개체 틀 5"/>
          <p:cNvSpPr>
            <a:spLocks noGrp="1"/>
          </p:cNvSpPr>
          <p:nvPr>
            <p:ph type="sldNum" sz="quarter" idx="10"/>
          </p:nvPr>
        </p:nvSpPr>
        <p:spPr>
          <a:xfrm>
            <a:off x="7000875" y="6240463"/>
            <a:ext cx="1905000" cy="457200"/>
          </a:xfrm>
        </p:spPr>
        <p:txBody>
          <a:bodyPr/>
          <a:lstStyle>
            <a:lvl1pPr>
              <a:defRPr/>
            </a:lvl1pPr>
          </a:lstStyle>
          <a:p>
            <a:fld id="{A595AADB-1CC5-4F76-AAAB-457E29130209}" type="slidenum">
              <a:rPr lang="en-US" altLang="ko-KR"/>
              <a:pPr/>
              <a:t>‹#›</a:t>
            </a:fld>
            <a:endParaRPr lang="en-US" altLang="ko-KR" sz="1000"/>
          </a:p>
        </p:txBody>
      </p:sp>
    </p:spTree>
    <p:extLst>
      <p:ext uri="{BB962C8B-B14F-4D97-AF65-F5344CB8AC3E}">
        <p14:creationId xmlns:p14="http://schemas.microsoft.com/office/powerpoint/2010/main" val="1149224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01675" y="400050"/>
            <a:ext cx="7451725" cy="647700"/>
          </a:xfrm>
        </p:spPr>
        <p:txBody>
          <a:bodyPr/>
          <a:lstStyle/>
          <a:p>
            <a:r>
              <a:rPr lang="en-US" altLang="ko-KR" smtClean="0"/>
              <a:t>Click to edit Master title style</a:t>
            </a:r>
            <a:endParaRPr lang="en-US"/>
          </a:p>
        </p:txBody>
      </p:sp>
      <p:sp>
        <p:nvSpPr>
          <p:cNvPr id="3" name="Table Placeholder 2"/>
          <p:cNvSpPr>
            <a:spLocks noGrp="1"/>
          </p:cNvSpPr>
          <p:nvPr>
            <p:ph type="tbl" idx="1"/>
          </p:nvPr>
        </p:nvSpPr>
        <p:spPr>
          <a:xfrm>
            <a:off x="609600" y="1295400"/>
            <a:ext cx="8153400" cy="4495800"/>
          </a:xfrm>
        </p:spPr>
        <p:txBody>
          <a:bodyPr/>
          <a:lstStyle/>
          <a:p>
            <a:endParaRPr lang="en-US"/>
          </a:p>
        </p:txBody>
      </p:sp>
      <p:sp>
        <p:nvSpPr>
          <p:cNvPr id="4" name="Slide Number Placeholder 3"/>
          <p:cNvSpPr>
            <a:spLocks noGrp="1"/>
          </p:cNvSpPr>
          <p:nvPr>
            <p:ph type="sldNum" sz="quarter" idx="10"/>
          </p:nvPr>
        </p:nvSpPr>
        <p:spPr>
          <a:xfrm>
            <a:off x="7000875" y="6240463"/>
            <a:ext cx="1905000" cy="457200"/>
          </a:xfrm>
        </p:spPr>
        <p:txBody>
          <a:bodyPr/>
          <a:lstStyle>
            <a:lvl1pPr>
              <a:defRPr/>
            </a:lvl1pPr>
          </a:lstStyle>
          <a:p>
            <a:fld id="{253ED530-2F2D-0F4B-A40B-235B1DE06AE4}" type="slidenum">
              <a:rPr lang="en-US" altLang="ko-KR"/>
              <a:pPr/>
              <a:t>‹#›</a:t>
            </a:fld>
            <a:endParaRPr lang="en-US" altLang="ko-KR" sz="1000"/>
          </a:p>
        </p:txBody>
      </p:sp>
    </p:spTree>
    <p:extLst>
      <p:ext uri="{BB962C8B-B14F-4D97-AF65-F5344CB8AC3E}">
        <p14:creationId xmlns:p14="http://schemas.microsoft.com/office/powerpoint/2010/main" val="2719402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701675" y="400050"/>
            <a:ext cx="7451725" cy="6477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096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7625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8091F54C-E5CC-4AFF-849B-8BC2ECC9E0B9}" type="slidenum">
              <a:rPr lang="en-US" altLang="ko-KR"/>
              <a:pPr/>
              <a:t>‹#›</a:t>
            </a:fld>
            <a:endParaRPr lang="en-US" altLang="ko-KR" sz="1000"/>
          </a:p>
        </p:txBody>
      </p:sp>
    </p:spTree>
    <p:extLst>
      <p:ext uri="{BB962C8B-B14F-4D97-AF65-F5344CB8AC3E}">
        <p14:creationId xmlns:p14="http://schemas.microsoft.com/office/powerpoint/2010/main" val="427271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fld id="{2240CDBD-162A-47EC-B54D-C7EE496DF4C1}"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49849023-269E-4F14-983F-B95BAA2D6EF4}" type="slidenum">
              <a:rPr lang="ko-KR" altLang="en-US"/>
              <a:pPr/>
              <a:t>‹#›</a:t>
            </a:fld>
            <a:endParaRPr lang="ko-KR" altLang="en-US"/>
          </a:p>
        </p:txBody>
      </p:sp>
    </p:spTree>
    <p:extLst>
      <p:ext uri="{BB962C8B-B14F-4D97-AF65-F5344CB8AC3E}">
        <p14:creationId xmlns:p14="http://schemas.microsoft.com/office/powerpoint/2010/main" val="3524194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72B8FA63-E30A-457C-9209-1D1EAA5A8E16}"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78B07341-95FD-4A36-A4AA-763502469ECD}" type="slidenum">
              <a:rPr lang="ko-KR" altLang="en-US"/>
              <a:pPr/>
              <a:t>‹#›</a:t>
            </a:fld>
            <a:endParaRPr lang="ko-KR" altLang="en-US"/>
          </a:p>
        </p:txBody>
      </p:sp>
    </p:spTree>
    <p:extLst>
      <p:ext uri="{BB962C8B-B14F-4D97-AF65-F5344CB8AC3E}">
        <p14:creationId xmlns:p14="http://schemas.microsoft.com/office/powerpoint/2010/main" val="1350498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fld id="{D472D206-D290-4B33-AB31-497FB6BB785F}"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EBD270A5-C988-46B4-A15E-4E4939203A49}" type="slidenum">
              <a:rPr lang="ko-KR" altLang="en-US"/>
              <a:pPr/>
              <a:t>‹#›</a:t>
            </a:fld>
            <a:endParaRPr lang="ko-KR" altLang="en-US"/>
          </a:p>
        </p:txBody>
      </p:sp>
    </p:spTree>
    <p:extLst>
      <p:ext uri="{BB962C8B-B14F-4D97-AF65-F5344CB8AC3E}">
        <p14:creationId xmlns:p14="http://schemas.microsoft.com/office/powerpoint/2010/main" val="2392459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fld id="{C1A4FC6E-DE6D-465B-878A-971AF4D10F2F}" type="datetimeFigureOut">
              <a:rPr lang="ko-KR" altLang="en-US"/>
              <a:pPr/>
              <a:t>2016-10-24</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86A902AF-8FD7-423D-AC29-486DE49E8638}" type="slidenum">
              <a:rPr lang="ko-KR" altLang="en-US"/>
              <a:pPr/>
              <a:t>‹#›</a:t>
            </a:fld>
            <a:endParaRPr lang="ko-KR" altLang="en-US"/>
          </a:p>
        </p:txBody>
      </p:sp>
    </p:spTree>
    <p:extLst>
      <p:ext uri="{BB962C8B-B14F-4D97-AF65-F5344CB8AC3E}">
        <p14:creationId xmlns:p14="http://schemas.microsoft.com/office/powerpoint/2010/main" val="188500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2626719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fld id="{77043982-8EC5-429F-B21F-EAC72D48439F}" type="datetimeFigureOut">
              <a:rPr lang="ko-KR" altLang="en-US"/>
              <a:pPr/>
              <a:t>2016-10-24</a:t>
            </a:fld>
            <a:endParaRPr lang="ko-KR" altLang="en-US"/>
          </a:p>
        </p:txBody>
      </p:sp>
      <p:sp>
        <p:nvSpPr>
          <p:cNvPr id="8" name="바닥글 개체 틀 4"/>
          <p:cNvSpPr>
            <a:spLocks noGrp="1"/>
          </p:cNvSpPr>
          <p:nvPr>
            <p:ph type="ftr" sz="quarter" idx="11"/>
          </p:nvPr>
        </p:nvSpPr>
        <p:spPr/>
        <p:txBody>
          <a:bodyPr/>
          <a:lstStyle>
            <a:lvl1pPr>
              <a:defRPr/>
            </a:lvl1pPr>
          </a:lstStyle>
          <a:p>
            <a:endParaRPr lang="ko-KR" altLang="en-US"/>
          </a:p>
        </p:txBody>
      </p:sp>
      <p:sp>
        <p:nvSpPr>
          <p:cNvPr id="9" name="슬라이드 번호 개체 틀 5"/>
          <p:cNvSpPr>
            <a:spLocks noGrp="1"/>
          </p:cNvSpPr>
          <p:nvPr>
            <p:ph type="sldNum" sz="quarter" idx="12"/>
          </p:nvPr>
        </p:nvSpPr>
        <p:spPr/>
        <p:txBody>
          <a:bodyPr/>
          <a:lstStyle>
            <a:lvl1pPr>
              <a:defRPr/>
            </a:lvl1pPr>
          </a:lstStyle>
          <a:p>
            <a:fld id="{1B1A6E71-8478-4178-9F18-2EDE888C3BC0}" type="slidenum">
              <a:rPr lang="ko-KR" altLang="en-US"/>
              <a:pPr/>
              <a:t>‹#›</a:t>
            </a:fld>
            <a:endParaRPr lang="ko-KR" altLang="en-US"/>
          </a:p>
        </p:txBody>
      </p:sp>
    </p:spTree>
    <p:extLst>
      <p:ext uri="{BB962C8B-B14F-4D97-AF65-F5344CB8AC3E}">
        <p14:creationId xmlns:p14="http://schemas.microsoft.com/office/powerpoint/2010/main" val="162545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fld id="{C9E0A0E7-CE5F-46ED-A831-154D5E8BE255}" type="datetimeFigureOut">
              <a:rPr lang="ko-KR" altLang="en-US"/>
              <a:pPr/>
              <a:t>2016-10-24</a:t>
            </a:fld>
            <a:endParaRPr lang="ko-KR" altLang="en-US"/>
          </a:p>
        </p:txBody>
      </p:sp>
      <p:sp>
        <p:nvSpPr>
          <p:cNvPr id="4" name="바닥글 개체 틀 4"/>
          <p:cNvSpPr>
            <a:spLocks noGrp="1"/>
          </p:cNvSpPr>
          <p:nvPr>
            <p:ph type="ftr" sz="quarter" idx="11"/>
          </p:nvPr>
        </p:nvSpPr>
        <p:spPr/>
        <p:txBody>
          <a:bodyPr/>
          <a:lstStyle>
            <a:lvl1pPr>
              <a:defRPr/>
            </a:lvl1pPr>
          </a:lstStyle>
          <a:p>
            <a:endParaRPr lang="ko-KR" altLang="en-US"/>
          </a:p>
        </p:txBody>
      </p:sp>
      <p:sp>
        <p:nvSpPr>
          <p:cNvPr id="5" name="슬라이드 번호 개체 틀 5"/>
          <p:cNvSpPr>
            <a:spLocks noGrp="1"/>
          </p:cNvSpPr>
          <p:nvPr>
            <p:ph type="sldNum" sz="quarter" idx="12"/>
          </p:nvPr>
        </p:nvSpPr>
        <p:spPr/>
        <p:txBody>
          <a:bodyPr/>
          <a:lstStyle>
            <a:lvl1pPr>
              <a:defRPr/>
            </a:lvl1pPr>
          </a:lstStyle>
          <a:p>
            <a:fld id="{F54E0494-1727-4F0B-9099-E9060EEA34EA}" type="slidenum">
              <a:rPr lang="ko-KR" altLang="en-US"/>
              <a:pPr/>
              <a:t>‹#›</a:t>
            </a:fld>
            <a:endParaRPr lang="ko-KR" altLang="en-US"/>
          </a:p>
        </p:txBody>
      </p:sp>
    </p:spTree>
    <p:extLst>
      <p:ext uri="{BB962C8B-B14F-4D97-AF65-F5344CB8AC3E}">
        <p14:creationId xmlns:p14="http://schemas.microsoft.com/office/powerpoint/2010/main" val="1173530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fld id="{1B2E93A1-9D87-4BD3-A1B1-46F7616FBC88}" type="datetimeFigureOut">
              <a:rPr lang="ko-KR" altLang="en-US"/>
              <a:pPr/>
              <a:t>2016-10-24</a:t>
            </a:fld>
            <a:endParaRPr lang="ko-KR" altLang="en-US"/>
          </a:p>
        </p:txBody>
      </p:sp>
      <p:sp>
        <p:nvSpPr>
          <p:cNvPr id="3" name="바닥글 개체 틀 4"/>
          <p:cNvSpPr>
            <a:spLocks noGrp="1"/>
          </p:cNvSpPr>
          <p:nvPr>
            <p:ph type="ftr" sz="quarter" idx="11"/>
          </p:nvPr>
        </p:nvSpPr>
        <p:spPr/>
        <p:txBody>
          <a:bodyPr/>
          <a:lstStyle>
            <a:lvl1pPr>
              <a:defRPr/>
            </a:lvl1pPr>
          </a:lstStyle>
          <a:p>
            <a:endParaRPr lang="ko-KR" altLang="en-US"/>
          </a:p>
        </p:txBody>
      </p:sp>
      <p:sp>
        <p:nvSpPr>
          <p:cNvPr id="4" name="슬라이드 번호 개체 틀 5"/>
          <p:cNvSpPr>
            <a:spLocks noGrp="1"/>
          </p:cNvSpPr>
          <p:nvPr>
            <p:ph type="sldNum" sz="quarter" idx="12"/>
          </p:nvPr>
        </p:nvSpPr>
        <p:spPr/>
        <p:txBody>
          <a:bodyPr/>
          <a:lstStyle>
            <a:lvl1pPr>
              <a:defRPr/>
            </a:lvl1pPr>
          </a:lstStyle>
          <a:p>
            <a:fld id="{4C5DAFC8-FF0E-4663-9210-4AD8B89742F6}" type="slidenum">
              <a:rPr lang="ko-KR" altLang="en-US"/>
              <a:pPr/>
              <a:t>‹#›</a:t>
            </a:fld>
            <a:endParaRPr lang="ko-KR" altLang="en-US"/>
          </a:p>
        </p:txBody>
      </p:sp>
    </p:spTree>
    <p:extLst>
      <p:ext uri="{BB962C8B-B14F-4D97-AF65-F5344CB8AC3E}">
        <p14:creationId xmlns:p14="http://schemas.microsoft.com/office/powerpoint/2010/main" val="1986382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FDA0C02A-52C6-40D3-A279-81FC622C664C}" type="datetimeFigureOut">
              <a:rPr lang="ko-KR" altLang="en-US"/>
              <a:pPr/>
              <a:t>2016-10-24</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84EBFB49-7D22-4250-842B-7FCFFC1958F1}" type="slidenum">
              <a:rPr lang="ko-KR" altLang="en-US"/>
              <a:pPr/>
              <a:t>‹#›</a:t>
            </a:fld>
            <a:endParaRPr lang="ko-KR" altLang="en-US"/>
          </a:p>
        </p:txBody>
      </p:sp>
    </p:spTree>
    <p:extLst>
      <p:ext uri="{BB962C8B-B14F-4D97-AF65-F5344CB8AC3E}">
        <p14:creationId xmlns:p14="http://schemas.microsoft.com/office/powerpoint/2010/main" val="90728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384B8645-FB74-4649-973D-49CE2D02FEB0}" type="datetimeFigureOut">
              <a:rPr lang="ko-KR" altLang="en-US"/>
              <a:pPr/>
              <a:t>2016-10-24</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5AE1B44F-63C1-49A6-923C-E336A21B787A}" type="slidenum">
              <a:rPr lang="ko-KR" altLang="en-US"/>
              <a:pPr/>
              <a:t>‹#›</a:t>
            </a:fld>
            <a:endParaRPr lang="ko-KR" altLang="en-US"/>
          </a:p>
        </p:txBody>
      </p:sp>
    </p:spTree>
    <p:extLst>
      <p:ext uri="{BB962C8B-B14F-4D97-AF65-F5344CB8AC3E}">
        <p14:creationId xmlns:p14="http://schemas.microsoft.com/office/powerpoint/2010/main" val="1290251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8D09C18E-EC3A-44DA-ABCD-5F56711EE203}"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7C632ED9-EE85-4A4E-B406-28E9D81F5FE2}" type="slidenum">
              <a:rPr lang="ko-KR" altLang="en-US"/>
              <a:pPr/>
              <a:t>‹#›</a:t>
            </a:fld>
            <a:endParaRPr lang="ko-KR" altLang="en-US"/>
          </a:p>
        </p:txBody>
      </p:sp>
    </p:spTree>
    <p:extLst>
      <p:ext uri="{BB962C8B-B14F-4D97-AF65-F5344CB8AC3E}">
        <p14:creationId xmlns:p14="http://schemas.microsoft.com/office/powerpoint/2010/main" val="759859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3B9B1043-6391-493C-857B-0F02EC3D5CA7}"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6E2EA9A9-D815-45DD-947D-E0163D8F7E5A}" type="slidenum">
              <a:rPr lang="ko-KR" altLang="en-US"/>
              <a:pPr/>
              <a:t>‹#›</a:t>
            </a:fld>
            <a:endParaRPr lang="ko-KR" altLang="en-US"/>
          </a:p>
        </p:txBody>
      </p:sp>
    </p:spTree>
    <p:extLst>
      <p:ext uri="{BB962C8B-B14F-4D97-AF65-F5344CB8AC3E}">
        <p14:creationId xmlns:p14="http://schemas.microsoft.com/office/powerpoint/2010/main" val="1530958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fld id="{FAE49ED5-A9F3-4B23-B773-E75C242F94E9}"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14B0F370-4554-40C9-BC0A-B3675FF8E6B6}" type="slidenum">
              <a:rPr lang="ko-KR" altLang="en-US"/>
              <a:pPr/>
              <a:t>‹#›</a:t>
            </a:fld>
            <a:endParaRPr lang="ko-KR" altLang="en-US"/>
          </a:p>
        </p:txBody>
      </p:sp>
    </p:spTree>
    <p:extLst>
      <p:ext uri="{BB962C8B-B14F-4D97-AF65-F5344CB8AC3E}">
        <p14:creationId xmlns:p14="http://schemas.microsoft.com/office/powerpoint/2010/main" val="890340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BF146EB5-5D9E-4F23-8304-E6FCFC993197}"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096FA026-E480-4BD7-9C72-0E54A5976603}" type="slidenum">
              <a:rPr lang="ko-KR" altLang="en-US"/>
              <a:pPr/>
              <a:t>‹#›</a:t>
            </a:fld>
            <a:endParaRPr lang="ko-KR" altLang="en-US"/>
          </a:p>
        </p:txBody>
      </p:sp>
    </p:spTree>
    <p:extLst>
      <p:ext uri="{BB962C8B-B14F-4D97-AF65-F5344CB8AC3E}">
        <p14:creationId xmlns:p14="http://schemas.microsoft.com/office/powerpoint/2010/main" val="3469784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fld id="{23D970E6-7840-4FE4-A210-F82F99086A1C}"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74BBA527-57C2-4351-95BA-DE731E10A2A8}" type="slidenum">
              <a:rPr lang="ko-KR" altLang="en-US"/>
              <a:pPr/>
              <a:t>‹#›</a:t>
            </a:fld>
            <a:endParaRPr lang="ko-KR" altLang="en-US"/>
          </a:p>
        </p:txBody>
      </p:sp>
    </p:spTree>
    <p:extLst>
      <p:ext uri="{BB962C8B-B14F-4D97-AF65-F5344CB8AC3E}">
        <p14:creationId xmlns:p14="http://schemas.microsoft.com/office/powerpoint/2010/main" val="26975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슬라이드 번호 개체 틀 3"/>
          <p:cNvSpPr>
            <a:spLocks noGrp="1"/>
          </p:cNvSpPr>
          <p:nvPr>
            <p:ph type="sldNum" sz="quarter" idx="10"/>
          </p:nvPr>
        </p:nvSpPr>
        <p:spPr>
          <a:xfrm>
            <a:off x="7000875" y="6240463"/>
            <a:ext cx="1905000" cy="457200"/>
          </a:xfrm>
        </p:spPr>
        <p:txBody>
          <a:bodyPr/>
          <a:lstStyle>
            <a:lvl1pPr>
              <a:defRPr/>
            </a:lvl1pPr>
          </a:lstStyle>
          <a:p>
            <a:fld id="{9402A2B7-5303-4473-A91B-3F3B6909D3D7}" type="slidenum">
              <a:rPr lang="en-US" altLang="ko-KR"/>
              <a:pPr/>
              <a:t>‹#›</a:t>
            </a:fld>
            <a:endParaRPr lang="en-US" altLang="ko-KR" sz="1000"/>
          </a:p>
        </p:txBody>
      </p:sp>
    </p:spTree>
    <p:extLst>
      <p:ext uri="{BB962C8B-B14F-4D97-AF65-F5344CB8AC3E}">
        <p14:creationId xmlns:p14="http://schemas.microsoft.com/office/powerpoint/2010/main" val="1249332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fld id="{F99FFA2D-F850-4573-9905-689A4711956B}" type="datetimeFigureOut">
              <a:rPr lang="ko-KR" altLang="en-US"/>
              <a:pPr/>
              <a:t>2016-10-24</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07E44B9C-1138-4E17-9F55-94B5F7D6619B}" type="slidenum">
              <a:rPr lang="ko-KR" altLang="en-US"/>
              <a:pPr/>
              <a:t>‹#›</a:t>
            </a:fld>
            <a:endParaRPr lang="ko-KR" altLang="en-US"/>
          </a:p>
        </p:txBody>
      </p:sp>
    </p:spTree>
    <p:extLst>
      <p:ext uri="{BB962C8B-B14F-4D97-AF65-F5344CB8AC3E}">
        <p14:creationId xmlns:p14="http://schemas.microsoft.com/office/powerpoint/2010/main" val="9928240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fld id="{39AC5749-7572-4C94-B37F-0E02062889D2}" type="datetimeFigureOut">
              <a:rPr lang="ko-KR" altLang="en-US"/>
              <a:pPr/>
              <a:t>2016-10-24</a:t>
            </a:fld>
            <a:endParaRPr lang="ko-KR" altLang="en-US"/>
          </a:p>
        </p:txBody>
      </p:sp>
      <p:sp>
        <p:nvSpPr>
          <p:cNvPr id="8" name="바닥글 개체 틀 4"/>
          <p:cNvSpPr>
            <a:spLocks noGrp="1"/>
          </p:cNvSpPr>
          <p:nvPr>
            <p:ph type="ftr" sz="quarter" idx="11"/>
          </p:nvPr>
        </p:nvSpPr>
        <p:spPr/>
        <p:txBody>
          <a:bodyPr/>
          <a:lstStyle>
            <a:lvl1pPr>
              <a:defRPr/>
            </a:lvl1pPr>
          </a:lstStyle>
          <a:p>
            <a:endParaRPr lang="ko-KR" altLang="en-US"/>
          </a:p>
        </p:txBody>
      </p:sp>
      <p:sp>
        <p:nvSpPr>
          <p:cNvPr id="9" name="슬라이드 번호 개체 틀 5"/>
          <p:cNvSpPr>
            <a:spLocks noGrp="1"/>
          </p:cNvSpPr>
          <p:nvPr>
            <p:ph type="sldNum" sz="quarter" idx="12"/>
          </p:nvPr>
        </p:nvSpPr>
        <p:spPr/>
        <p:txBody>
          <a:bodyPr/>
          <a:lstStyle>
            <a:lvl1pPr>
              <a:defRPr/>
            </a:lvl1pPr>
          </a:lstStyle>
          <a:p>
            <a:fld id="{5CB5E1A5-2652-49C7-8953-10343D9466BD}" type="slidenum">
              <a:rPr lang="ko-KR" altLang="en-US"/>
              <a:pPr/>
              <a:t>‹#›</a:t>
            </a:fld>
            <a:endParaRPr lang="ko-KR" altLang="en-US"/>
          </a:p>
        </p:txBody>
      </p:sp>
    </p:spTree>
    <p:extLst>
      <p:ext uri="{BB962C8B-B14F-4D97-AF65-F5344CB8AC3E}">
        <p14:creationId xmlns:p14="http://schemas.microsoft.com/office/powerpoint/2010/main" val="2691508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fld id="{BEC9537D-68F5-4062-9A0A-A9AA73640A2D}" type="datetimeFigureOut">
              <a:rPr lang="ko-KR" altLang="en-US"/>
              <a:pPr/>
              <a:t>2016-10-24</a:t>
            </a:fld>
            <a:endParaRPr lang="ko-KR" altLang="en-US"/>
          </a:p>
        </p:txBody>
      </p:sp>
      <p:sp>
        <p:nvSpPr>
          <p:cNvPr id="4" name="바닥글 개체 틀 4"/>
          <p:cNvSpPr>
            <a:spLocks noGrp="1"/>
          </p:cNvSpPr>
          <p:nvPr>
            <p:ph type="ftr" sz="quarter" idx="11"/>
          </p:nvPr>
        </p:nvSpPr>
        <p:spPr/>
        <p:txBody>
          <a:bodyPr/>
          <a:lstStyle>
            <a:lvl1pPr>
              <a:defRPr/>
            </a:lvl1pPr>
          </a:lstStyle>
          <a:p>
            <a:endParaRPr lang="ko-KR" altLang="en-US"/>
          </a:p>
        </p:txBody>
      </p:sp>
      <p:sp>
        <p:nvSpPr>
          <p:cNvPr id="5" name="슬라이드 번호 개체 틀 5"/>
          <p:cNvSpPr>
            <a:spLocks noGrp="1"/>
          </p:cNvSpPr>
          <p:nvPr>
            <p:ph type="sldNum" sz="quarter" idx="12"/>
          </p:nvPr>
        </p:nvSpPr>
        <p:spPr/>
        <p:txBody>
          <a:bodyPr/>
          <a:lstStyle>
            <a:lvl1pPr>
              <a:defRPr/>
            </a:lvl1pPr>
          </a:lstStyle>
          <a:p>
            <a:fld id="{757D8BE0-D732-441C-A3D8-EB9285B15076}" type="slidenum">
              <a:rPr lang="ko-KR" altLang="en-US"/>
              <a:pPr/>
              <a:t>‹#›</a:t>
            </a:fld>
            <a:endParaRPr lang="ko-KR" altLang="en-US"/>
          </a:p>
        </p:txBody>
      </p:sp>
    </p:spTree>
    <p:extLst>
      <p:ext uri="{BB962C8B-B14F-4D97-AF65-F5344CB8AC3E}">
        <p14:creationId xmlns:p14="http://schemas.microsoft.com/office/powerpoint/2010/main" val="3447668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fld id="{4BAE5796-188C-4602-A960-747250447D0F}" type="datetimeFigureOut">
              <a:rPr lang="ko-KR" altLang="en-US"/>
              <a:pPr/>
              <a:t>2016-10-24</a:t>
            </a:fld>
            <a:endParaRPr lang="ko-KR" altLang="en-US"/>
          </a:p>
        </p:txBody>
      </p:sp>
      <p:sp>
        <p:nvSpPr>
          <p:cNvPr id="3" name="바닥글 개체 틀 4"/>
          <p:cNvSpPr>
            <a:spLocks noGrp="1"/>
          </p:cNvSpPr>
          <p:nvPr>
            <p:ph type="ftr" sz="quarter" idx="11"/>
          </p:nvPr>
        </p:nvSpPr>
        <p:spPr/>
        <p:txBody>
          <a:bodyPr/>
          <a:lstStyle>
            <a:lvl1pPr>
              <a:defRPr/>
            </a:lvl1pPr>
          </a:lstStyle>
          <a:p>
            <a:endParaRPr lang="ko-KR" altLang="en-US"/>
          </a:p>
        </p:txBody>
      </p:sp>
      <p:sp>
        <p:nvSpPr>
          <p:cNvPr id="4" name="슬라이드 번호 개체 틀 5"/>
          <p:cNvSpPr>
            <a:spLocks noGrp="1"/>
          </p:cNvSpPr>
          <p:nvPr>
            <p:ph type="sldNum" sz="quarter" idx="12"/>
          </p:nvPr>
        </p:nvSpPr>
        <p:spPr/>
        <p:txBody>
          <a:bodyPr/>
          <a:lstStyle>
            <a:lvl1pPr>
              <a:defRPr/>
            </a:lvl1pPr>
          </a:lstStyle>
          <a:p>
            <a:fld id="{70D29304-EDF5-45DF-9577-EEAAF07E4A80}" type="slidenum">
              <a:rPr lang="ko-KR" altLang="en-US"/>
              <a:pPr/>
              <a:t>‹#›</a:t>
            </a:fld>
            <a:endParaRPr lang="ko-KR" altLang="en-US"/>
          </a:p>
        </p:txBody>
      </p:sp>
    </p:spTree>
    <p:extLst>
      <p:ext uri="{BB962C8B-B14F-4D97-AF65-F5344CB8AC3E}">
        <p14:creationId xmlns:p14="http://schemas.microsoft.com/office/powerpoint/2010/main" val="559853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31B7D086-2E22-4C5F-A071-6BEE733F7CD2}" type="datetimeFigureOut">
              <a:rPr lang="ko-KR" altLang="en-US"/>
              <a:pPr/>
              <a:t>2016-10-24</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21AC6D70-F5DE-41FA-B9ED-8D343734B611}" type="slidenum">
              <a:rPr lang="ko-KR" altLang="en-US"/>
              <a:pPr/>
              <a:t>‹#›</a:t>
            </a:fld>
            <a:endParaRPr lang="ko-KR" altLang="en-US"/>
          </a:p>
        </p:txBody>
      </p:sp>
    </p:spTree>
    <p:extLst>
      <p:ext uri="{BB962C8B-B14F-4D97-AF65-F5344CB8AC3E}">
        <p14:creationId xmlns:p14="http://schemas.microsoft.com/office/powerpoint/2010/main" val="346099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5AD8B7E3-B228-454D-9662-91072AA284DF}" type="datetimeFigureOut">
              <a:rPr lang="ko-KR" altLang="en-US"/>
              <a:pPr/>
              <a:t>2016-10-24</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A13DDA23-554F-4BA3-B698-C015F25DC515}" type="slidenum">
              <a:rPr lang="ko-KR" altLang="en-US"/>
              <a:pPr/>
              <a:t>‹#›</a:t>
            </a:fld>
            <a:endParaRPr lang="ko-KR" altLang="en-US"/>
          </a:p>
        </p:txBody>
      </p:sp>
    </p:spTree>
    <p:extLst>
      <p:ext uri="{BB962C8B-B14F-4D97-AF65-F5344CB8AC3E}">
        <p14:creationId xmlns:p14="http://schemas.microsoft.com/office/powerpoint/2010/main" val="1970224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52F7936C-6835-481C-A24C-D3BF06EF97E1}"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133B78CA-8DD4-41B1-82D3-EE24F2EDDDAA}" type="slidenum">
              <a:rPr lang="ko-KR" altLang="en-US"/>
              <a:pPr/>
              <a:t>‹#›</a:t>
            </a:fld>
            <a:endParaRPr lang="ko-KR" altLang="en-US"/>
          </a:p>
        </p:txBody>
      </p:sp>
    </p:spTree>
    <p:extLst>
      <p:ext uri="{BB962C8B-B14F-4D97-AF65-F5344CB8AC3E}">
        <p14:creationId xmlns:p14="http://schemas.microsoft.com/office/powerpoint/2010/main" val="2462937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FE9B023C-0D79-4F0F-956F-A57BD2C29D75}" type="datetimeFigureOut">
              <a:rPr lang="ko-KR" altLang="en-US"/>
              <a:pPr/>
              <a:t>2016-10-24</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B070AFEF-6A86-4E29-BF65-BA0B19D1119F}" type="slidenum">
              <a:rPr lang="ko-KR" altLang="en-US"/>
              <a:pPr/>
              <a:t>‹#›</a:t>
            </a:fld>
            <a:endParaRPr lang="ko-KR" altLang="en-US"/>
          </a:p>
        </p:txBody>
      </p:sp>
    </p:spTree>
    <p:extLst>
      <p:ext uri="{BB962C8B-B14F-4D97-AF65-F5344CB8AC3E}">
        <p14:creationId xmlns:p14="http://schemas.microsoft.com/office/powerpoint/2010/main" val="1564516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531D674D-6432-41AE-B83A-46E0332F6C9D}" type="slidenum">
              <a:rPr lang="ko-KR" altLang="en-US"/>
              <a:pPr/>
              <a:t>‹#›</a:t>
            </a:fld>
            <a:endParaRPr lang="ko-KR" altLang="en-US"/>
          </a:p>
        </p:txBody>
      </p:sp>
    </p:spTree>
    <p:extLst>
      <p:ext uri="{BB962C8B-B14F-4D97-AF65-F5344CB8AC3E}">
        <p14:creationId xmlns:p14="http://schemas.microsoft.com/office/powerpoint/2010/main" val="1647471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1DE0270C-0C10-46F4-9431-54564CA9D17C}" type="slidenum">
              <a:rPr lang="ko-KR" altLang="en-US"/>
              <a:pPr/>
              <a:t>‹#›</a:t>
            </a:fld>
            <a:endParaRPr lang="ko-KR" altLang="en-US"/>
          </a:p>
        </p:txBody>
      </p:sp>
    </p:spTree>
    <p:extLst>
      <p:ext uri="{BB962C8B-B14F-4D97-AF65-F5344CB8AC3E}">
        <p14:creationId xmlns:p14="http://schemas.microsoft.com/office/powerpoint/2010/main" val="2689572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6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7625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46FC87E7-139E-46B6-B37D-94F7E54379A1}" type="slidenum">
              <a:rPr lang="en-US" altLang="ko-KR"/>
              <a:pPr/>
              <a:t>‹#›</a:t>
            </a:fld>
            <a:endParaRPr lang="en-US" altLang="ko-KR" sz="1000"/>
          </a:p>
        </p:txBody>
      </p:sp>
    </p:spTree>
    <p:extLst>
      <p:ext uri="{BB962C8B-B14F-4D97-AF65-F5344CB8AC3E}">
        <p14:creationId xmlns:p14="http://schemas.microsoft.com/office/powerpoint/2010/main" val="1249775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BCB656E3-206B-407A-ABE4-241F8E8560C6}" type="slidenum">
              <a:rPr lang="ko-KR" altLang="en-US"/>
              <a:pPr/>
              <a:t>‹#›</a:t>
            </a:fld>
            <a:endParaRPr lang="ko-KR" altLang="en-US"/>
          </a:p>
        </p:txBody>
      </p:sp>
    </p:spTree>
    <p:extLst>
      <p:ext uri="{BB962C8B-B14F-4D97-AF65-F5344CB8AC3E}">
        <p14:creationId xmlns:p14="http://schemas.microsoft.com/office/powerpoint/2010/main" val="24589140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3D23608E-B9B8-4A3C-8028-9DE3F12DE76F}" type="slidenum">
              <a:rPr lang="ko-KR" altLang="en-US"/>
              <a:pPr/>
              <a:t>‹#›</a:t>
            </a:fld>
            <a:endParaRPr lang="ko-KR" altLang="en-US"/>
          </a:p>
        </p:txBody>
      </p:sp>
    </p:spTree>
    <p:extLst>
      <p:ext uri="{BB962C8B-B14F-4D97-AF65-F5344CB8AC3E}">
        <p14:creationId xmlns:p14="http://schemas.microsoft.com/office/powerpoint/2010/main" val="2640580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endParaRPr lang="ko-KR" altLang="en-US"/>
          </a:p>
        </p:txBody>
      </p:sp>
      <p:sp>
        <p:nvSpPr>
          <p:cNvPr id="8" name="바닥글 개체 틀 4"/>
          <p:cNvSpPr>
            <a:spLocks noGrp="1"/>
          </p:cNvSpPr>
          <p:nvPr>
            <p:ph type="ftr" sz="quarter" idx="11"/>
          </p:nvPr>
        </p:nvSpPr>
        <p:spPr/>
        <p:txBody>
          <a:bodyPr/>
          <a:lstStyle>
            <a:lvl1pPr>
              <a:defRPr/>
            </a:lvl1pPr>
          </a:lstStyle>
          <a:p>
            <a:endParaRPr lang="ko-KR" altLang="en-US"/>
          </a:p>
        </p:txBody>
      </p:sp>
      <p:sp>
        <p:nvSpPr>
          <p:cNvPr id="9" name="슬라이드 번호 개체 틀 5"/>
          <p:cNvSpPr>
            <a:spLocks noGrp="1"/>
          </p:cNvSpPr>
          <p:nvPr>
            <p:ph type="sldNum" sz="quarter" idx="12"/>
          </p:nvPr>
        </p:nvSpPr>
        <p:spPr/>
        <p:txBody>
          <a:bodyPr/>
          <a:lstStyle>
            <a:lvl1pPr>
              <a:defRPr/>
            </a:lvl1pPr>
          </a:lstStyle>
          <a:p>
            <a:fld id="{CBCF2222-1A46-4D0B-9DAA-0B038CD197C4}" type="slidenum">
              <a:rPr lang="ko-KR" altLang="en-US"/>
              <a:pPr/>
              <a:t>‹#›</a:t>
            </a:fld>
            <a:endParaRPr lang="ko-KR" altLang="en-US"/>
          </a:p>
        </p:txBody>
      </p:sp>
    </p:spTree>
    <p:extLst>
      <p:ext uri="{BB962C8B-B14F-4D97-AF65-F5344CB8AC3E}">
        <p14:creationId xmlns:p14="http://schemas.microsoft.com/office/powerpoint/2010/main" val="1530156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endParaRPr lang="ko-KR" altLang="en-US"/>
          </a:p>
        </p:txBody>
      </p:sp>
      <p:sp>
        <p:nvSpPr>
          <p:cNvPr id="4" name="바닥글 개체 틀 4"/>
          <p:cNvSpPr>
            <a:spLocks noGrp="1"/>
          </p:cNvSpPr>
          <p:nvPr>
            <p:ph type="ftr" sz="quarter" idx="11"/>
          </p:nvPr>
        </p:nvSpPr>
        <p:spPr/>
        <p:txBody>
          <a:bodyPr/>
          <a:lstStyle>
            <a:lvl1pPr>
              <a:defRPr/>
            </a:lvl1pPr>
          </a:lstStyle>
          <a:p>
            <a:endParaRPr lang="ko-KR" altLang="en-US"/>
          </a:p>
        </p:txBody>
      </p:sp>
      <p:sp>
        <p:nvSpPr>
          <p:cNvPr id="5" name="슬라이드 번호 개체 틀 5"/>
          <p:cNvSpPr>
            <a:spLocks noGrp="1"/>
          </p:cNvSpPr>
          <p:nvPr>
            <p:ph type="sldNum" sz="quarter" idx="12"/>
          </p:nvPr>
        </p:nvSpPr>
        <p:spPr/>
        <p:txBody>
          <a:bodyPr/>
          <a:lstStyle>
            <a:lvl1pPr>
              <a:defRPr/>
            </a:lvl1pPr>
          </a:lstStyle>
          <a:p>
            <a:fld id="{57DA6C1C-FBC6-453A-9658-BBEFF3E101D1}" type="slidenum">
              <a:rPr lang="ko-KR" altLang="en-US"/>
              <a:pPr/>
              <a:t>‹#›</a:t>
            </a:fld>
            <a:endParaRPr lang="ko-KR" altLang="en-US"/>
          </a:p>
        </p:txBody>
      </p:sp>
    </p:spTree>
    <p:extLst>
      <p:ext uri="{BB962C8B-B14F-4D97-AF65-F5344CB8AC3E}">
        <p14:creationId xmlns:p14="http://schemas.microsoft.com/office/powerpoint/2010/main" val="22326143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endParaRPr lang="ko-KR" altLang="en-US"/>
          </a:p>
        </p:txBody>
      </p:sp>
      <p:sp>
        <p:nvSpPr>
          <p:cNvPr id="3" name="바닥글 개체 틀 4"/>
          <p:cNvSpPr>
            <a:spLocks noGrp="1"/>
          </p:cNvSpPr>
          <p:nvPr>
            <p:ph type="ftr" sz="quarter" idx="11"/>
          </p:nvPr>
        </p:nvSpPr>
        <p:spPr/>
        <p:txBody>
          <a:bodyPr/>
          <a:lstStyle>
            <a:lvl1pPr>
              <a:defRPr/>
            </a:lvl1pPr>
          </a:lstStyle>
          <a:p>
            <a:endParaRPr lang="ko-KR" altLang="en-US"/>
          </a:p>
        </p:txBody>
      </p:sp>
      <p:sp>
        <p:nvSpPr>
          <p:cNvPr id="4" name="슬라이드 번호 개체 틀 5"/>
          <p:cNvSpPr>
            <a:spLocks noGrp="1"/>
          </p:cNvSpPr>
          <p:nvPr>
            <p:ph type="sldNum" sz="quarter" idx="12"/>
          </p:nvPr>
        </p:nvSpPr>
        <p:spPr/>
        <p:txBody>
          <a:bodyPr/>
          <a:lstStyle>
            <a:lvl1pPr>
              <a:defRPr/>
            </a:lvl1pPr>
          </a:lstStyle>
          <a:p>
            <a:fld id="{62954780-3343-4768-81DF-73B444703FDD}" type="slidenum">
              <a:rPr lang="ko-KR" altLang="en-US"/>
              <a:pPr/>
              <a:t>‹#›</a:t>
            </a:fld>
            <a:endParaRPr lang="ko-KR" altLang="en-US"/>
          </a:p>
        </p:txBody>
      </p:sp>
    </p:spTree>
    <p:extLst>
      <p:ext uri="{BB962C8B-B14F-4D97-AF65-F5344CB8AC3E}">
        <p14:creationId xmlns:p14="http://schemas.microsoft.com/office/powerpoint/2010/main" val="21926935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B7995A49-35DF-4580-A077-398F2738FB8F}" type="slidenum">
              <a:rPr lang="ko-KR" altLang="en-US"/>
              <a:pPr/>
              <a:t>‹#›</a:t>
            </a:fld>
            <a:endParaRPr lang="ko-KR" altLang="en-US"/>
          </a:p>
        </p:txBody>
      </p:sp>
    </p:spTree>
    <p:extLst>
      <p:ext uri="{BB962C8B-B14F-4D97-AF65-F5344CB8AC3E}">
        <p14:creationId xmlns:p14="http://schemas.microsoft.com/office/powerpoint/2010/main" val="17908865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419014F1-89C3-44B2-9D10-62264ADB9EFA}" type="slidenum">
              <a:rPr lang="ko-KR" altLang="en-US"/>
              <a:pPr/>
              <a:t>‹#›</a:t>
            </a:fld>
            <a:endParaRPr lang="ko-KR" altLang="en-US"/>
          </a:p>
        </p:txBody>
      </p:sp>
    </p:spTree>
    <p:extLst>
      <p:ext uri="{BB962C8B-B14F-4D97-AF65-F5344CB8AC3E}">
        <p14:creationId xmlns:p14="http://schemas.microsoft.com/office/powerpoint/2010/main" val="2087594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331C4F3A-72DF-41F5-A78C-0AC82FC6C4DB}" type="slidenum">
              <a:rPr lang="ko-KR" altLang="en-US"/>
              <a:pPr/>
              <a:t>‹#›</a:t>
            </a:fld>
            <a:endParaRPr lang="ko-KR" altLang="en-US"/>
          </a:p>
        </p:txBody>
      </p:sp>
    </p:spTree>
    <p:extLst>
      <p:ext uri="{BB962C8B-B14F-4D97-AF65-F5344CB8AC3E}">
        <p14:creationId xmlns:p14="http://schemas.microsoft.com/office/powerpoint/2010/main" val="40789706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96ACB097-55FC-42EF-AD6F-AB3162F61648}" type="slidenum">
              <a:rPr lang="ko-KR" altLang="en-US"/>
              <a:pPr/>
              <a:t>‹#›</a:t>
            </a:fld>
            <a:endParaRPr lang="ko-KR" altLang="en-US"/>
          </a:p>
        </p:txBody>
      </p:sp>
    </p:spTree>
    <p:extLst>
      <p:ext uri="{BB962C8B-B14F-4D97-AF65-F5344CB8AC3E}">
        <p14:creationId xmlns:p14="http://schemas.microsoft.com/office/powerpoint/2010/main" val="213547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슬라이드 번호 개체 틀 6"/>
          <p:cNvSpPr>
            <a:spLocks noGrp="1"/>
          </p:cNvSpPr>
          <p:nvPr>
            <p:ph type="sldNum" sz="quarter" idx="10"/>
          </p:nvPr>
        </p:nvSpPr>
        <p:spPr>
          <a:xfrm>
            <a:off x="7000875" y="6240463"/>
            <a:ext cx="1905000" cy="457200"/>
          </a:xfrm>
        </p:spPr>
        <p:txBody>
          <a:bodyPr/>
          <a:lstStyle>
            <a:lvl1pPr>
              <a:defRPr/>
            </a:lvl1pPr>
          </a:lstStyle>
          <a:p>
            <a:fld id="{3075D844-74CE-419F-9466-D8C0FB5D7C44}" type="slidenum">
              <a:rPr lang="en-US" altLang="ko-KR"/>
              <a:pPr/>
              <a:t>‹#›</a:t>
            </a:fld>
            <a:endParaRPr lang="en-US" altLang="ko-KR" sz="1000"/>
          </a:p>
        </p:txBody>
      </p:sp>
    </p:spTree>
    <p:extLst>
      <p:ext uri="{BB962C8B-B14F-4D97-AF65-F5344CB8AC3E}">
        <p14:creationId xmlns:p14="http://schemas.microsoft.com/office/powerpoint/2010/main" val="277132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슬라이드 번호 개체 틀 2"/>
          <p:cNvSpPr>
            <a:spLocks noGrp="1"/>
          </p:cNvSpPr>
          <p:nvPr>
            <p:ph type="sldNum" sz="quarter" idx="10"/>
          </p:nvPr>
        </p:nvSpPr>
        <p:spPr>
          <a:xfrm>
            <a:off x="7000875" y="6240463"/>
            <a:ext cx="1905000" cy="457200"/>
          </a:xfrm>
        </p:spPr>
        <p:txBody>
          <a:bodyPr/>
          <a:lstStyle>
            <a:lvl1pPr>
              <a:defRPr/>
            </a:lvl1pPr>
          </a:lstStyle>
          <a:p>
            <a:fld id="{EBEDD3AC-F526-42BE-928A-3A70F5EB75BF}" type="slidenum">
              <a:rPr lang="en-US" altLang="ko-KR"/>
              <a:pPr/>
              <a:t>‹#›</a:t>
            </a:fld>
            <a:endParaRPr lang="en-US" altLang="ko-KR" sz="1000"/>
          </a:p>
        </p:txBody>
      </p:sp>
    </p:spTree>
    <p:extLst>
      <p:ext uri="{BB962C8B-B14F-4D97-AF65-F5344CB8AC3E}">
        <p14:creationId xmlns:p14="http://schemas.microsoft.com/office/powerpoint/2010/main" val="283610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a:xfrm>
            <a:off x="7000875" y="6240463"/>
            <a:ext cx="1905000" cy="457200"/>
          </a:xfrm>
        </p:spPr>
        <p:txBody>
          <a:bodyPr/>
          <a:lstStyle>
            <a:lvl1pPr>
              <a:defRPr/>
            </a:lvl1pPr>
          </a:lstStyle>
          <a:p>
            <a:fld id="{CEDACEAD-C319-4031-9F75-AD10A62FFAE3}" type="slidenum">
              <a:rPr lang="en-US" altLang="ko-KR"/>
              <a:pPr/>
              <a:t>‹#›</a:t>
            </a:fld>
            <a:endParaRPr lang="en-US" altLang="ko-KR" sz="1000"/>
          </a:p>
        </p:txBody>
      </p:sp>
    </p:spTree>
    <p:extLst>
      <p:ext uri="{BB962C8B-B14F-4D97-AF65-F5344CB8AC3E}">
        <p14:creationId xmlns:p14="http://schemas.microsoft.com/office/powerpoint/2010/main" val="314164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96D5F340-C603-43C9-AFD0-020B8B904189}" type="slidenum">
              <a:rPr lang="en-US" altLang="ko-KR"/>
              <a:pPr/>
              <a:t>‹#›</a:t>
            </a:fld>
            <a:endParaRPr lang="en-US" altLang="ko-KR" sz="1000"/>
          </a:p>
        </p:txBody>
      </p:sp>
    </p:spTree>
    <p:extLst>
      <p:ext uri="{BB962C8B-B14F-4D97-AF65-F5344CB8AC3E}">
        <p14:creationId xmlns:p14="http://schemas.microsoft.com/office/powerpoint/2010/main" val="4189096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16238BFD-8519-4D96-AC23-38C6C18D6F8E}" type="slidenum">
              <a:rPr lang="en-US" altLang="ko-KR"/>
              <a:pPr/>
              <a:t>‹#›</a:t>
            </a:fld>
            <a:endParaRPr lang="en-US" altLang="ko-KR" sz="1000"/>
          </a:p>
        </p:txBody>
      </p:sp>
    </p:spTree>
    <p:extLst>
      <p:ext uri="{BB962C8B-B14F-4D97-AF65-F5344CB8AC3E}">
        <p14:creationId xmlns:p14="http://schemas.microsoft.com/office/powerpoint/2010/main" val="39758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143000"/>
            <a:ext cx="8026400" cy="0"/>
          </a:xfrm>
          <a:prstGeom prst="line">
            <a:avLst/>
          </a:prstGeom>
          <a:noFill/>
          <a:ln w="50800">
            <a:solidFill>
              <a:srgbClr val="33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굴림" charset="0"/>
              <a:cs typeface="굴림" charset="0"/>
            </a:endParaRPr>
          </a:p>
        </p:txBody>
      </p:sp>
      <p:sp>
        <p:nvSpPr>
          <p:cNvPr id="1027" name="Rectangle 3"/>
          <p:cNvSpPr>
            <a:spLocks noGrp="1" noChangeArrowheads="1"/>
          </p:cNvSpPr>
          <p:nvPr>
            <p:ph type="title"/>
          </p:nvPr>
        </p:nvSpPr>
        <p:spPr bwMode="auto">
          <a:xfrm>
            <a:off x="701675" y="400050"/>
            <a:ext cx="7451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2075" tIns="46038" rIns="92075" bIns="46038" numCol="1" anchor="b" anchorCtr="0" compatLnSpc="1">
            <a:prstTxWarp prst="textNoShape">
              <a:avLst/>
            </a:prstTxWarp>
          </a:bodyPr>
          <a:lstStyle/>
          <a:p>
            <a:pPr lvl="0"/>
            <a:r>
              <a:rPr lang="ko-KR" altLang="en-US"/>
              <a:t>마스터 제목 유형 편집</a:t>
            </a:r>
          </a:p>
        </p:txBody>
      </p:sp>
      <p:sp>
        <p:nvSpPr>
          <p:cNvPr id="1028" name="Rectangle 4"/>
          <p:cNvSpPr>
            <a:spLocks noGrp="1" noChangeArrowheads="1"/>
          </p:cNvSpPr>
          <p:nvPr>
            <p:ph type="body" idx="1"/>
          </p:nvPr>
        </p:nvSpPr>
        <p:spPr bwMode="auto">
          <a:xfrm>
            <a:off x="609600" y="1295400"/>
            <a:ext cx="8153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ko-KR" altLang="en-US"/>
              <a:t>마스터 문자열 유형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29" name="Line 8"/>
          <p:cNvSpPr>
            <a:spLocks noChangeShapeType="1"/>
          </p:cNvSpPr>
          <p:nvPr/>
        </p:nvSpPr>
        <p:spPr bwMode="auto">
          <a:xfrm>
            <a:off x="1619250" y="6742113"/>
            <a:ext cx="72009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anchor="ctr">
            <a:spAutoFit/>
          </a:bodyPr>
          <a:lstStyle/>
          <a:p>
            <a:pPr>
              <a:defRPr/>
            </a:pPr>
            <a:endParaRPr lang="en-US">
              <a:latin typeface="Arial" charset="0"/>
              <a:ea typeface="굴림" charset="0"/>
              <a:cs typeface="굴림" charset="0"/>
            </a:endParaRPr>
          </a:p>
        </p:txBody>
      </p:sp>
      <p:sp>
        <p:nvSpPr>
          <p:cNvPr id="1030" name="Text Box 9"/>
          <p:cNvSpPr txBox="1">
            <a:spLocks noChangeArrowheads="1"/>
          </p:cNvSpPr>
          <p:nvPr/>
        </p:nvSpPr>
        <p:spPr bwMode="auto">
          <a:xfrm>
            <a:off x="3708400" y="645318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Arial" pitchFamily="34" charset="0"/>
                <a:ea typeface="굴림" pitchFamily="50" charset="-127"/>
              </a:defRPr>
            </a:lvl1pPr>
            <a:lvl2pPr marL="742950" indent="-285750" eaLnBrk="0" hangingPunct="0">
              <a:defRPr kumimoji="1" sz="1600">
                <a:solidFill>
                  <a:schemeClr val="tx1"/>
                </a:solidFill>
                <a:latin typeface="Arial" pitchFamily="34" charset="0"/>
                <a:ea typeface="굴림" pitchFamily="50" charset="-127"/>
              </a:defRPr>
            </a:lvl2pPr>
            <a:lvl3pPr marL="1143000" indent="-228600" eaLnBrk="0" hangingPunct="0">
              <a:defRPr kumimoji="1" sz="1600">
                <a:solidFill>
                  <a:schemeClr val="tx1"/>
                </a:solidFill>
                <a:latin typeface="Arial" pitchFamily="34" charset="0"/>
                <a:ea typeface="굴림" pitchFamily="50" charset="-127"/>
              </a:defRPr>
            </a:lvl3pPr>
            <a:lvl4pPr marL="1600200" indent="-228600" eaLnBrk="0" hangingPunct="0">
              <a:defRPr kumimoji="1" sz="1600">
                <a:solidFill>
                  <a:schemeClr val="tx1"/>
                </a:solidFill>
                <a:latin typeface="Arial" pitchFamily="34" charset="0"/>
                <a:ea typeface="굴림" pitchFamily="50" charset="-127"/>
              </a:defRPr>
            </a:lvl4pPr>
            <a:lvl5pPr marL="2057400" indent="-228600" eaLnBrk="0" hangingPunct="0">
              <a:defRPr kumimoji="1" sz="16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latinLnBrk="0">
              <a:spcBef>
                <a:spcPct val="50000"/>
              </a:spcBef>
            </a:pPr>
            <a:r>
              <a:rPr lang="en-US" altLang="ko-KR" sz="1400" b="1"/>
              <a:t>Prof. Younghee Lee</a:t>
            </a:r>
            <a:endParaRPr lang="en-US" altLang="ko-KR"/>
          </a:p>
        </p:txBody>
      </p:sp>
      <p:pic>
        <p:nvPicPr>
          <p:cNvPr id="1031" name="Picture 14" descr="http://imgnews.naver.com/image/277/2009/02/24/2009022410005795830_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950" y="6381750"/>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슬라이드 번호 개체 틀 1"/>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5621ECD6-F548-4B63-8C64-2C4E0412DC11}"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6" r:id="rId14"/>
    <p:sldLayoutId id="2147484047" r:id="rId15"/>
  </p:sldLayoutIdLst>
  <p:hf hdr="0" ftr="0" dt="0"/>
  <p:txStyles>
    <p:titleStyle>
      <a:lvl1pPr algn="l" rtl="0" eaLnBrk="0" fontAlgn="base" latinLnBrk="1" hangingPunct="0">
        <a:spcBef>
          <a:spcPct val="0"/>
        </a:spcBef>
        <a:spcAft>
          <a:spcPct val="0"/>
        </a:spcAft>
        <a:defRPr kumimoji="1" sz="3600" b="1">
          <a:solidFill>
            <a:srgbClr val="000099"/>
          </a:solidFill>
          <a:latin typeface="+mj-lt"/>
          <a:ea typeface="+mj-ea"/>
          <a:cs typeface="굴림" charset="0"/>
        </a:defRPr>
      </a:lvl1pPr>
      <a:lvl2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2pPr>
      <a:lvl3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3pPr>
      <a:lvl4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4pPr>
      <a:lvl5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5pPr>
      <a:lvl6pPr marL="457200" algn="l" rtl="0" fontAlgn="base" latinLnBrk="1">
        <a:spcBef>
          <a:spcPct val="0"/>
        </a:spcBef>
        <a:spcAft>
          <a:spcPct val="0"/>
        </a:spcAft>
        <a:defRPr kumimoji="1" sz="3600" b="1">
          <a:solidFill>
            <a:srgbClr val="000099"/>
          </a:solidFill>
          <a:latin typeface="굴림" pitchFamily="50" charset="-127"/>
          <a:ea typeface="굴림" pitchFamily="50" charset="-127"/>
        </a:defRPr>
      </a:lvl6pPr>
      <a:lvl7pPr marL="914400" algn="l" rtl="0" fontAlgn="base" latinLnBrk="1">
        <a:spcBef>
          <a:spcPct val="0"/>
        </a:spcBef>
        <a:spcAft>
          <a:spcPct val="0"/>
        </a:spcAft>
        <a:defRPr kumimoji="1" sz="3600" b="1">
          <a:solidFill>
            <a:srgbClr val="000099"/>
          </a:solidFill>
          <a:latin typeface="굴림" pitchFamily="50" charset="-127"/>
          <a:ea typeface="굴림" pitchFamily="50" charset="-127"/>
        </a:defRPr>
      </a:lvl7pPr>
      <a:lvl8pPr marL="1371600" algn="l" rtl="0" fontAlgn="base" latinLnBrk="1">
        <a:spcBef>
          <a:spcPct val="0"/>
        </a:spcBef>
        <a:spcAft>
          <a:spcPct val="0"/>
        </a:spcAft>
        <a:defRPr kumimoji="1" sz="3600" b="1">
          <a:solidFill>
            <a:srgbClr val="000099"/>
          </a:solidFill>
          <a:latin typeface="굴림" pitchFamily="50" charset="-127"/>
          <a:ea typeface="굴림" pitchFamily="50" charset="-127"/>
        </a:defRPr>
      </a:lvl8pPr>
      <a:lvl9pPr marL="1828800" algn="l" rtl="0" fontAlgn="base" latinLnBrk="1">
        <a:spcBef>
          <a:spcPct val="0"/>
        </a:spcBef>
        <a:spcAft>
          <a:spcPct val="0"/>
        </a:spcAft>
        <a:defRPr kumimoji="1" sz="3600" b="1">
          <a:solidFill>
            <a:srgbClr val="000099"/>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lr>
          <a:schemeClr val="accent2"/>
        </a:buClr>
        <a:buSzPct val="75000"/>
        <a:buFont typeface="Monotype Sorts" charset="2"/>
        <a:buChar char="u"/>
        <a:defRPr kumimoji="1" sz="2800">
          <a:solidFill>
            <a:schemeClr val="tx1"/>
          </a:solidFill>
          <a:latin typeface="+mn-lt"/>
          <a:ea typeface="+mn-ea"/>
          <a:cs typeface="굴림" charset="0"/>
        </a:defRPr>
      </a:lvl1pPr>
      <a:lvl2pPr marL="742950" indent="-285750" algn="l" rtl="0" eaLnBrk="0" fontAlgn="base" latinLnBrk="1" hangingPunct="0">
        <a:spcBef>
          <a:spcPct val="20000"/>
        </a:spcBef>
        <a:spcAft>
          <a:spcPct val="0"/>
        </a:spcAft>
        <a:buClr>
          <a:schemeClr val="tx1"/>
        </a:buClr>
        <a:buChar char="–"/>
        <a:defRPr kumimoji="1" sz="2400">
          <a:solidFill>
            <a:schemeClr val="tx1"/>
          </a:solidFill>
          <a:latin typeface="+mn-lt"/>
          <a:ea typeface="+mn-ea"/>
          <a:cs typeface="굴림" charset="0"/>
        </a:defRPr>
      </a:lvl2pPr>
      <a:lvl3pPr marL="1143000" indent="-228600" algn="l" rtl="0" eaLnBrk="0" fontAlgn="base" latinLnBrk="1" hangingPunct="0">
        <a:spcBef>
          <a:spcPct val="20000"/>
        </a:spcBef>
        <a:spcAft>
          <a:spcPct val="0"/>
        </a:spcAft>
        <a:buClr>
          <a:schemeClr val="tx1"/>
        </a:buClr>
        <a:buChar char="»"/>
        <a:defRPr kumimoji="1">
          <a:solidFill>
            <a:schemeClr val="tx1"/>
          </a:solidFill>
          <a:latin typeface="+mn-lt"/>
          <a:ea typeface="+mn-ea"/>
          <a:cs typeface="굴림" charset="0"/>
        </a:defRPr>
      </a:lvl3pPr>
      <a:lvl4pPr marL="1600200" indent="-228600" algn="l" rtl="0" eaLnBrk="0" fontAlgn="base" latinLnBrk="1" hangingPunct="0">
        <a:spcBef>
          <a:spcPct val="20000"/>
        </a:spcBef>
        <a:spcAft>
          <a:spcPct val="0"/>
        </a:spcAft>
        <a:buClr>
          <a:schemeClr val="accent2"/>
        </a:buClr>
        <a:buSzPct val="65000"/>
        <a:buFont typeface="Monotype Sorts" charset="2"/>
        <a:buChar char="u"/>
        <a:defRPr kumimoji="1">
          <a:solidFill>
            <a:schemeClr val="tx1"/>
          </a:solidFill>
          <a:latin typeface="+mn-lt"/>
          <a:ea typeface="+mn-ea"/>
          <a:cs typeface="굴림" charset="0"/>
        </a:defRPr>
      </a:lvl4pPr>
      <a:lvl5pPr marL="2057400" indent="-228600" algn="l" rtl="0" eaLnBrk="0" fontAlgn="base" latinLnBrk="1" hangingPunct="0">
        <a:spcBef>
          <a:spcPct val="20000"/>
        </a:spcBef>
        <a:spcAft>
          <a:spcPct val="0"/>
        </a:spcAft>
        <a:buClr>
          <a:schemeClr val="tx1"/>
        </a:buClr>
        <a:buChar char="–"/>
        <a:defRPr kumimoji="1">
          <a:solidFill>
            <a:schemeClr val="tx1"/>
          </a:solidFill>
          <a:latin typeface="+mn-lt"/>
          <a:ea typeface="+mn-ea"/>
          <a:cs typeface="굴림" charset="0"/>
        </a:defRPr>
      </a:lvl5pPr>
      <a:lvl6pPr marL="2514600" indent="-228600" algn="l" rtl="0" fontAlgn="base" latinLnBrk="1">
        <a:spcBef>
          <a:spcPct val="20000"/>
        </a:spcBef>
        <a:spcAft>
          <a:spcPct val="0"/>
        </a:spcAft>
        <a:buClr>
          <a:schemeClr val="tx1"/>
        </a:buClr>
        <a:buChar char="–"/>
        <a:defRPr kumimoji="1">
          <a:solidFill>
            <a:schemeClr val="tx1"/>
          </a:solidFill>
          <a:latin typeface="+mn-lt"/>
          <a:ea typeface="+mn-ea"/>
        </a:defRPr>
      </a:lvl6pPr>
      <a:lvl7pPr marL="2971800" indent="-228600" algn="l" rtl="0" fontAlgn="base" latinLnBrk="1">
        <a:spcBef>
          <a:spcPct val="20000"/>
        </a:spcBef>
        <a:spcAft>
          <a:spcPct val="0"/>
        </a:spcAft>
        <a:buClr>
          <a:schemeClr val="tx1"/>
        </a:buClr>
        <a:buChar char="–"/>
        <a:defRPr kumimoji="1">
          <a:solidFill>
            <a:schemeClr val="tx1"/>
          </a:solidFill>
          <a:latin typeface="+mn-lt"/>
          <a:ea typeface="+mn-ea"/>
        </a:defRPr>
      </a:lvl7pPr>
      <a:lvl8pPr marL="3429000" indent="-228600" algn="l" rtl="0" fontAlgn="base" latinLnBrk="1">
        <a:spcBef>
          <a:spcPct val="20000"/>
        </a:spcBef>
        <a:spcAft>
          <a:spcPct val="0"/>
        </a:spcAft>
        <a:buClr>
          <a:schemeClr val="tx1"/>
        </a:buClr>
        <a:buChar char="–"/>
        <a:defRPr kumimoji="1">
          <a:solidFill>
            <a:schemeClr val="tx1"/>
          </a:solidFill>
          <a:latin typeface="+mn-lt"/>
          <a:ea typeface="+mn-ea"/>
        </a:defRPr>
      </a:lvl8pPr>
      <a:lvl9pPr marL="3886200" indent="-228600" algn="l" rtl="0" fontAlgn="base" latinLnBrk="1">
        <a:spcBef>
          <a:spcPct val="20000"/>
        </a:spcBef>
        <a:spcAft>
          <a:spcPct val="0"/>
        </a:spcAft>
        <a:buClr>
          <a:schemeClr val="tx1"/>
        </a:buClr>
        <a:buChar char="–"/>
        <a:defRPr kumimoji="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38"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4339"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0" latinLnBrk="0" hangingPunct="0">
              <a:defRPr sz="1200">
                <a:solidFill>
                  <a:srgbClr val="898989"/>
                </a:solidFill>
              </a:defRPr>
            </a:lvl1pPr>
          </a:lstStyle>
          <a:p>
            <a:fld id="{AD97C94C-5411-43A7-BD80-5653C38686CC}" type="datetimeFigureOut">
              <a:rPr lang="ko-KR" altLang="en-US"/>
              <a:pPr/>
              <a:t>2016-10-24</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0" latinLnBrk="0" hangingPunct="0">
              <a:defRPr sz="1200">
                <a:solidFill>
                  <a:srgbClr val="898989"/>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B364C18B-12D0-4192-A660-08D3F7317F9F}"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2pPr>
      <a:lvl3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3pPr>
      <a:lvl4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4pPr>
      <a:lvl5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5pPr>
      <a:lvl6pPr marL="457200" algn="ctr" rtl="0" fontAlgn="base" latinLnBrk="1">
        <a:spcBef>
          <a:spcPct val="0"/>
        </a:spcBef>
        <a:spcAft>
          <a:spcPct val="0"/>
        </a:spcAft>
        <a:defRPr sz="4400">
          <a:solidFill>
            <a:schemeClr val="tx1"/>
          </a:solidFill>
          <a:latin typeface="맑은 고딕" charset="0"/>
          <a:ea typeface="맑은 고딕" charset="0"/>
          <a:cs typeface="맑은 고딕" charset="0"/>
        </a:defRPr>
      </a:lvl6pPr>
      <a:lvl7pPr marL="914400" algn="ctr" rtl="0" fontAlgn="base" latinLnBrk="1">
        <a:spcBef>
          <a:spcPct val="0"/>
        </a:spcBef>
        <a:spcAft>
          <a:spcPct val="0"/>
        </a:spcAft>
        <a:defRPr sz="4400">
          <a:solidFill>
            <a:schemeClr val="tx1"/>
          </a:solidFill>
          <a:latin typeface="맑은 고딕" charset="0"/>
          <a:ea typeface="맑은 고딕" charset="0"/>
          <a:cs typeface="맑은 고딕" charset="0"/>
        </a:defRPr>
      </a:lvl7pPr>
      <a:lvl8pPr marL="1371600" algn="ctr" rtl="0" fontAlgn="base" latinLnBrk="1">
        <a:spcBef>
          <a:spcPct val="0"/>
        </a:spcBef>
        <a:spcAft>
          <a:spcPct val="0"/>
        </a:spcAft>
        <a:defRPr sz="4400">
          <a:solidFill>
            <a:schemeClr val="tx1"/>
          </a:solidFill>
          <a:latin typeface="맑은 고딕" charset="0"/>
          <a:ea typeface="맑은 고딕" charset="0"/>
          <a:cs typeface="맑은 고딕" charset="0"/>
        </a:defRPr>
      </a:lvl8pPr>
      <a:lvl9pPr marL="1828800" algn="ctr" rtl="0" fontAlgn="base" latinLnBrk="1">
        <a:spcBef>
          <a:spcPct val="0"/>
        </a:spcBef>
        <a:spcAft>
          <a:spcPct val="0"/>
        </a:spcAft>
        <a:defRPr sz="4400">
          <a:solidFill>
            <a:schemeClr val="tx1"/>
          </a:solidFill>
          <a:latin typeface="맑은 고딕" charset="0"/>
          <a:ea typeface="맑은 고딕" charset="0"/>
          <a:cs typeface="맑은 고딕" charset="0"/>
        </a:defRPr>
      </a:lvl9pPr>
    </p:titleStyle>
    <p:bodyStyle>
      <a:lvl1pPr marL="342900" indent="-342900" algn="l"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pitchFamily="34"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pitchFamily="34"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626"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26627"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0" latinLnBrk="0" hangingPunct="0">
              <a:defRPr sz="1200">
                <a:solidFill>
                  <a:srgbClr val="898989"/>
                </a:solidFill>
              </a:defRPr>
            </a:lvl1pPr>
          </a:lstStyle>
          <a:p>
            <a:fld id="{D2F87966-3DDB-461C-AFC0-730BD3F555EC}" type="datetimeFigureOut">
              <a:rPr lang="ko-KR" altLang="en-US"/>
              <a:pPr/>
              <a:t>2016-10-24</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0" latinLnBrk="0" hangingPunct="0">
              <a:defRPr sz="1200">
                <a:solidFill>
                  <a:srgbClr val="898989"/>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390B3EB5-9F31-4B03-BCA4-0B08C3E90F77}"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pitchFamily="34"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pitchFamily="34"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914"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38915"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0" latinLnBrk="0" hangingPunct="0">
              <a:defRPr sz="1200">
                <a:solidFill>
                  <a:srgbClr val="898989"/>
                </a:solidFill>
              </a:defRPr>
            </a:lvl1pPr>
          </a:lstStyle>
          <a:p>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0" latinLnBrk="0" hangingPunct="0">
              <a:defRPr sz="1200">
                <a:solidFill>
                  <a:srgbClr val="898989"/>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DFDB8E15-D83C-4460-B21B-3B4A1AB36250}"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pitchFamily="34"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pitchFamily="34"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hyperlink" Target="http://www.datacenterdynamics.com/content-tracks/security-risk/major-ddos-attack-on-dyn-disrupts-aws-twitter-spotify-and-more/97176.fullarticle"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image" Target="../media/image17.jpeg"/><Relationship Id="rId18" Type="http://schemas.openxmlformats.org/officeDocument/2006/relationships/image" Target="../media/image8.emf"/><Relationship Id="rId3" Type="http://schemas.openxmlformats.org/officeDocument/2006/relationships/image" Target="../media/image10.png"/><Relationship Id="rId21" Type="http://schemas.openxmlformats.org/officeDocument/2006/relationships/image" Target="../media/image9.emf"/><Relationship Id="rId7" Type="http://schemas.openxmlformats.org/officeDocument/2006/relationships/image" Target="../media/image11.wmf"/><Relationship Id="rId12" Type="http://schemas.openxmlformats.org/officeDocument/2006/relationships/image" Target="../media/image16.wmf"/><Relationship Id="rId17"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18.wmf"/><Relationship Id="rId20"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5.png"/><Relationship Id="rId5" Type="http://schemas.openxmlformats.org/officeDocument/2006/relationships/image" Target="../media/image7.emf"/><Relationship Id="rId15" Type="http://schemas.openxmlformats.org/officeDocument/2006/relationships/oleObject" Target="../embeddings/oleObject4.bin"/><Relationship Id="rId23" Type="http://schemas.openxmlformats.org/officeDocument/2006/relationships/image" Target="../media/image21.png"/><Relationship Id="rId10" Type="http://schemas.openxmlformats.org/officeDocument/2006/relationships/image" Target="../media/image14.png"/><Relationship Id="rId19" Type="http://schemas.openxmlformats.org/officeDocument/2006/relationships/image" Target="../media/image19.jpeg"/><Relationship Id="rId4" Type="http://schemas.openxmlformats.org/officeDocument/2006/relationships/oleObject" Target="../embeddings/oleObject1.bin"/><Relationship Id="rId9" Type="http://schemas.openxmlformats.org/officeDocument/2006/relationships/image" Target="../media/image13.wmf"/><Relationship Id="rId14" Type="http://schemas.openxmlformats.org/officeDocument/2006/relationships/oleObject" Target="../embeddings/oleObject3.bin"/><Relationship Id="rId2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sz="quarter"/>
          </p:nvPr>
        </p:nvSpPr>
        <p:spPr>
          <a:xfrm>
            <a:off x="107950" y="1052513"/>
            <a:ext cx="8712200" cy="1143000"/>
          </a:xfrm>
          <a:extLst>
            <a:ext uri="{FAA26D3D-D897-4be2-8F04-BA451C77F1D7}">
              <ma14:placeholderFlag xmlns="" xmlns:ma14="http://schemas.microsoft.com/office/mac/drawingml/2011/main" val="1"/>
            </a:ext>
          </a:extLst>
        </p:spPr>
        <p:txBody>
          <a:bodyPr/>
          <a:lstStyle/>
          <a:p>
            <a:pPr eaLnBrk="1" hangingPunct="1"/>
            <a:r>
              <a:rPr lang="en-US" altLang="ko-KR" sz="4000" dirty="0" smtClean="0">
                <a:latin typeface="Arial" pitchFamily="34" charset="0"/>
              </a:rPr>
              <a:t>CS 540 Network Architecture</a:t>
            </a:r>
            <a:br>
              <a:rPr lang="en-US" altLang="ko-KR" sz="4000" dirty="0" smtClean="0">
                <a:latin typeface="Arial" pitchFamily="34" charset="0"/>
              </a:rPr>
            </a:br>
            <a:endParaRPr lang="en-US" altLang="ko-KR" dirty="0" smtClean="0">
              <a:latin typeface="Arial" pitchFamily="34" charset="0"/>
            </a:endParaRPr>
          </a:p>
        </p:txBody>
      </p:sp>
      <p:sp>
        <p:nvSpPr>
          <p:cNvPr id="18435" name="Rectangle 3"/>
          <p:cNvSpPr>
            <a:spLocks noGrp="1" noChangeArrowheads="1"/>
          </p:cNvSpPr>
          <p:nvPr>
            <p:ph type="subTitle" sz="quarter" idx="1"/>
          </p:nvPr>
        </p:nvSpPr>
        <p:spPr>
          <a:xfrm>
            <a:off x="827584" y="2996952"/>
            <a:ext cx="7991475" cy="792410"/>
          </a:xfrm>
          <a:extLst>
            <a:ext uri="{FAA26D3D-D897-4be2-8F04-BA451C77F1D7}">
              <ma14:placeholderFlag xmlns="" xmlns:ma14="http://schemas.microsoft.com/office/mac/drawingml/2011/main" val="1"/>
            </a:ext>
          </a:extLst>
        </p:spPr>
        <p:txBody>
          <a:bodyPr/>
          <a:lstStyle/>
          <a:p>
            <a:pPr algn="r" eaLnBrk="1" hangingPunct="1">
              <a:lnSpc>
                <a:spcPct val="90000"/>
              </a:lnSpc>
            </a:pPr>
            <a:r>
              <a:rPr lang="en-US" altLang="ko-KR" sz="2400" b="1" dirty="0" smtClean="0">
                <a:latin typeface="Arial"/>
                <a:cs typeface="Arial"/>
              </a:rPr>
              <a:t>Lecture 12: Future Internet, </a:t>
            </a:r>
            <a:r>
              <a:rPr lang="en-US" altLang="ko-KR" sz="2400" b="1" dirty="0" smtClean="0">
                <a:latin typeface="Arial"/>
                <a:cs typeface="Arial"/>
              </a:rPr>
              <a:t>packet classification </a:t>
            </a:r>
          </a:p>
          <a:p>
            <a:pPr algn="r" eaLnBrk="1" hangingPunct="1">
              <a:lnSpc>
                <a:spcPct val="90000"/>
              </a:lnSpc>
              <a:buFont typeface="Monotype Sorts" charset="2"/>
              <a:buNone/>
            </a:pPr>
            <a:endParaRPr lang="en-US" altLang="ko-KR" b="1" dirty="0" smtClean="0">
              <a:latin typeface="Arial" pitchFamily="34" charset="0"/>
            </a:endParaRPr>
          </a:p>
          <a:p>
            <a:pPr algn="r" eaLnBrk="1" hangingPunct="1">
              <a:lnSpc>
                <a:spcPct val="90000"/>
              </a:lnSpc>
              <a:buFont typeface="Monotype Sorts" charset="2"/>
              <a:buNone/>
            </a:pPr>
            <a:endParaRPr lang="en-US" altLang="ko-KR" sz="1600" b="1" dirty="0" smtClean="0">
              <a:latin typeface="Arial" pitchFamily="34" charset="0"/>
            </a:endParaRPr>
          </a:p>
          <a:p>
            <a:pPr algn="r" eaLnBrk="1" hangingPunct="1">
              <a:lnSpc>
                <a:spcPct val="90000"/>
              </a:lnSpc>
              <a:buFont typeface="Monotype Sorts" charset="2"/>
              <a:buNone/>
            </a:pPr>
            <a:endParaRPr lang="en-US" altLang="ko-KR" sz="1600" b="1" dirty="0" smtClean="0">
              <a:latin typeface="Arial" pitchFamily="34" charset="0"/>
            </a:endParaRPr>
          </a:p>
          <a:p>
            <a:pPr algn="r" eaLnBrk="1" hangingPunct="1">
              <a:lnSpc>
                <a:spcPct val="90000"/>
              </a:lnSpc>
              <a:buFont typeface="Monotype Sorts" charset="2"/>
              <a:buNone/>
            </a:pPr>
            <a:endParaRPr lang="en-US" altLang="ko-KR" sz="1600" b="1" dirty="0" smtClean="0">
              <a:latin typeface="Arial" pitchFamily="34" charset="0"/>
            </a:endParaRPr>
          </a:p>
          <a:p>
            <a:pPr algn="r" eaLnBrk="1" hangingPunct="1">
              <a:lnSpc>
                <a:spcPct val="90000"/>
              </a:lnSpc>
              <a:buFont typeface="Monotype Sorts" charset="2"/>
              <a:buNone/>
            </a:pPr>
            <a:endParaRPr lang="en-US" altLang="ko-KR" sz="1600" b="1" dirty="0" smtClean="0">
              <a:latin typeface="Arial" pitchFamily="34" charset="0"/>
            </a:endParaRPr>
          </a:p>
          <a:p>
            <a:pPr eaLnBrk="1" hangingPunct="1">
              <a:lnSpc>
                <a:spcPct val="90000"/>
              </a:lnSpc>
              <a:buFont typeface="Monotype Sorts" charset="2"/>
              <a:buNone/>
            </a:pPr>
            <a:r>
              <a:rPr lang="en-US" altLang="ko-KR" sz="1800" b="1" dirty="0" smtClean="0">
                <a:latin typeface="Arial" pitchFamily="34" charset="0"/>
              </a:rPr>
              <a:t>Prof. </a:t>
            </a:r>
            <a:r>
              <a:rPr lang="en-US" altLang="ko-KR" sz="1800" b="1" dirty="0" err="1" smtClean="0">
                <a:latin typeface="Arial" pitchFamily="34" charset="0"/>
              </a:rPr>
              <a:t>Younghee</a:t>
            </a:r>
            <a:r>
              <a:rPr lang="en-US" altLang="ko-KR" sz="1800" b="1" dirty="0" smtClean="0">
                <a:latin typeface="Arial" pitchFamily="34" charset="0"/>
              </a:rPr>
              <a:t> Lee</a:t>
            </a:r>
            <a:r>
              <a:rPr lang="en-US" altLang="ko-KR" b="1" dirty="0" smtClean="0">
                <a:latin typeface="Arial" pitchFamily="34" charset="0"/>
              </a:rPr>
              <a:t> </a:t>
            </a:r>
          </a:p>
          <a:p>
            <a:pPr eaLnBrk="1" hangingPunct="1">
              <a:lnSpc>
                <a:spcPct val="90000"/>
              </a:lnSpc>
              <a:buFont typeface="Monotype Sorts" charset="2"/>
              <a:buNone/>
            </a:pPr>
            <a:r>
              <a:rPr lang="en-US" altLang="ko-KR" sz="2000" b="1" i="1" dirty="0">
                <a:solidFill>
                  <a:srgbClr val="990033"/>
                </a:solidFill>
                <a:latin typeface="Arial" pitchFamily="34" charset="0"/>
              </a:rPr>
              <a:t>					</a:t>
            </a:r>
            <a:r>
              <a:rPr lang="en-US" altLang="ko-KR" sz="1400" b="1" dirty="0" smtClean="0">
                <a:latin typeface="Arial"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Freeform 54"/>
          <p:cNvSpPr>
            <a:spLocks/>
          </p:cNvSpPr>
          <p:nvPr/>
        </p:nvSpPr>
        <p:spPr bwMode="auto">
          <a:xfrm>
            <a:off x="93663" y="920750"/>
            <a:ext cx="263525" cy="5503863"/>
          </a:xfrm>
          <a:custGeom>
            <a:avLst/>
            <a:gdLst>
              <a:gd name="T0" fmla="*/ 0 w 490"/>
              <a:gd name="T1" fmla="*/ 0 h 3473"/>
              <a:gd name="T2" fmla="*/ 2147483647 w 490"/>
              <a:gd name="T3" fmla="*/ 2147483647 h 3473"/>
              <a:gd name="T4" fmla="*/ 2147483647 w 490"/>
              <a:gd name="T5" fmla="*/ 2147483647 h 3473"/>
              <a:gd name="T6" fmla="*/ 0 w 490"/>
              <a:gd name="T7" fmla="*/ 2147483647 h 3473"/>
              <a:gd name="T8" fmla="*/ 0 w 490"/>
              <a:gd name="T9" fmla="*/ 0 h 3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0" h="3473">
                <a:moveTo>
                  <a:pt x="0" y="0"/>
                </a:moveTo>
                <a:lnTo>
                  <a:pt x="490" y="206"/>
                </a:lnTo>
                <a:lnTo>
                  <a:pt x="490" y="3335"/>
                </a:lnTo>
                <a:lnTo>
                  <a:pt x="0" y="3473"/>
                </a:lnTo>
                <a:lnTo>
                  <a:pt x="0" y="0"/>
                </a:lnTo>
                <a:close/>
              </a:path>
            </a:pathLst>
          </a:custGeom>
          <a:gradFill rotWithShape="1">
            <a:gsLst>
              <a:gs pos="0">
                <a:srgbClr val="A8A8A8"/>
              </a:gs>
              <a:gs pos="100000">
                <a:srgbClr val="4F4F4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latin typeface="Arial"/>
              <a:cs typeface="Arial"/>
            </a:endParaRPr>
          </a:p>
        </p:txBody>
      </p:sp>
      <p:sp>
        <p:nvSpPr>
          <p:cNvPr id="47106" name="Freeform 55"/>
          <p:cNvSpPr>
            <a:spLocks/>
          </p:cNvSpPr>
          <p:nvPr/>
        </p:nvSpPr>
        <p:spPr bwMode="auto">
          <a:xfrm>
            <a:off x="9525" y="942975"/>
            <a:ext cx="98425" cy="5510213"/>
          </a:xfrm>
          <a:custGeom>
            <a:avLst/>
            <a:gdLst>
              <a:gd name="T0" fmla="*/ 2147483647 w 236"/>
              <a:gd name="T1" fmla="*/ 0 h 3476"/>
              <a:gd name="T2" fmla="*/ 0 w 236"/>
              <a:gd name="T3" fmla="*/ 2147483647 h 3476"/>
              <a:gd name="T4" fmla="*/ 0 w 236"/>
              <a:gd name="T5" fmla="*/ 2147483647 h 3476"/>
              <a:gd name="T6" fmla="*/ 2147483647 w 236"/>
              <a:gd name="T7" fmla="*/ 2147483647 h 3476"/>
              <a:gd name="T8" fmla="*/ 2147483647 w 236"/>
              <a:gd name="T9" fmla="*/ 0 h 3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3476">
                <a:moveTo>
                  <a:pt x="236" y="0"/>
                </a:moveTo>
                <a:lnTo>
                  <a:pt x="0" y="117"/>
                </a:lnTo>
                <a:lnTo>
                  <a:pt x="0" y="3392"/>
                </a:lnTo>
                <a:lnTo>
                  <a:pt x="236" y="3476"/>
                </a:lnTo>
                <a:lnTo>
                  <a:pt x="236" y="0"/>
                </a:lnTo>
                <a:close/>
              </a:path>
            </a:pathLst>
          </a:custGeom>
          <a:gradFill rotWithShape="1">
            <a:gsLst>
              <a:gs pos="0">
                <a:schemeClr val="bg1"/>
              </a:gs>
              <a:gs pos="100000">
                <a:srgbClr val="4D4D4D"/>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latin typeface="Arial"/>
              <a:cs typeface="Arial"/>
            </a:endParaRPr>
          </a:p>
        </p:txBody>
      </p:sp>
      <p:sp>
        <p:nvSpPr>
          <p:cNvPr id="122" name="Line 56"/>
          <p:cNvSpPr>
            <a:spLocks noChangeShapeType="1"/>
          </p:cNvSpPr>
          <p:nvPr/>
        </p:nvSpPr>
        <p:spPr bwMode="auto">
          <a:xfrm>
            <a:off x="285750" y="1293813"/>
            <a:ext cx="0" cy="4978400"/>
          </a:xfrm>
          <a:prstGeom prst="line">
            <a:avLst/>
          </a:prstGeom>
          <a:noFill/>
          <a:ln w="38100">
            <a:solidFill>
              <a:schemeClr val="bg1">
                <a:lumMod val="65000"/>
              </a:schemeClr>
            </a:solidFill>
            <a:round/>
            <a:headEnd/>
            <a:tailEnd/>
          </a:ln>
          <a:effectLst>
            <a:outerShdw dist="25400" dir="10800000" algn="ctr" rotWithShape="0">
              <a:srgbClr val="003366"/>
            </a:outerShdw>
          </a:effectLst>
        </p:spPr>
        <p:txBody>
          <a:bodyPr/>
          <a:lstStyle/>
          <a:p>
            <a:pPr>
              <a:defRPr/>
            </a:pPr>
            <a:endParaRPr lang="ko-KR" altLang="en-US">
              <a:latin typeface="Arial"/>
              <a:cs typeface="Arial"/>
            </a:endParaRPr>
          </a:p>
        </p:txBody>
      </p:sp>
      <p:sp>
        <p:nvSpPr>
          <p:cNvPr id="47108" name="AutoShape 57"/>
          <p:cNvSpPr>
            <a:spLocks noChangeArrowheads="1"/>
          </p:cNvSpPr>
          <p:nvPr/>
        </p:nvSpPr>
        <p:spPr bwMode="auto">
          <a:xfrm rot="5400000">
            <a:off x="-53181" y="1794669"/>
            <a:ext cx="4754562" cy="3924300"/>
          </a:xfrm>
          <a:prstGeom prst="roundRect">
            <a:avLst>
              <a:gd name="adj" fmla="val 1046"/>
            </a:avLst>
          </a:prstGeom>
          <a:gradFill rotWithShape="1">
            <a:gsLst>
              <a:gs pos="0">
                <a:srgbClr val="C0C0C0"/>
              </a:gs>
              <a:gs pos="100000">
                <a:srgbClr val="66666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ko-KR" altLang="en-US">
              <a:latin typeface="Arial"/>
              <a:cs typeface="Arial"/>
            </a:endParaRPr>
          </a:p>
        </p:txBody>
      </p:sp>
      <p:sp>
        <p:nvSpPr>
          <p:cNvPr id="47109" name="AutoShape 58"/>
          <p:cNvSpPr>
            <a:spLocks noChangeArrowheads="1"/>
          </p:cNvSpPr>
          <p:nvPr/>
        </p:nvSpPr>
        <p:spPr bwMode="auto">
          <a:xfrm rot="16200000" flipH="1">
            <a:off x="2065338" y="3598862"/>
            <a:ext cx="4724400" cy="2889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131 w 21600"/>
              <a:gd name="T13" fmla="*/ 3131 h 21600"/>
              <a:gd name="T14" fmla="*/ 18469 w 21600"/>
              <a:gd name="T15" fmla="*/ 18469 h 21600"/>
            </a:gdLst>
            <a:ahLst/>
            <a:cxnLst>
              <a:cxn ang="T8">
                <a:pos x="T0" y="T1"/>
              </a:cxn>
              <a:cxn ang="T9">
                <a:pos x="T2" y="T3"/>
              </a:cxn>
              <a:cxn ang="T10">
                <a:pos x="T4" y="T5"/>
              </a:cxn>
              <a:cxn ang="T11">
                <a:pos x="T6" y="T7"/>
              </a:cxn>
            </a:cxnLst>
            <a:rect l="T12" t="T13" r="T14" b="T15"/>
            <a:pathLst>
              <a:path w="21600" h="21600">
                <a:moveTo>
                  <a:pt x="0" y="0"/>
                </a:moveTo>
                <a:lnTo>
                  <a:pt x="2662" y="21600"/>
                </a:lnTo>
                <a:lnTo>
                  <a:pt x="18938" y="21600"/>
                </a:lnTo>
                <a:lnTo>
                  <a:pt x="21600" y="0"/>
                </a:lnTo>
                <a:lnTo>
                  <a:pt x="0" y="0"/>
                </a:lnTo>
                <a:close/>
              </a:path>
            </a:pathLst>
          </a:custGeom>
          <a:gradFill rotWithShape="1">
            <a:gsLst>
              <a:gs pos="0">
                <a:srgbClr val="A8A8A8"/>
              </a:gs>
              <a:gs pos="100000">
                <a:srgbClr val="4F4F4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latin typeface="Arial"/>
              <a:cs typeface="Arial"/>
            </a:endParaRPr>
          </a:p>
        </p:txBody>
      </p:sp>
      <p:sp>
        <p:nvSpPr>
          <p:cNvPr id="47110" name="Rectangle 59"/>
          <p:cNvSpPr>
            <a:spLocks noChangeArrowheads="1"/>
          </p:cNvSpPr>
          <p:nvPr/>
        </p:nvSpPr>
        <p:spPr bwMode="auto">
          <a:xfrm>
            <a:off x="261938" y="1427163"/>
            <a:ext cx="3989387" cy="46275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a:latin typeface="Arial"/>
              <a:cs typeface="Arial"/>
            </a:endParaRPr>
          </a:p>
        </p:txBody>
      </p:sp>
      <p:grpSp>
        <p:nvGrpSpPr>
          <p:cNvPr id="47111" name="Group 60"/>
          <p:cNvGrpSpPr>
            <a:grpSpLocks/>
          </p:cNvGrpSpPr>
          <p:nvPr/>
        </p:nvGrpSpPr>
        <p:grpSpPr bwMode="auto">
          <a:xfrm flipH="1">
            <a:off x="8761413" y="981075"/>
            <a:ext cx="361950" cy="5510213"/>
            <a:chOff x="211" y="770"/>
            <a:chExt cx="211" cy="2908"/>
          </a:xfrm>
        </p:grpSpPr>
        <p:sp>
          <p:nvSpPr>
            <p:cNvPr id="47210" name="Freeform 61"/>
            <p:cNvSpPr>
              <a:spLocks/>
            </p:cNvSpPr>
            <p:nvPr/>
          </p:nvSpPr>
          <p:spPr bwMode="auto">
            <a:xfrm>
              <a:off x="267" y="772"/>
              <a:ext cx="155" cy="2905"/>
            </a:xfrm>
            <a:custGeom>
              <a:avLst/>
              <a:gdLst>
                <a:gd name="T0" fmla="*/ 0 w 490"/>
                <a:gd name="T1" fmla="*/ 0 h 3473"/>
                <a:gd name="T2" fmla="*/ 0 w 490"/>
                <a:gd name="T3" fmla="*/ 59 h 3473"/>
                <a:gd name="T4" fmla="*/ 0 w 490"/>
                <a:gd name="T5" fmla="*/ 956 h 3473"/>
                <a:gd name="T6" fmla="*/ 0 w 490"/>
                <a:gd name="T7" fmla="*/ 995 h 3473"/>
                <a:gd name="T8" fmla="*/ 0 w 490"/>
                <a:gd name="T9" fmla="*/ 0 h 3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0" h="3473">
                  <a:moveTo>
                    <a:pt x="0" y="0"/>
                  </a:moveTo>
                  <a:lnTo>
                    <a:pt x="490" y="206"/>
                  </a:lnTo>
                  <a:lnTo>
                    <a:pt x="490" y="3335"/>
                  </a:lnTo>
                  <a:lnTo>
                    <a:pt x="0" y="3473"/>
                  </a:lnTo>
                  <a:lnTo>
                    <a:pt x="0" y="0"/>
                  </a:lnTo>
                  <a:close/>
                </a:path>
              </a:pathLst>
            </a:custGeom>
            <a:gradFill rotWithShape="1">
              <a:gsLst>
                <a:gs pos="0">
                  <a:srgbClr val="C0C0C0"/>
                </a:gs>
                <a:gs pos="100000">
                  <a:srgbClr val="4D4D4D"/>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latin typeface="Arial"/>
                <a:cs typeface="Arial"/>
              </a:endParaRPr>
            </a:p>
          </p:txBody>
        </p:sp>
        <p:sp>
          <p:nvSpPr>
            <p:cNvPr id="47211" name="Freeform 62"/>
            <p:cNvSpPr>
              <a:spLocks/>
            </p:cNvSpPr>
            <p:nvPr/>
          </p:nvSpPr>
          <p:spPr bwMode="auto">
            <a:xfrm>
              <a:off x="211" y="770"/>
              <a:ext cx="58" cy="2908"/>
            </a:xfrm>
            <a:custGeom>
              <a:avLst/>
              <a:gdLst>
                <a:gd name="T0" fmla="*/ 0 w 236"/>
                <a:gd name="T1" fmla="*/ 0 h 3476"/>
                <a:gd name="T2" fmla="*/ 0 w 236"/>
                <a:gd name="T3" fmla="*/ 34 h 3476"/>
                <a:gd name="T4" fmla="*/ 0 w 236"/>
                <a:gd name="T5" fmla="*/ 973 h 3476"/>
                <a:gd name="T6" fmla="*/ 0 w 236"/>
                <a:gd name="T7" fmla="*/ 996 h 3476"/>
                <a:gd name="T8" fmla="*/ 0 w 236"/>
                <a:gd name="T9" fmla="*/ 0 h 3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3476">
                  <a:moveTo>
                    <a:pt x="236" y="0"/>
                  </a:moveTo>
                  <a:lnTo>
                    <a:pt x="0" y="117"/>
                  </a:lnTo>
                  <a:lnTo>
                    <a:pt x="0" y="3392"/>
                  </a:lnTo>
                  <a:lnTo>
                    <a:pt x="236" y="3476"/>
                  </a:lnTo>
                  <a:lnTo>
                    <a:pt x="236" y="0"/>
                  </a:lnTo>
                  <a:close/>
                </a:path>
              </a:pathLst>
            </a:custGeom>
            <a:gradFill rotWithShape="1">
              <a:gsLst>
                <a:gs pos="0">
                  <a:schemeClr val="bg1"/>
                </a:gs>
                <a:gs pos="100000">
                  <a:srgbClr val="4D4D4D"/>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latin typeface="Arial"/>
                <a:cs typeface="Arial"/>
              </a:endParaRPr>
            </a:p>
          </p:txBody>
        </p:sp>
        <p:sp>
          <p:nvSpPr>
            <p:cNvPr id="132" name="Line 63"/>
            <p:cNvSpPr>
              <a:spLocks noChangeShapeType="1"/>
            </p:cNvSpPr>
            <p:nvPr/>
          </p:nvSpPr>
          <p:spPr bwMode="auto">
            <a:xfrm>
              <a:off x="350" y="956"/>
              <a:ext cx="0" cy="2626"/>
            </a:xfrm>
            <a:prstGeom prst="line">
              <a:avLst/>
            </a:prstGeom>
            <a:noFill/>
            <a:ln w="38100">
              <a:solidFill>
                <a:schemeClr val="bg1">
                  <a:lumMod val="65000"/>
                </a:schemeClr>
              </a:solidFill>
              <a:round/>
              <a:headEnd/>
              <a:tailEnd/>
            </a:ln>
            <a:effectLst>
              <a:outerShdw dist="25400" dir="10800000" algn="ctr" rotWithShape="0">
                <a:srgbClr val="003366"/>
              </a:outerShdw>
            </a:effectLst>
          </p:spPr>
          <p:txBody>
            <a:bodyPr/>
            <a:lstStyle/>
            <a:p>
              <a:pPr>
                <a:defRPr/>
              </a:pPr>
              <a:endParaRPr lang="ko-KR" altLang="en-US">
                <a:latin typeface="Arial"/>
                <a:cs typeface="Arial"/>
              </a:endParaRPr>
            </a:p>
          </p:txBody>
        </p:sp>
      </p:grpSp>
      <p:sp>
        <p:nvSpPr>
          <p:cNvPr id="47112" name="AutoShape 64"/>
          <p:cNvSpPr>
            <a:spLocks noChangeArrowheads="1"/>
          </p:cNvSpPr>
          <p:nvPr/>
        </p:nvSpPr>
        <p:spPr bwMode="auto">
          <a:xfrm rot="16200000" flipH="1">
            <a:off x="4430713" y="1795463"/>
            <a:ext cx="4754562" cy="3922712"/>
          </a:xfrm>
          <a:prstGeom prst="roundRect">
            <a:avLst>
              <a:gd name="adj" fmla="val 1046"/>
            </a:avLst>
          </a:prstGeom>
          <a:gradFill rotWithShape="1">
            <a:gsLst>
              <a:gs pos="0">
                <a:srgbClr val="C0C0C0"/>
              </a:gs>
              <a:gs pos="100000">
                <a:srgbClr val="66666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ko-KR" altLang="en-US">
              <a:latin typeface="Arial"/>
              <a:cs typeface="Arial"/>
            </a:endParaRPr>
          </a:p>
        </p:txBody>
      </p:sp>
      <p:sp>
        <p:nvSpPr>
          <p:cNvPr id="47113" name="AutoShape 65"/>
          <p:cNvSpPr>
            <a:spLocks noChangeArrowheads="1"/>
          </p:cNvSpPr>
          <p:nvPr/>
        </p:nvSpPr>
        <p:spPr bwMode="auto">
          <a:xfrm rot="5400000">
            <a:off x="2344738" y="3598862"/>
            <a:ext cx="4724400" cy="2889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131 w 21600"/>
              <a:gd name="T13" fmla="*/ 3131 h 21600"/>
              <a:gd name="T14" fmla="*/ 18469 w 21600"/>
              <a:gd name="T15" fmla="*/ 18469 h 21600"/>
            </a:gdLst>
            <a:ahLst/>
            <a:cxnLst>
              <a:cxn ang="T8">
                <a:pos x="T0" y="T1"/>
              </a:cxn>
              <a:cxn ang="T9">
                <a:pos x="T2" y="T3"/>
              </a:cxn>
              <a:cxn ang="T10">
                <a:pos x="T4" y="T5"/>
              </a:cxn>
              <a:cxn ang="T11">
                <a:pos x="T6" y="T7"/>
              </a:cxn>
            </a:cxnLst>
            <a:rect l="T12" t="T13" r="T14" b="T15"/>
            <a:pathLst>
              <a:path w="21600" h="21600">
                <a:moveTo>
                  <a:pt x="0" y="0"/>
                </a:moveTo>
                <a:lnTo>
                  <a:pt x="2662" y="21600"/>
                </a:lnTo>
                <a:lnTo>
                  <a:pt x="18938" y="21600"/>
                </a:lnTo>
                <a:lnTo>
                  <a:pt x="21600" y="0"/>
                </a:lnTo>
                <a:lnTo>
                  <a:pt x="0" y="0"/>
                </a:lnTo>
                <a:close/>
              </a:path>
            </a:pathLst>
          </a:custGeom>
          <a:gradFill rotWithShape="1">
            <a:gsLst>
              <a:gs pos="0">
                <a:srgbClr val="A8A8A8"/>
              </a:gs>
              <a:gs pos="100000">
                <a:srgbClr val="4F4F4F"/>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lstStyle/>
          <a:p>
            <a:endParaRPr lang="en-US">
              <a:latin typeface="Arial"/>
              <a:cs typeface="Arial"/>
            </a:endParaRPr>
          </a:p>
        </p:txBody>
      </p:sp>
      <p:sp>
        <p:nvSpPr>
          <p:cNvPr id="47114" name="Rectangle 66"/>
          <p:cNvSpPr>
            <a:spLocks noChangeArrowheads="1"/>
          </p:cNvSpPr>
          <p:nvPr/>
        </p:nvSpPr>
        <p:spPr bwMode="auto">
          <a:xfrm flipH="1">
            <a:off x="4883150" y="1427163"/>
            <a:ext cx="3989388" cy="4627562"/>
          </a:xfrm>
          <a:prstGeom prst="rect">
            <a:avLst/>
          </a:prstGeom>
          <a:solidFill>
            <a:srgbClr val="F7F7F7"/>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ko-KR" altLang="en-US">
              <a:latin typeface="Arial"/>
              <a:cs typeface="Arial"/>
            </a:endParaRPr>
          </a:p>
        </p:txBody>
      </p:sp>
      <p:grpSp>
        <p:nvGrpSpPr>
          <p:cNvPr id="47115" name="그룹 172"/>
          <p:cNvGrpSpPr>
            <a:grpSpLocks/>
          </p:cNvGrpSpPr>
          <p:nvPr/>
        </p:nvGrpSpPr>
        <p:grpSpPr bwMode="auto">
          <a:xfrm>
            <a:off x="344488" y="1192213"/>
            <a:ext cx="3829050" cy="649287"/>
            <a:chOff x="542925" y="775810"/>
            <a:chExt cx="3829050" cy="649281"/>
          </a:xfrm>
        </p:grpSpPr>
        <p:pic>
          <p:nvPicPr>
            <p:cNvPr id="47208" name="Picture 5" descr="F:\ptline이혜선\섬유산업연합회_김정현님\png\1.png"/>
            <p:cNvPicPr>
              <a:picLocks noChangeAspect="1" noChangeArrowheads="1"/>
            </p:cNvPicPr>
            <p:nvPr/>
          </p:nvPicPr>
          <p:blipFill>
            <a:blip r:embed="rId2">
              <a:lum bright="2000" contrast="-16000"/>
              <a:extLst>
                <a:ext uri="{28A0092B-C50C-407E-A947-70E740481C1C}">
                  <a14:useLocalDpi xmlns:a14="http://schemas.microsoft.com/office/drawing/2010/main" val="0"/>
                </a:ext>
              </a:extLst>
            </a:blip>
            <a:srcRect/>
            <a:stretch>
              <a:fillRect/>
            </a:stretch>
          </p:blipFill>
          <p:spPr bwMode="auto">
            <a:xfrm>
              <a:off x="542925" y="775810"/>
              <a:ext cx="3829050" cy="6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47"/>
            <p:cNvSpPr>
              <a:spLocks noChangeArrowheads="1"/>
            </p:cNvSpPr>
            <p:nvPr/>
          </p:nvSpPr>
          <p:spPr bwMode="auto">
            <a:xfrm>
              <a:off x="785579" y="950974"/>
              <a:ext cx="3351103" cy="338554"/>
            </a:xfrm>
            <a:prstGeom prst="rect">
              <a:avLst/>
            </a:prstGeom>
            <a:noFill/>
            <a:ln w="19050" algn="ctr">
              <a:noFill/>
              <a:round/>
              <a:headEnd/>
              <a:tailEnd/>
            </a:ln>
            <a:effectLst/>
          </p:spPr>
          <p:txBody>
            <a:bodyPr wrap="none" lIns="0" tIns="0" rIns="0" bIns="0" anchor="ctr">
              <a:spAutoFit/>
              <a:scene3d>
                <a:camera prst="orthographicFront"/>
                <a:lightRig rig="threePt" dir="t"/>
              </a:scene3d>
              <a:sp3d contourW="31750">
                <a:bevelT w="0" h="25400"/>
                <a:contourClr>
                  <a:schemeClr val="tx2">
                    <a:lumMod val="50000"/>
                  </a:schemeClr>
                </a:contourClr>
              </a:sp3d>
            </a:bodyPr>
            <a:lstStyle/>
            <a:p>
              <a:pPr algn="ctr" defTabSz="1042988" latinLnBrk="0">
                <a:buClr>
                  <a:srgbClr val="161645"/>
                </a:buClr>
                <a:buSzPts val="1200"/>
                <a:defRPr/>
              </a:pPr>
              <a:r>
                <a:rPr lang="en-US" altLang="ko-KR" sz="2200" dirty="0">
                  <a:solidFill>
                    <a:srgbClr val="FFFFFF"/>
                  </a:solidFill>
                  <a:latin typeface="Arial"/>
                  <a:ea typeface="산돌고딕B" pitchFamily="50" charset="-127"/>
                  <a:cs typeface="Arial"/>
                </a:rPr>
                <a:t>Future Internet Technology</a:t>
              </a:r>
              <a:endParaRPr lang="ko-KR" altLang="en-US" sz="2200" dirty="0">
                <a:solidFill>
                  <a:srgbClr val="FFFFFF"/>
                </a:solidFill>
                <a:latin typeface="Arial"/>
                <a:ea typeface="산돌고딕B" pitchFamily="50" charset="-127"/>
                <a:cs typeface="Arial"/>
              </a:endParaRPr>
            </a:p>
          </p:txBody>
        </p:sp>
      </p:grpSp>
      <p:grpSp>
        <p:nvGrpSpPr>
          <p:cNvPr id="47116" name="그룹 70"/>
          <p:cNvGrpSpPr>
            <a:grpSpLocks/>
          </p:cNvGrpSpPr>
          <p:nvPr/>
        </p:nvGrpSpPr>
        <p:grpSpPr bwMode="auto">
          <a:xfrm>
            <a:off x="4945063" y="1216025"/>
            <a:ext cx="3829050" cy="623888"/>
            <a:chOff x="1458441" y="4038600"/>
            <a:chExt cx="6990234" cy="622886"/>
          </a:xfrm>
        </p:grpSpPr>
        <p:pic>
          <p:nvPicPr>
            <p:cNvPr id="47206" name="Picture 5" descr="F:\ptline이혜선\섬유산업연합회_김정현님\png\1.png"/>
            <p:cNvPicPr>
              <a:picLocks noChangeArrowheads="1"/>
            </p:cNvPicPr>
            <p:nvPr/>
          </p:nvPicPr>
          <p:blipFill>
            <a:blip r:embed="rId3">
              <a:lum bright="4000" contrast="-14000"/>
              <a:extLst>
                <a:ext uri="{28A0092B-C50C-407E-A947-70E740481C1C}">
                  <a14:useLocalDpi xmlns:a14="http://schemas.microsoft.com/office/drawing/2010/main" val="0"/>
                </a:ext>
              </a:extLst>
            </a:blip>
            <a:srcRect/>
            <a:stretch>
              <a:fillRect/>
            </a:stretch>
          </p:blipFill>
          <p:spPr bwMode="auto">
            <a:xfrm>
              <a:off x="1458441" y="4038600"/>
              <a:ext cx="6990234" cy="62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8"/>
            <p:cNvSpPr txBox="1">
              <a:spLocks noChangeArrowheads="1"/>
            </p:cNvSpPr>
            <p:nvPr/>
          </p:nvSpPr>
          <p:spPr bwMode="auto">
            <a:xfrm>
              <a:off x="3296979" y="4209563"/>
              <a:ext cx="3427526" cy="338554"/>
            </a:xfrm>
            <a:prstGeom prst="rect">
              <a:avLst/>
            </a:prstGeom>
            <a:noFill/>
            <a:ln w="19050" algn="ctr">
              <a:noFill/>
              <a:round/>
              <a:headEnd/>
              <a:tailEnd/>
            </a:ln>
            <a:effectLst/>
          </p:spPr>
          <p:txBody>
            <a:bodyPr wrap="none" lIns="0" tIns="0" rIns="0" bIns="0" anchor="ctr">
              <a:spAutoFit/>
              <a:scene3d>
                <a:camera prst="orthographicFront"/>
                <a:lightRig rig="threePt" dir="t"/>
              </a:scene3d>
              <a:sp3d contourW="31750">
                <a:bevelT w="0" h="25400"/>
                <a:contourClr>
                  <a:srgbClr val="20474C"/>
                </a:contourClr>
              </a:sp3d>
            </a:bodyPr>
            <a:lstStyle/>
            <a:p>
              <a:pPr algn="ctr" defTabSz="1042988" latinLnBrk="0">
                <a:buClr>
                  <a:srgbClr val="161645"/>
                </a:buClr>
                <a:buSzPts val="1200"/>
                <a:defRPr/>
              </a:pPr>
              <a:r>
                <a:rPr lang="en-US" altLang="ko-KR" sz="2200" dirty="0">
                  <a:solidFill>
                    <a:srgbClr val="FFFFFF"/>
                  </a:solidFill>
                  <a:latin typeface="Arial"/>
                  <a:ea typeface="산돌고딕B" pitchFamily="50" charset="-127"/>
                  <a:cs typeface="Arial"/>
                </a:rPr>
                <a:t>Global Testbed</a:t>
              </a:r>
              <a:endParaRPr lang="ko-KR" altLang="en-US" sz="2200" dirty="0">
                <a:solidFill>
                  <a:srgbClr val="FFFFFF"/>
                </a:solidFill>
                <a:latin typeface="Arial"/>
                <a:ea typeface="산돌고딕B" pitchFamily="50" charset="-127"/>
                <a:cs typeface="Arial"/>
              </a:endParaRPr>
            </a:p>
          </p:txBody>
        </p:sp>
      </p:grpSp>
      <p:sp>
        <p:nvSpPr>
          <p:cNvPr id="27" name="TextBox 26"/>
          <p:cNvSpPr txBox="1"/>
          <p:nvPr/>
        </p:nvSpPr>
        <p:spPr>
          <a:xfrm>
            <a:off x="5066992" y="3569617"/>
            <a:ext cx="3816424" cy="430887"/>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defTabSz="1042988" latinLnBrk="0">
              <a:buClr>
                <a:srgbClr val="161645"/>
              </a:buClr>
              <a:buSzPts val="1200"/>
              <a:defRPr/>
            </a:pPr>
            <a:r>
              <a:rPr lang="en-US" altLang="ko-KR" sz="1400" dirty="0">
                <a:ln w="11430"/>
                <a:solidFill>
                  <a:schemeClr val="tx1">
                    <a:lumMod val="85000"/>
                    <a:lumOff val="15000"/>
                  </a:schemeClr>
                </a:solidFill>
                <a:latin typeface="Arial"/>
                <a:ea typeface="산돌고딕B" pitchFamily="50" charset="-127"/>
                <a:cs typeface="Arial"/>
              </a:rPr>
              <a:t>*  TEIN : Trans Eurasia Information Network</a:t>
            </a:r>
          </a:p>
          <a:p>
            <a:pPr defTabSz="1042988" latinLnBrk="0">
              <a:buClr>
                <a:srgbClr val="161645"/>
              </a:buClr>
              <a:buSzPts val="1200"/>
              <a:defRPr/>
            </a:pPr>
            <a:r>
              <a:rPr lang="en-US" altLang="ko-KR" sz="1400" dirty="0">
                <a:ln w="11430"/>
                <a:solidFill>
                  <a:schemeClr val="tx1">
                    <a:lumMod val="85000"/>
                    <a:lumOff val="15000"/>
                  </a:schemeClr>
                </a:solidFill>
                <a:latin typeface="Arial"/>
                <a:ea typeface="산돌고딕B" pitchFamily="50" charset="-127"/>
                <a:cs typeface="Arial"/>
              </a:rPr>
              <a:t>              </a:t>
            </a:r>
          </a:p>
        </p:txBody>
      </p:sp>
      <p:grpSp>
        <p:nvGrpSpPr>
          <p:cNvPr id="47118" name="그룹 113"/>
          <p:cNvGrpSpPr>
            <a:grpSpLocks/>
          </p:cNvGrpSpPr>
          <p:nvPr/>
        </p:nvGrpSpPr>
        <p:grpSpPr bwMode="auto">
          <a:xfrm>
            <a:off x="4929188" y="2046289"/>
            <a:ext cx="4146550" cy="1461939"/>
            <a:chOff x="5044170" y="2045656"/>
            <a:chExt cx="4146747" cy="1461671"/>
          </a:xfrm>
        </p:grpSpPr>
        <p:sp>
          <p:nvSpPr>
            <p:cNvPr id="26" name="Rectangle 327"/>
            <p:cNvSpPr>
              <a:spLocks noChangeArrowheads="1"/>
            </p:cNvSpPr>
            <p:nvPr/>
          </p:nvSpPr>
          <p:spPr bwMode="auto">
            <a:xfrm>
              <a:off x="5056325" y="2045656"/>
              <a:ext cx="4134592" cy="1461671"/>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KOREN</a:t>
              </a:r>
            </a:p>
            <a:p>
              <a:pPr defTabSz="1042988" latinLnBrk="0">
                <a:spcBef>
                  <a:spcPts val="600"/>
                </a:spcBef>
                <a:buClr>
                  <a:srgbClr val="161645"/>
                </a:buClr>
                <a:buSzPts val="1200"/>
                <a:defRPr/>
              </a:pPr>
              <a:r>
                <a:rPr lang="en-US" altLang="ko-KR" sz="1600" dirty="0">
                  <a:ln w="11430"/>
                  <a:solidFill>
                    <a:schemeClr val="tx1">
                      <a:lumMod val="85000"/>
                      <a:lumOff val="15000"/>
                    </a:schemeClr>
                  </a:solidFill>
                  <a:latin typeface="Arial"/>
                  <a:ea typeface="산돌고딕B" pitchFamily="50" charset="-127"/>
                  <a:cs typeface="Arial"/>
                </a:rPr>
                <a:t>   - 10~20Gbps       100Gbps</a:t>
              </a:r>
              <a:endParaRPr lang="ko-KR" altLang="en-US" sz="1600" dirty="0">
                <a:ln w="11430"/>
                <a:solidFill>
                  <a:schemeClr val="tx1">
                    <a:lumMod val="85000"/>
                    <a:lumOff val="15000"/>
                  </a:schemeClr>
                </a:solidFill>
                <a:latin typeface="Arial"/>
                <a:ea typeface="산돌고딕B" pitchFamily="50" charset="-127"/>
                <a:cs typeface="Arial"/>
              </a:endParaRPr>
            </a:p>
            <a:p>
              <a:pPr defTabSz="1042988" latinLnBrk="0">
                <a:spcBef>
                  <a:spcPts val="600"/>
                </a:spcBef>
                <a:buClr>
                  <a:srgbClr val="161645"/>
                </a:buClr>
                <a:buSzPts val="1200"/>
                <a:defRPr/>
              </a:pPr>
              <a:r>
                <a:rPr lang="en-US" altLang="ko-KR" sz="1600" dirty="0">
                  <a:ln w="11430"/>
                  <a:solidFill>
                    <a:schemeClr val="tx1">
                      <a:lumMod val="85000"/>
                      <a:lumOff val="15000"/>
                    </a:schemeClr>
                  </a:solidFill>
                  <a:latin typeface="Arial"/>
                  <a:ea typeface="산돌고딕B" pitchFamily="50" charset="-127"/>
                  <a:cs typeface="Arial"/>
                </a:rPr>
                <a:t>   - Univ./RI</a:t>
              </a:r>
              <a:r>
                <a:rPr lang="ko-KR" altLang="en-US" sz="1600" dirty="0">
                  <a:ln w="11430"/>
                  <a:solidFill>
                    <a:schemeClr val="tx1">
                      <a:lumMod val="85000"/>
                      <a:lumOff val="15000"/>
                    </a:schemeClr>
                  </a:solidFill>
                  <a:latin typeface="Arial"/>
                  <a:ea typeface="산돌고딕B" pitchFamily="50" charset="-127"/>
                  <a:cs typeface="Arial"/>
                </a:rPr>
                <a:t>       </a:t>
              </a:r>
              <a:r>
                <a:rPr lang="en-US" altLang="ko-KR" sz="1600" dirty="0">
                  <a:ln w="11430"/>
                  <a:solidFill>
                    <a:schemeClr val="tx1">
                      <a:lumMod val="85000"/>
                      <a:lumOff val="15000"/>
                    </a:schemeClr>
                  </a:solidFill>
                  <a:latin typeface="Arial"/>
                  <a:ea typeface="산돌고딕B" pitchFamily="50" charset="-127"/>
                  <a:cs typeface="Arial"/>
                </a:rPr>
                <a:t>     </a:t>
              </a:r>
              <a:r>
                <a:rPr lang="ko-KR" altLang="en-US" sz="1600" dirty="0">
                  <a:ln w="11430"/>
                  <a:solidFill>
                    <a:schemeClr val="tx1">
                      <a:lumMod val="85000"/>
                      <a:lumOff val="15000"/>
                    </a:schemeClr>
                  </a:solidFill>
                  <a:latin typeface="Arial"/>
                  <a:ea typeface="산돌고딕B" pitchFamily="50" charset="-127"/>
                  <a:cs typeface="Arial"/>
                </a:rPr>
                <a:t> </a:t>
              </a:r>
              <a:r>
                <a:rPr lang="en-US" altLang="ko-KR" sz="1600" dirty="0">
                  <a:ln w="11430"/>
                  <a:solidFill>
                    <a:schemeClr val="tx1">
                      <a:lumMod val="85000"/>
                      <a:lumOff val="15000"/>
                    </a:schemeClr>
                  </a:solidFill>
                  <a:latin typeface="Arial"/>
                  <a:ea typeface="산돌고딕B" pitchFamily="50" charset="-127"/>
                  <a:cs typeface="Arial"/>
                </a:rPr>
                <a:t>open to industry and </a:t>
              </a:r>
            </a:p>
            <a:p>
              <a:pPr defTabSz="1042988" latinLnBrk="0">
                <a:spcBef>
                  <a:spcPts val="600"/>
                </a:spcBef>
                <a:buClr>
                  <a:srgbClr val="161645"/>
                </a:buClr>
                <a:buSzPts val="1200"/>
                <a:defRPr/>
              </a:pPr>
              <a:r>
                <a:rPr lang="en-US" altLang="ko-KR" sz="1600" dirty="0">
                  <a:ln w="11430"/>
                  <a:solidFill>
                    <a:schemeClr val="tx1">
                      <a:lumMod val="85000"/>
                      <a:lumOff val="15000"/>
                    </a:schemeClr>
                  </a:solidFill>
                  <a:latin typeface="Arial"/>
                  <a:ea typeface="산돌고딕B" pitchFamily="50" charset="-127"/>
                  <a:cs typeface="Arial"/>
                </a:rPr>
                <a:t>                               public</a:t>
              </a:r>
              <a:endParaRPr lang="ko-KR" altLang="en-US" sz="1600" dirty="0">
                <a:ln w="11430"/>
                <a:solidFill>
                  <a:schemeClr val="tx1">
                    <a:lumMod val="85000"/>
                    <a:lumOff val="15000"/>
                  </a:schemeClr>
                </a:solidFill>
                <a:latin typeface="Arial"/>
                <a:ea typeface="산돌고딕B" pitchFamily="50" charset="-127"/>
                <a:cs typeface="Arial"/>
              </a:endParaRPr>
            </a:p>
            <a:p>
              <a:pPr defTabSz="1042988" latinLnBrk="0">
                <a:buClr>
                  <a:srgbClr val="161645"/>
                </a:buClr>
                <a:buSzPts val="1200"/>
                <a:defRPr/>
              </a:pPr>
              <a:endParaRPr lang="ko-KR" altLang="en-US" dirty="0">
                <a:ln w="11430"/>
                <a:solidFill>
                  <a:schemeClr val="tx1">
                    <a:lumMod val="85000"/>
                    <a:lumOff val="15000"/>
                  </a:schemeClr>
                </a:solidFill>
                <a:latin typeface="Arial"/>
                <a:ea typeface="산돌고딕B" pitchFamily="50" charset="-127"/>
                <a:cs typeface="Arial"/>
              </a:endParaRPr>
            </a:p>
          </p:txBody>
        </p:sp>
        <p:pic>
          <p:nvPicPr>
            <p:cNvPr id="47205" name="Picture 5" descr="F:\혜선\ptline이혜선\도로공사_박이지\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4170" y="2112419"/>
              <a:ext cx="140196" cy="1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9" name="그룹 154"/>
          <p:cNvGrpSpPr>
            <a:grpSpLocks/>
          </p:cNvGrpSpPr>
          <p:nvPr/>
        </p:nvGrpSpPr>
        <p:grpSpPr bwMode="auto">
          <a:xfrm>
            <a:off x="344488" y="2792412"/>
            <a:ext cx="4165600" cy="492443"/>
            <a:chOff x="345162" y="1910323"/>
            <a:chExt cx="4164853" cy="493788"/>
          </a:xfrm>
        </p:grpSpPr>
        <p:sp>
          <p:nvSpPr>
            <p:cNvPr id="36" name="Rectangle 327"/>
            <p:cNvSpPr>
              <a:spLocks noChangeArrowheads="1"/>
            </p:cNvSpPr>
            <p:nvPr/>
          </p:nvSpPr>
          <p:spPr bwMode="auto">
            <a:xfrm>
              <a:off x="375423" y="1910323"/>
              <a:ext cx="4134592" cy="493788"/>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Mobility, Trustworthy, </a:t>
              </a:r>
              <a:r>
                <a:rPr lang="en-US" altLang="ko-KR" dirty="0" smtClean="0">
                  <a:ln w="11430"/>
                  <a:solidFill>
                    <a:schemeClr val="tx1">
                      <a:lumMod val="85000"/>
                      <a:lumOff val="15000"/>
                    </a:schemeClr>
                  </a:solidFill>
                  <a:latin typeface="Arial"/>
                  <a:ea typeface="산돌고딕B" pitchFamily="50" charset="-127"/>
                  <a:cs typeface="Arial"/>
                </a:rPr>
                <a:t>Content </a:t>
              </a:r>
              <a:r>
                <a:rPr lang="en-US" altLang="ko-KR" dirty="0">
                  <a:ln w="11430"/>
                  <a:solidFill>
                    <a:schemeClr val="tx1">
                      <a:lumMod val="85000"/>
                      <a:lumOff val="15000"/>
                    </a:schemeClr>
                  </a:solidFill>
                  <a:latin typeface="Arial"/>
                  <a:ea typeface="산돌고딕B" pitchFamily="50" charset="-127"/>
                  <a:cs typeface="Arial"/>
                </a:rPr>
                <a:t>Centric Networking …</a:t>
              </a:r>
              <a:endParaRPr lang="ko-KR" altLang="en-US" sz="1600" dirty="0">
                <a:ln w="11430"/>
                <a:solidFill>
                  <a:schemeClr val="tx1">
                    <a:lumMod val="85000"/>
                    <a:lumOff val="15000"/>
                  </a:schemeClr>
                </a:solidFill>
                <a:latin typeface="Arial"/>
                <a:ea typeface="산돌고딕B" pitchFamily="50" charset="-127"/>
                <a:cs typeface="Arial"/>
              </a:endParaRPr>
            </a:p>
          </p:txBody>
        </p:sp>
        <p:pic>
          <p:nvPicPr>
            <p:cNvPr id="39" name="Picture 5" descr="F:\혜선\ptline이혜선\도로공사_박이지\9.png"/>
            <p:cNvPicPr>
              <a:picLocks noChangeAspect="1" noChangeArrowheads="1"/>
            </p:cNvPicPr>
            <p:nvPr/>
          </p:nvPicPr>
          <p:blipFill>
            <a:blip r:embed="rId4" cstate="print">
              <a:duotone>
                <a:schemeClr val="accent1">
                  <a:shade val="45000"/>
                  <a:satMod val="135000"/>
                </a:schemeClr>
                <a:prstClr val="white"/>
              </a:duotone>
              <a:lum bright="-24000" contrast="62000"/>
            </a:blip>
            <a:srcRect/>
            <a:stretch>
              <a:fillRect/>
            </a:stretch>
          </p:blipFill>
          <p:spPr bwMode="auto">
            <a:xfrm>
              <a:off x="345162" y="1977086"/>
              <a:ext cx="140196" cy="140196"/>
            </a:xfrm>
            <a:prstGeom prst="rect">
              <a:avLst/>
            </a:prstGeom>
            <a:noFill/>
          </p:spPr>
        </p:pic>
      </p:grpSp>
      <p:pic>
        <p:nvPicPr>
          <p:cNvPr id="47120" name="Picture 56" descr="#14-바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188" y="4492625"/>
            <a:ext cx="38893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21" name="그룹 158"/>
          <p:cNvGrpSpPr>
            <a:grpSpLocks/>
          </p:cNvGrpSpPr>
          <p:nvPr/>
        </p:nvGrpSpPr>
        <p:grpSpPr bwMode="auto">
          <a:xfrm>
            <a:off x="344488" y="3660774"/>
            <a:ext cx="4165600" cy="246221"/>
            <a:chOff x="345162" y="2755859"/>
            <a:chExt cx="4164853" cy="246911"/>
          </a:xfrm>
        </p:grpSpPr>
        <p:sp>
          <p:nvSpPr>
            <p:cNvPr id="38" name="Rectangle 327"/>
            <p:cNvSpPr>
              <a:spLocks noChangeArrowheads="1"/>
            </p:cNvSpPr>
            <p:nvPr/>
          </p:nvSpPr>
          <p:spPr bwMode="auto">
            <a:xfrm>
              <a:off x="375423" y="2755859"/>
              <a:ext cx="4134592" cy="246911"/>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Green Internet</a:t>
              </a:r>
            </a:p>
          </p:txBody>
        </p:sp>
        <p:pic>
          <p:nvPicPr>
            <p:cNvPr id="40" name="Picture 5" descr="F:\혜선\ptline이혜선\도로공사_박이지\9.png"/>
            <p:cNvPicPr>
              <a:picLocks noChangeAspect="1" noChangeArrowheads="1"/>
            </p:cNvPicPr>
            <p:nvPr/>
          </p:nvPicPr>
          <p:blipFill>
            <a:blip r:embed="rId4" cstate="print">
              <a:duotone>
                <a:schemeClr val="accent1">
                  <a:shade val="45000"/>
                  <a:satMod val="135000"/>
                </a:schemeClr>
                <a:prstClr val="white"/>
              </a:duotone>
              <a:lum bright="-24000" contrast="62000"/>
            </a:blip>
            <a:srcRect/>
            <a:stretch>
              <a:fillRect/>
            </a:stretch>
          </p:blipFill>
          <p:spPr bwMode="auto">
            <a:xfrm>
              <a:off x="345162" y="2820941"/>
              <a:ext cx="140196" cy="140196"/>
            </a:xfrm>
            <a:prstGeom prst="rect">
              <a:avLst/>
            </a:prstGeom>
            <a:noFill/>
          </p:spPr>
        </p:pic>
      </p:grpSp>
      <p:grpSp>
        <p:nvGrpSpPr>
          <p:cNvPr id="47122" name="그룹 150"/>
          <p:cNvGrpSpPr>
            <a:grpSpLocks/>
          </p:cNvGrpSpPr>
          <p:nvPr/>
        </p:nvGrpSpPr>
        <p:grpSpPr bwMode="auto">
          <a:xfrm>
            <a:off x="344488" y="4581528"/>
            <a:ext cx="4165600" cy="492443"/>
            <a:chOff x="345162" y="3394039"/>
            <a:chExt cx="4164853" cy="492407"/>
          </a:xfrm>
        </p:grpSpPr>
        <p:sp>
          <p:nvSpPr>
            <p:cNvPr id="152" name="Rectangle 327"/>
            <p:cNvSpPr>
              <a:spLocks noChangeArrowheads="1"/>
            </p:cNvSpPr>
            <p:nvPr/>
          </p:nvSpPr>
          <p:spPr bwMode="auto">
            <a:xfrm>
              <a:off x="375423" y="3394039"/>
              <a:ext cx="4134592" cy="492407"/>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Next Generation User Interface, Semantic web</a:t>
              </a:r>
            </a:p>
          </p:txBody>
        </p:sp>
        <p:pic>
          <p:nvPicPr>
            <p:cNvPr id="153" name="Picture 5" descr="F:\혜선\ptline이혜선\도로공사_박이지\9.png"/>
            <p:cNvPicPr>
              <a:picLocks noChangeAspect="1" noChangeArrowheads="1"/>
            </p:cNvPicPr>
            <p:nvPr/>
          </p:nvPicPr>
          <p:blipFill>
            <a:blip r:embed="rId4" cstate="print">
              <a:duotone>
                <a:schemeClr val="accent1">
                  <a:shade val="45000"/>
                  <a:satMod val="135000"/>
                </a:schemeClr>
                <a:prstClr val="white"/>
              </a:duotone>
              <a:lum bright="-24000" contrast="62000"/>
            </a:blip>
            <a:srcRect/>
            <a:stretch>
              <a:fillRect/>
            </a:stretch>
          </p:blipFill>
          <p:spPr bwMode="auto">
            <a:xfrm>
              <a:off x="345162" y="3459121"/>
              <a:ext cx="140196" cy="140196"/>
            </a:xfrm>
            <a:prstGeom prst="rect">
              <a:avLst/>
            </a:prstGeom>
            <a:noFill/>
          </p:spPr>
        </p:pic>
      </p:grpSp>
      <p:pic>
        <p:nvPicPr>
          <p:cNvPr id="47123" name="Picture 21" descr="19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7938" y="2403475"/>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21" descr="1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825" y="2735263"/>
            <a:ext cx="2254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25" name="그룹 163"/>
          <p:cNvGrpSpPr>
            <a:grpSpLocks/>
          </p:cNvGrpSpPr>
          <p:nvPr/>
        </p:nvGrpSpPr>
        <p:grpSpPr bwMode="auto">
          <a:xfrm>
            <a:off x="4929188" y="3211509"/>
            <a:ext cx="3387725" cy="246221"/>
            <a:chOff x="5044170" y="2825188"/>
            <a:chExt cx="4304451" cy="236058"/>
          </a:xfrm>
        </p:grpSpPr>
        <p:sp>
          <p:nvSpPr>
            <p:cNvPr id="162" name="Rectangle 327"/>
            <p:cNvSpPr>
              <a:spLocks noChangeArrowheads="1"/>
            </p:cNvSpPr>
            <p:nvPr/>
          </p:nvSpPr>
          <p:spPr bwMode="auto">
            <a:xfrm>
              <a:off x="5214029" y="2825188"/>
              <a:ext cx="4134592" cy="236058"/>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defTabSz="1042988" latinLnBrk="0">
                <a:buClr>
                  <a:srgbClr val="161645"/>
                </a:buClr>
                <a:buSzPts val="1200"/>
                <a:defRPr/>
              </a:pPr>
              <a:r>
                <a:rPr lang="en-US" altLang="ko-KR" spc="-100" dirty="0">
                  <a:ln w="11430"/>
                  <a:solidFill>
                    <a:schemeClr val="tx1">
                      <a:lumMod val="85000"/>
                      <a:lumOff val="15000"/>
                    </a:schemeClr>
                  </a:solidFill>
                  <a:latin typeface="Arial"/>
                  <a:ea typeface="산돌고딕B" pitchFamily="50" charset="-127"/>
                  <a:cs typeface="Arial"/>
                </a:rPr>
                <a:t>TEIN center: 2012</a:t>
              </a:r>
              <a:endParaRPr lang="ko-KR" altLang="en-US" spc="-100" dirty="0">
                <a:ln w="11430"/>
                <a:solidFill>
                  <a:schemeClr val="tx1">
                    <a:lumMod val="85000"/>
                    <a:lumOff val="15000"/>
                  </a:schemeClr>
                </a:solidFill>
                <a:latin typeface="Arial"/>
                <a:ea typeface="산돌고딕B" pitchFamily="50" charset="-127"/>
                <a:cs typeface="Arial"/>
              </a:endParaRPr>
            </a:p>
          </p:txBody>
        </p:sp>
        <p:pic>
          <p:nvPicPr>
            <p:cNvPr id="47197" name="Picture 5" descr="F:\혜선\ptline이혜선\도로공사_박이지\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4170" y="2891951"/>
              <a:ext cx="140196" cy="1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6" name="그림 241" descr="123456 copyㅁ.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29188" y="4071938"/>
            <a:ext cx="3857625"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27" name="그룹 111"/>
          <p:cNvGrpSpPr>
            <a:grpSpLocks/>
          </p:cNvGrpSpPr>
          <p:nvPr/>
        </p:nvGrpSpPr>
        <p:grpSpPr bwMode="auto">
          <a:xfrm>
            <a:off x="5092700" y="4298950"/>
            <a:ext cx="1235075" cy="1700213"/>
            <a:chOff x="7409669" y="4333484"/>
            <a:chExt cx="1234297" cy="1700135"/>
          </a:xfrm>
        </p:grpSpPr>
        <p:sp>
          <p:nvSpPr>
            <p:cNvPr id="171" name="TextBox 170"/>
            <p:cNvSpPr txBox="1"/>
            <p:nvPr/>
          </p:nvSpPr>
          <p:spPr>
            <a:xfrm>
              <a:off x="7527070" y="4333484"/>
              <a:ext cx="723444" cy="246210"/>
            </a:xfrm>
            <a:prstGeom prst="rect">
              <a:avLst/>
            </a:prstGeom>
            <a:noFill/>
          </p:spPr>
          <p:txBody>
            <a:bodyPr>
              <a:spAutoFit/>
            </a:bodyPr>
            <a:lstStyle/>
            <a:p>
              <a:pPr algn="ctr">
                <a:defRPr/>
              </a:pPr>
              <a:r>
                <a:rPr lang="en-US" altLang="ko-KR" sz="1000" dirty="0">
                  <a:solidFill>
                    <a:srgbClr val="0070C0"/>
                  </a:solidFill>
                  <a:latin typeface="Arial"/>
                  <a:ea typeface="+mn-ea"/>
                  <a:cs typeface="Arial"/>
                </a:rPr>
                <a:t>KOREN</a:t>
              </a:r>
            </a:p>
          </p:txBody>
        </p:sp>
        <p:pic>
          <p:nvPicPr>
            <p:cNvPr id="47195" name="_x109041888" descr="EMB0000046841ee"/>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9669" y="4549180"/>
              <a:ext cx="1234297" cy="148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28" name="그룹 112"/>
          <p:cNvGrpSpPr>
            <a:grpSpLocks/>
          </p:cNvGrpSpPr>
          <p:nvPr/>
        </p:nvGrpSpPr>
        <p:grpSpPr bwMode="auto">
          <a:xfrm>
            <a:off x="6500813" y="4214813"/>
            <a:ext cx="2173287" cy="1700212"/>
            <a:chOff x="5143504" y="4333416"/>
            <a:chExt cx="2173271" cy="1700203"/>
          </a:xfrm>
        </p:grpSpPr>
        <p:pic>
          <p:nvPicPr>
            <p:cNvPr id="47138" name="Picture 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3504" y="4333416"/>
              <a:ext cx="2173271" cy="170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39" name="Oval 83"/>
            <p:cNvSpPr>
              <a:spLocks noChangeArrowheads="1"/>
            </p:cNvSpPr>
            <p:nvPr/>
          </p:nvSpPr>
          <p:spPr bwMode="auto">
            <a:xfrm rot="-2070512">
              <a:off x="6825961" y="5080591"/>
              <a:ext cx="34856" cy="11589"/>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40" name="Oval 82"/>
            <p:cNvSpPr>
              <a:spLocks noChangeArrowheads="1"/>
            </p:cNvSpPr>
            <p:nvPr/>
          </p:nvSpPr>
          <p:spPr bwMode="auto">
            <a:xfrm>
              <a:off x="6528933" y="5470710"/>
              <a:ext cx="70646" cy="60478"/>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41" name="Oval 83"/>
            <p:cNvSpPr>
              <a:spLocks noChangeArrowheads="1"/>
            </p:cNvSpPr>
            <p:nvPr/>
          </p:nvSpPr>
          <p:spPr bwMode="auto">
            <a:xfrm rot="-2070512">
              <a:off x="6531267" y="5477104"/>
              <a:ext cx="34856" cy="11589"/>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42" name="Oval 82"/>
            <p:cNvSpPr>
              <a:spLocks noChangeArrowheads="1"/>
            </p:cNvSpPr>
            <p:nvPr/>
          </p:nvSpPr>
          <p:spPr bwMode="auto">
            <a:xfrm>
              <a:off x="6669447" y="5226075"/>
              <a:ext cx="70646" cy="60478"/>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43" name="Oval 83"/>
            <p:cNvSpPr>
              <a:spLocks noChangeArrowheads="1"/>
            </p:cNvSpPr>
            <p:nvPr/>
          </p:nvSpPr>
          <p:spPr bwMode="auto">
            <a:xfrm rot="-2070512">
              <a:off x="6671781" y="5232469"/>
              <a:ext cx="34856" cy="11589"/>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44" name="Oval 82"/>
            <p:cNvSpPr>
              <a:spLocks noChangeArrowheads="1"/>
            </p:cNvSpPr>
            <p:nvPr/>
          </p:nvSpPr>
          <p:spPr bwMode="auto">
            <a:xfrm>
              <a:off x="6182332" y="5325967"/>
              <a:ext cx="70646" cy="60478"/>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45" name="Oval 83"/>
            <p:cNvSpPr>
              <a:spLocks noChangeArrowheads="1"/>
            </p:cNvSpPr>
            <p:nvPr/>
          </p:nvSpPr>
          <p:spPr bwMode="auto">
            <a:xfrm rot="-2070512">
              <a:off x="6184666" y="5332361"/>
              <a:ext cx="34856" cy="11589"/>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cxnSp>
          <p:nvCxnSpPr>
            <p:cNvPr id="172" name="Shape 300"/>
            <p:cNvCxnSpPr>
              <a:endCxn id="47168" idx="0"/>
            </p:cNvCxnSpPr>
            <p:nvPr/>
          </p:nvCxnSpPr>
          <p:spPr>
            <a:xfrm rot="10800000" flipV="1">
              <a:off x="6704005" y="5104937"/>
              <a:ext cx="119062" cy="120649"/>
            </a:xfrm>
            <a:prstGeom prst="curvedConnector2">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73" name="Shape 350"/>
            <p:cNvCxnSpPr>
              <a:stCxn id="47168" idx="2"/>
            </p:cNvCxnSpPr>
            <p:nvPr/>
          </p:nvCxnSpPr>
          <p:spPr>
            <a:xfrm rot="10800000" flipV="1">
              <a:off x="6564306" y="5255748"/>
              <a:ext cx="104774" cy="214312"/>
            </a:xfrm>
            <a:prstGeom prst="curvedConnector2">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74" name="구부러진 연결선 173"/>
            <p:cNvCxnSpPr>
              <a:endCxn id="47182" idx="0"/>
            </p:cNvCxnSpPr>
            <p:nvPr/>
          </p:nvCxnSpPr>
          <p:spPr>
            <a:xfrm rot="16200000" flipH="1">
              <a:off x="6919903" y="5046200"/>
              <a:ext cx="9525" cy="82549"/>
            </a:xfrm>
            <a:prstGeom prst="curvedConnector3">
              <a:avLst>
                <a:gd name="adj1" fmla="val -466328"/>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hape 399"/>
            <p:cNvCxnSpPr/>
            <p:nvPr/>
          </p:nvCxnSpPr>
          <p:spPr>
            <a:xfrm>
              <a:off x="6599230" y="5500222"/>
              <a:ext cx="109537" cy="9525"/>
            </a:xfrm>
            <a:prstGeom prst="curvedConnector2">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76" name="구부러진 연결선 20"/>
            <p:cNvCxnSpPr>
              <a:stCxn id="47181" idx="4"/>
            </p:cNvCxnSpPr>
            <p:nvPr/>
          </p:nvCxnSpPr>
          <p:spPr>
            <a:xfrm rot="5400000">
              <a:off x="6774648" y="5185106"/>
              <a:ext cx="249236" cy="171449"/>
            </a:xfrm>
            <a:prstGeom prst="curvedConnector2">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77" name="Shape 405"/>
            <p:cNvCxnSpPr>
              <a:stCxn id="47168" idx="4"/>
            </p:cNvCxnSpPr>
            <p:nvPr/>
          </p:nvCxnSpPr>
          <p:spPr>
            <a:xfrm rot="5400000">
              <a:off x="6632568" y="5297023"/>
              <a:ext cx="82550" cy="60325"/>
            </a:xfrm>
            <a:prstGeom prst="curvedConnector2">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78" name="Shape 407"/>
            <p:cNvCxnSpPr/>
            <p:nvPr/>
          </p:nvCxnSpPr>
          <p:spPr>
            <a:xfrm rot="16200000" flipH="1">
              <a:off x="6483344" y="5454185"/>
              <a:ext cx="61912" cy="30162"/>
            </a:xfrm>
            <a:prstGeom prst="curvedConnector2">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79" name="Shape 409"/>
            <p:cNvCxnSpPr/>
            <p:nvPr/>
          </p:nvCxnSpPr>
          <p:spPr>
            <a:xfrm rot="10800000" flipV="1">
              <a:off x="6529381" y="5350998"/>
              <a:ext cx="3175" cy="149224"/>
            </a:xfrm>
            <a:prstGeom prst="curvedConnector3">
              <a:avLst>
                <a:gd name="adj1" fmla="val 2350001"/>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80" name="Shape 353"/>
            <p:cNvCxnSpPr/>
            <p:nvPr/>
          </p:nvCxnSpPr>
          <p:spPr>
            <a:xfrm rot="16200000" flipV="1">
              <a:off x="6317451" y="5293055"/>
              <a:ext cx="122236" cy="292098"/>
            </a:xfrm>
            <a:prstGeom prst="curvedConnector2">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81" name="Shape 435"/>
            <p:cNvCxnSpPr>
              <a:stCxn id="47163" idx="0"/>
            </p:cNvCxnSpPr>
            <p:nvPr/>
          </p:nvCxnSpPr>
          <p:spPr>
            <a:xfrm rot="16200000" flipV="1">
              <a:off x="5766593" y="4873957"/>
              <a:ext cx="495297" cy="407984"/>
            </a:xfrm>
            <a:prstGeom prst="curvedConnector2">
              <a:avLst/>
            </a:prstGeom>
            <a:ln w="28575">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82" name="Shape 442"/>
            <p:cNvCxnSpPr>
              <a:stCxn id="47181" idx="4"/>
            </p:cNvCxnSpPr>
            <p:nvPr/>
          </p:nvCxnSpPr>
          <p:spPr>
            <a:xfrm rot="5400000">
              <a:off x="6677810" y="5210506"/>
              <a:ext cx="371473" cy="242886"/>
            </a:xfrm>
            <a:prstGeom prst="curvedConnector2">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47157" name="Oval 82"/>
            <p:cNvSpPr>
              <a:spLocks noChangeArrowheads="1"/>
            </p:cNvSpPr>
            <p:nvPr/>
          </p:nvSpPr>
          <p:spPr bwMode="auto">
            <a:xfrm>
              <a:off x="6443539" y="4981120"/>
              <a:ext cx="70646" cy="60478"/>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184" name="타원 183"/>
            <p:cNvSpPr/>
            <p:nvPr/>
          </p:nvSpPr>
          <p:spPr>
            <a:xfrm>
              <a:off x="6711942" y="4981113"/>
              <a:ext cx="284160" cy="246061"/>
            </a:xfrm>
            <a:prstGeom prst="ellipse">
              <a:avLst/>
            </a:prstGeom>
            <a:solidFill>
              <a:srgbClr val="FF0000">
                <a:alpha val="25098"/>
              </a:srgb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a:cs typeface="Arial"/>
              </a:endParaRPr>
            </a:p>
          </p:txBody>
        </p:sp>
        <p:cxnSp>
          <p:nvCxnSpPr>
            <p:cNvPr id="185" name="Shape 435"/>
            <p:cNvCxnSpPr/>
            <p:nvPr/>
          </p:nvCxnSpPr>
          <p:spPr>
            <a:xfrm rot="10800000">
              <a:off x="6519856" y="5016037"/>
              <a:ext cx="327023" cy="65087"/>
            </a:xfrm>
            <a:prstGeom prst="curvedConnector3">
              <a:avLst>
                <a:gd name="adj1" fmla="val 2101"/>
              </a:avLst>
            </a:prstGeom>
            <a:ln w="28575">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7160" name="Oval 82"/>
            <p:cNvSpPr>
              <a:spLocks noChangeArrowheads="1"/>
            </p:cNvSpPr>
            <p:nvPr/>
          </p:nvSpPr>
          <p:spPr bwMode="auto">
            <a:xfrm>
              <a:off x="5706594" y="4770767"/>
              <a:ext cx="110739" cy="94800"/>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187" name="자유형 186"/>
            <p:cNvSpPr/>
            <p:nvPr/>
          </p:nvSpPr>
          <p:spPr>
            <a:xfrm>
              <a:off x="6591293" y="5519272"/>
              <a:ext cx="474659" cy="231774"/>
            </a:xfrm>
            <a:custGeom>
              <a:avLst/>
              <a:gdLst>
                <a:gd name="connsiteX0" fmla="*/ 0 w 965200"/>
                <a:gd name="connsiteY0" fmla="*/ 0 h 542925"/>
                <a:gd name="connsiteX1" fmla="*/ 577850 w 965200"/>
                <a:gd name="connsiteY1" fmla="*/ 212725 h 542925"/>
                <a:gd name="connsiteX2" fmla="*/ 965200 w 965200"/>
                <a:gd name="connsiteY2" fmla="*/ 542925 h 542925"/>
              </a:gdLst>
              <a:ahLst/>
              <a:cxnLst>
                <a:cxn ang="0">
                  <a:pos x="connsiteX0" y="connsiteY0"/>
                </a:cxn>
                <a:cxn ang="0">
                  <a:pos x="connsiteX1" y="connsiteY1"/>
                </a:cxn>
                <a:cxn ang="0">
                  <a:pos x="connsiteX2" y="connsiteY2"/>
                </a:cxn>
              </a:cxnLst>
              <a:rect l="l" t="t" r="r" b="b"/>
              <a:pathLst>
                <a:path w="965200" h="542925">
                  <a:moveTo>
                    <a:pt x="0" y="0"/>
                  </a:moveTo>
                  <a:cubicBezTo>
                    <a:pt x="208491" y="61119"/>
                    <a:pt x="416983" y="122238"/>
                    <a:pt x="577850" y="212725"/>
                  </a:cubicBezTo>
                  <a:cubicBezTo>
                    <a:pt x="738717" y="303212"/>
                    <a:pt x="851958" y="423068"/>
                    <a:pt x="965200" y="542925"/>
                  </a:cubicBezTo>
                </a:path>
              </a:pathLst>
            </a:custGeom>
            <a:ln w="19050">
              <a:prstDash val="sys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latin typeface="Arial"/>
                <a:cs typeface="Arial"/>
              </a:endParaRPr>
            </a:p>
          </p:txBody>
        </p:sp>
        <p:sp>
          <p:nvSpPr>
            <p:cNvPr id="47162" name="Oval 82"/>
            <p:cNvSpPr>
              <a:spLocks noChangeArrowheads="1"/>
            </p:cNvSpPr>
            <p:nvPr/>
          </p:nvSpPr>
          <p:spPr bwMode="auto">
            <a:xfrm>
              <a:off x="6806152" y="5053227"/>
              <a:ext cx="110739" cy="94800"/>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3" name="Oval 82"/>
            <p:cNvSpPr>
              <a:spLocks noChangeArrowheads="1"/>
            </p:cNvSpPr>
            <p:nvPr/>
          </p:nvSpPr>
          <p:spPr bwMode="auto">
            <a:xfrm>
              <a:off x="6258664" y="5433826"/>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4" name="Oval 83"/>
            <p:cNvSpPr>
              <a:spLocks noChangeArrowheads="1"/>
            </p:cNvSpPr>
            <p:nvPr/>
          </p:nvSpPr>
          <p:spPr bwMode="auto">
            <a:xfrm rot="-2070512">
              <a:off x="6260558" y="5439014"/>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5" name="Oval 82"/>
            <p:cNvSpPr>
              <a:spLocks noChangeArrowheads="1"/>
            </p:cNvSpPr>
            <p:nvPr/>
          </p:nvSpPr>
          <p:spPr bwMode="auto">
            <a:xfrm>
              <a:off x="6260974" y="5267974"/>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6" name="Oval 83"/>
            <p:cNvSpPr>
              <a:spLocks noChangeArrowheads="1"/>
            </p:cNvSpPr>
            <p:nvPr/>
          </p:nvSpPr>
          <p:spPr bwMode="auto">
            <a:xfrm rot="-2070512">
              <a:off x="6262868" y="5273162"/>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7" name="Oval 82"/>
            <p:cNvSpPr>
              <a:spLocks noChangeArrowheads="1"/>
            </p:cNvSpPr>
            <p:nvPr/>
          </p:nvSpPr>
          <p:spPr bwMode="auto">
            <a:xfrm>
              <a:off x="6493161" y="5392216"/>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8" name="Oval 83"/>
            <p:cNvSpPr>
              <a:spLocks noChangeArrowheads="1"/>
            </p:cNvSpPr>
            <p:nvPr/>
          </p:nvSpPr>
          <p:spPr bwMode="auto">
            <a:xfrm rot="-2070512">
              <a:off x="6495055" y="5397405"/>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69" name="Oval 82"/>
            <p:cNvSpPr>
              <a:spLocks noChangeArrowheads="1"/>
            </p:cNvSpPr>
            <p:nvPr/>
          </p:nvSpPr>
          <p:spPr bwMode="auto">
            <a:xfrm>
              <a:off x="6518204" y="5313405"/>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0" name="Oval 83"/>
            <p:cNvSpPr>
              <a:spLocks noChangeArrowheads="1"/>
            </p:cNvSpPr>
            <p:nvPr/>
          </p:nvSpPr>
          <p:spPr bwMode="auto">
            <a:xfrm rot="-2070512">
              <a:off x="6520098" y="5318594"/>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1" name="Oval 82"/>
            <p:cNvSpPr>
              <a:spLocks noChangeArrowheads="1"/>
            </p:cNvSpPr>
            <p:nvPr/>
          </p:nvSpPr>
          <p:spPr bwMode="auto">
            <a:xfrm>
              <a:off x="6599393" y="5356895"/>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2" name="Oval 83"/>
            <p:cNvSpPr>
              <a:spLocks noChangeArrowheads="1"/>
            </p:cNvSpPr>
            <p:nvPr/>
          </p:nvSpPr>
          <p:spPr bwMode="auto">
            <a:xfrm rot="-2070512">
              <a:off x="6601287" y="5362083"/>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3" name="Oval 82"/>
            <p:cNvSpPr>
              <a:spLocks noChangeArrowheads="1"/>
            </p:cNvSpPr>
            <p:nvPr/>
          </p:nvSpPr>
          <p:spPr bwMode="auto">
            <a:xfrm>
              <a:off x="6760027" y="5381432"/>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4" name="Oval 83"/>
            <p:cNvSpPr>
              <a:spLocks noChangeArrowheads="1"/>
            </p:cNvSpPr>
            <p:nvPr/>
          </p:nvSpPr>
          <p:spPr bwMode="auto">
            <a:xfrm rot="-2070512">
              <a:off x="6761921" y="5386620"/>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5" name="Oval 82"/>
            <p:cNvSpPr>
              <a:spLocks noChangeArrowheads="1"/>
            </p:cNvSpPr>
            <p:nvPr/>
          </p:nvSpPr>
          <p:spPr bwMode="auto">
            <a:xfrm>
              <a:off x="6701493" y="5486456"/>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6" name="Oval 83"/>
            <p:cNvSpPr>
              <a:spLocks noChangeArrowheads="1"/>
            </p:cNvSpPr>
            <p:nvPr/>
          </p:nvSpPr>
          <p:spPr bwMode="auto">
            <a:xfrm rot="-2070512">
              <a:off x="6703387" y="5491645"/>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7" name="Oval 82"/>
            <p:cNvSpPr>
              <a:spLocks noChangeArrowheads="1"/>
            </p:cNvSpPr>
            <p:nvPr/>
          </p:nvSpPr>
          <p:spPr bwMode="auto">
            <a:xfrm>
              <a:off x="7038351" y="5739839"/>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78" name="Oval 83"/>
            <p:cNvSpPr>
              <a:spLocks noChangeArrowheads="1"/>
            </p:cNvSpPr>
            <p:nvPr/>
          </p:nvSpPr>
          <p:spPr bwMode="auto">
            <a:xfrm rot="-2070512">
              <a:off x="7040245" y="5745027"/>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197" name="자유형 196"/>
            <p:cNvSpPr/>
            <p:nvPr/>
          </p:nvSpPr>
          <p:spPr>
            <a:xfrm>
              <a:off x="6235696" y="5308136"/>
              <a:ext cx="33337" cy="26987"/>
            </a:xfrm>
            <a:custGeom>
              <a:avLst/>
              <a:gdLst>
                <a:gd name="connsiteX0" fmla="*/ 0 w 69850"/>
                <a:gd name="connsiteY0" fmla="*/ 63500 h 63500"/>
                <a:gd name="connsiteX1" fmla="*/ 69850 w 69850"/>
                <a:gd name="connsiteY1" fmla="*/ 0 h 63500"/>
              </a:gdLst>
              <a:ahLst/>
              <a:cxnLst>
                <a:cxn ang="0">
                  <a:pos x="connsiteX0" y="connsiteY0"/>
                </a:cxn>
                <a:cxn ang="0">
                  <a:pos x="connsiteX1" y="connsiteY1"/>
                </a:cxn>
              </a:cxnLst>
              <a:rect l="l" t="t" r="r" b="b"/>
              <a:pathLst>
                <a:path w="69850" h="63500">
                  <a:moveTo>
                    <a:pt x="0" y="63500"/>
                  </a:moveTo>
                  <a:lnTo>
                    <a:pt x="69850" y="0"/>
                  </a:lnTo>
                </a:path>
              </a:pathLst>
            </a:custGeom>
            <a:ln w="19050">
              <a:prstDash val="sys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latin typeface="Arial"/>
                <a:cs typeface="Arial"/>
              </a:endParaRPr>
            </a:p>
          </p:txBody>
        </p:sp>
        <p:sp>
          <p:nvSpPr>
            <p:cNvPr id="198" name="자유형 197"/>
            <p:cNvSpPr/>
            <p:nvPr/>
          </p:nvSpPr>
          <p:spPr>
            <a:xfrm>
              <a:off x="6227758" y="5387510"/>
              <a:ext cx="38100" cy="53975"/>
            </a:xfrm>
            <a:custGeom>
              <a:avLst/>
              <a:gdLst>
                <a:gd name="connsiteX0" fmla="*/ 0 w 79375"/>
                <a:gd name="connsiteY0" fmla="*/ 0 h 127000"/>
                <a:gd name="connsiteX1" fmla="*/ 79375 w 79375"/>
                <a:gd name="connsiteY1" fmla="*/ 127000 h 127000"/>
              </a:gdLst>
              <a:ahLst/>
              <a:cxnLst>
                <a:cxn ang="0">
                  <a:pos x="connsiteX0" y="connsiteY0"/>
                </a:cxn>
                <a:cxn ang="0">
                  <a:pos x="connsiteX1" y="connsiteY1"/>
                </a:cxn>
              </a:cxnLst>
              <a:rect l="l" t="t" r="r" b="b"/>
              <a:pathLst>
                <a:path w="79375" h="127000">
                  <a:moveTo>
                    <a:pt x="0" y="0"/>
                  </a:moveTo>
                  <a:lnTo>
                    <a:pt x="79375" y="127000"/>
                  </a:lnTo>
                </a:path>
              </a:pathLst>
            </a:custGeom>
            <a:ln w="19050">
              <a:prstDash val="sys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latin typeface="Arial"/>
                <a:cs typeface="Arial"/>
              </a:endParaRPr>
            </a:p>
          </p:txBody>
        </p:sp>
        <p:sp>
          <p:nvSpPr>
            <p:cNvPr id="47181" name="Oval 82"/>
            <p:cNvSpPr>
              <a:spLocks noChangeArrowheads="1"/>
            </p:cNvSpPr>
            <p:nvPr/>
          </p:nvSpPr>
          <p:spPr bwMode="auto">
            <a:xfrm>
              <a:off x="6950087" y="5085408"/>
              <a:ext cx="70646" cy="60478"/>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82" name="Oval 83"/>
            <p:cNvSpPr>
              <a:spLocks noChangeArrowheads="1"/>
            </p:cNvSpPr>
            <p:nvPr/>
          </p:nvSpPr>
          <p:spPr bwMode="auto">
            <a:xfrm rot="-2070512">
              <a:off x="6952421" y="5091802"/>
              <a:ext cx="34856" cy="11589"/>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200" name="타원 199"/>
            <p:cNvSpPr/>
            <p:nvPr/>
          </p:nvSpPr>
          <p:spPr>
            <a:xfrm>
              <a:off x="5883274" y="4579477"/>
              <a:ext cx="888993" cy="330198"/>
            </a:xfrm>
            <a:prstGeom prst="ellipse">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solidFill>
                    <a:schemeClr val="tx2">
                      <a:lumMod val="75000"/>
                    </a:schemeClr>
                  </a:solidFill>
                  <a:effectLst>
                    <a:outerShdw blurRad="38100" dist="38100" dir="2700000" algn="tl">
                      <a:srgbClr val="000000">
                        <a:alpha val="43137"/>
                      </a:srgbClr>
                    </a:outerShdw>
                  </a:effectLst>
                  <a:latin typeface="Arial"/>
                  <a:cs typeface="Arial"/>
                </a:rPr>
                <a:t>TEIN</a:t>
              </a:r>
              <a:endParaRPr lang="ko-KR" altLang="en-US" sz="1200" b="1" dirty="0">
                <a:solidFill>
                  <a:schemeClr val="tx2">
                    <a:lumMod val="75000"/>
                  </a:schemeClr>
                </a:solidFill>
                <a:effectLst>
                  <a:outerShdw blurRad="38100" dist="38100" dir="2700000" algn="tl">
                    <a:srgbClr val="000000">
                      <a:alpha val="43137"/>
                    </a:srgbClr>
                  </a:outerShdw>
                </a:effectLst>
                <a:latin typeface="Arial"/>
                <a:cs typeface="Arial"/>
              </a:endParaRPr>
            </a:p>
          </p:txBody>
        </p:sp>
        <p:sp>
          <p:nvSpPr>
            <p:cNvPr id="201" name="직사각형 200"/>
            <p:cNvSpPr/>
            <p:nvPr/>
          </p:nvSpPr>
          <p:spPr>
            <a:xfrm>
              <a:off x="5357814" y="4714414"/>
              <a:ext cx="627058" cy="246061"/>
            </a:xfrm>
            <a:prstGeom prst="rect">
              <a:avLst/>
            </a:prstGeom>
          </p:spPr>
          <p:txBody>
            <a:bodyPr wrap="none">
              <a:spAutoFit/>
            </a:bodyPr>
            <a:lstStyle/>
            <a:p>
              <a:pPr>
                <a:defRPr/>
              </a:pPr>
              <a:r>
                <a:rPr lang="en-US" altLang="ko-KR" sz="1000" b="1" dirty="0">
                  <a:solidFill>
                    <a:srgbClr val="0070C0"/>
                  </a:solidFill>
                  <a:latin typeface="Arial"/>
                  <a:ea typeface="+mn-ea"/>
                  <a:cs typeface="Arial"/>
                </a:rPr>
                <a:t>Europe</a:t>
              </a:r>
              <a:endParaRPr lang="ko-KR" altLang="en-US" sz="1000" dirty="0">
                <a:solidFill>
                  <a:srgbClr val="0070C0"/>
                </a:solidFill>
                <a:latin typeface="Arial"/>
                <a:ea typeface="+mn-ea"/>
                <a:cs typeface="Arial"/>
              </a:endParaRPr>
            </a:p>
          </p:txBody>
        </p:sp>
        <p:sp>
          <p:nvSpPr>
            <p:cNvPr id="202" name="TextBox 201"/>
            <p:cNvSpPr txBox="1"/>
            <p:nvPr/>
          </p:nvSpPr>
          <p:spPr>
            <a:xfrm>
              <a:off x="6489694" y="4796964"/>
              <a:ext cx="723895" cy="246061"/>
            </a:xfrm>
            <a:prstGeom prst="rect">
              <a:avLst/>
            </a:prstGeom>
            <a:noFill/>
          </p:spPr>
          <p:txBody>
            <a:bodyPr>
              <a:spAutoFit/>
            </a:bodyPr>
            <a:lstStyle/>
            <a:p>
              <a:pPr algn="ctr">
                <a:defRPr/>
              </a:pPr>
              <a:r>
                <a:rPr lang="en-US" altLang="ko-KR" sz="1000" dirty="0">
                  <a:solidFill>
                    <a:srgbClr val="0070C0"/>
                  </a:solidFill>
                  <a:latin typeface="Arial"/>
                  <a:ea typeface="+mn-ea"/>
                  <a:cs typeface="Arial"/>
                </a:rPr>
                <a:t>Korea</a:t>
              </a:r>
            </a:p>
          </p:txBody>
        </p:sp>
        <p:sp>
          <p:nvSpPr>
            <p:cNvPr id="47186" name="Oval 82"/>
            <p:cNvSpPr>
              <a:spLocks noChangeArrowheads="1"/>
            </p:cNvSpPr>
            <p:nvPr/>
          </p:nvSpPr>
          <p:spPr bwMode="auto">
            <a:xfrm>
              <a:off x="6587447" y="5416112"/>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87" name="Oval 83"/>
            <p:cNvSpPr>
              <a:spLocks noChangeArrowheads="1"/>
            </p:cNvSpPr>
            <p:nvPr/>
          </p:nvSpPr>
          <p:spPr bwMode="auto">
            <a:xfrm rot="-2070512">
              <a:off x="6589341" y="5421300"/>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88" name="Oval 82"/>
            <p:cNvSpPr>
              <a:spLocks noChangeArrowheads="1"/>
            </p:cNvSpPr>
            <p:nvPr/>
          </p:nvSpPr>
          <p:spPr bwMode="auto">
            <a:xfrm>
              <a:off x="6435627" y="5309836"/>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89" name="Oval 83"/>
            <p:cNvSpPr>
              <a:spLocks noChangeArrowheads="1"/>
            </p:cNvSpPr>
            <p:nvPr/>
          </p:nvSpPr>
          <p:spPr bwMode="auto">
            <a:xfrm rot="-2070512">
              <a:off x="6437521" y="5315024"/>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90" name="Oval 82"/>
            <p:cNvSpPr>
              <a:spLocks noChangeArrowheads="1"/>
            </p:cNvSpPr>
            <p:nvPr/>
          </p:nvSpPr>
          <p:spPr bwMode="auto">
            <a:xfrm>
              <a:off x="5900584" y="5139741"/>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91" name="Oval 83"/>
            <p:cNvSpPr>
              <a:spLocks noChangeArrowheads="1"/>
            </p:cNvSpPr>
            <p:nvPr/>
          </p:nvSpPr>
          <p:spPr bwMode="auto">
            <a:xfrm rot="-2070512">
              <a:off x="5902478" y="5144929"/>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92" name="Oval 82"/>
            <p:cNvSpPr>
              <a:spLocks noChangeArrowheads="1"/>
            </p:cNvSpPr>
            <p:nvPr/>
          </p:nvSpPr>
          <p:spPr bwMode="auto">
            <a:xfrm>
              <a:off x="5900584" y="5707136"/>
              <a:ext cx="57323" cy="49073"/>
            </a:xfrm>
            <a:prstGeom prst="ellipse">
              <a:avLst/>
            </a:prstGeom>
            <a:gradFill rotWithShape="1">
              <a:gsLst>
                <a:gs pos="0">
                  <a:srgbClr val="D2B1E1"/>
                </a:gs>
                <a:gs pos="100000">
                  <a:srgbClr val="1F1C2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sp>
          <p:nvSpPr>
            <p:cNvPr id="47193" name="Oval 83"/>
            <p:cNvSpPr>
              <a:spLocks noChangeArrowheads="1"/>
            </p:cNvSpPr>
            <p:nvPr/>
          </p:nvSpPr>
          <p:spPr bwMode="auto">
            <a:xfrm rot="-2070512">
              <a:off x="5902478" y="5712324"/>
              <a:ext cx="28283" cy="9404"/>
            </a:xfrm>
            <a:prstGeom prst="ellipse">
              <a:avLst/>
            </a:prstGeom>
            <a:gradFill rotWithShape="1">
              <a:gsLst>
                <a:gs pos="0">
                  <a:schemeClr val="bg1"/>
                </a:gs>
                <a:gs pos="100000">
                  <a:srgbClr val="C098D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900" baseline="-25000">
                <a:latin typeface="Arial"/>
                <a:ea typeface="굴림" charset="0"/>
                <a:cs typeface="Arial"/>
              </a:endParaRPr>
            </a:p>
          </p:txBody>
        </p:sp>
      </p:grpSp>
      <p:pic>
        <p:nvPicPr>
          <p:cNvPr id="47129" name="Picture 31" descr="0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6215063" y="4357688"/>
            <a:ext cx="3571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0" name="그림 61" descr="미래기획위원회_18.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5088" y="5286375"/>
            <a:ext cx="139382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슬라이드 번호 개체 틀 5"/>
          <p:cNvSpPr>
            <a:spLocks noGrp="1"/>
          </p:cNvSpPr>
          <p:nvPr>
            <p:ph type="sldNum" sz="quarter" idx="4294967295"/>
          </p:nvPr>
        </p:nvSpPr>
        <p:spPr bwMode="auto">
          <a:xfrm>
            <a:off x="8485188" y="6561138"/>
            <a:ext cx="609600" cy="309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r" eaLnBrk="1" hangingPunct="1"/>
            <a:r>
              <a:rPr lang="en-US" altLang="ko-KR" sz="1200">
                <a:solidFill>
                  <a:schemeClr val="bg1"/>
                </a:solidFill>
                <a:latin typeface="Arial"/>
                <a:cs typeface="Arial"/>
              </a:rPr>
              <a:t>-8-</a:t>
            </a:r>
            <a:endParaRPr lang="ko-KR" altLang="en-US" sz="1200">
              <a:solidFill>
                <a:schemeClr val="bg1"/>
              </a:solidFill>
              <a:latin typeface="Arial"/>
              <a:cs typeface="Arial"/>
            </a:endParaRPr>
          </a:p>
        </p:txBody>
      </p:sp>
      <p:sp>
        <p:nvSpPr>
          <p:cNvPr id="108" name="Rectangle 2"/>
          <p:cNvSpPr txBox="1">
            <a:spLocks noChangeArrowheads="1"/>
          </p:cNvSpPr>
          <p:nvPr/>
        </p:nvSpPr>
        <p:spPr bwMode="auto">
          <a:xfrm>
            <a:off x="436206" y="447973"/>
            <a:ext cx="7039983" cy="461665"/>
          </a:xfrm>
          <a:prstGeom prst="rect">
            <a:avLst/>
          </a:prstGeom>
          <a:noFill/>
          <a:ln w="19050" algn="ctr">
            <a:noFill/>
            <a:round/>
            <a:headEnd/>
            <a:tailEnd/>
          </a:ln>
          <a:effectLst/>
        </p:spPr>
        <p:txBody>
          <a:bodyPr wrap="none" anchor="ctr"/>
          <a:lstStyle/>
          <a:p>
            <a:pPr marL="342900" indent="-342900" defTabSz="1042988" fontAlgn="auto">
              <a:spcBef>
                <a:spcPts val="0"/>
              </a:spcBef>
              <a:spcAft>
                <a:spcPts val="0"/>
              </a:spcAft>
              <a:buClr>
                <a:srgbClr val="161645"/>
              </a:buClr>
              <a:buSzPts val="1200"/>
              <a:defRPr/>
            </a:pPr>
            <a:r>
              <a:rPr kumimoji="0" lang="en-US" altLang="ko-KR" sz="3000" b="1" dirty="0">
                <a:ln w="11430" cmpd="sng">
                  <a:solidFill>
                    <a:schemeClr val="accent1">
                      <a:tint val="10000"/>
                    </a:schemeClr>
                  </a:solidFill>
                  <a:prstDash val="solid"/>
                  <a:miter lim="800000"/>
                </a:ln>
                <a:solidFill>
                  <a:srgbClr val="002060"/>
                </a:solidFill>
                <a:effectLst>
                  <a:glow rad="45500">
                    <a:schemeClr val="accent1">
                      <a:satMod val="220000"/>
                      <a:alpha val="35000"/>
                    </a:schemeClr>
                  </a:glow>
                </a:effectLst>
                <a:latin typeface="Arial"/>
                <a:ea typeface="나눔고딕 ExtraBold" pitchFamily="50" charset="-127"/>
                <a:cs typeface="Arial"/>
              </a:rPr>
              <a:t>Future Internet R&amp;D, Global Collaboration</a:t>
            </a:r>
            <a:endParaRPr kumimoji="0" lang="ko-KR" altLang="en-US" sz="3000" b="1" dirty="0">
              <a:ln w="11430" cmpd="sng">
                <a:solidFill>
                  <a:schemeClr val="accent1">
                    <a:tint val="10000"/>
                  </a:schemeClr>
                </a:solidFill>
                <a:prstDash val="solid"/>
                <a:miter lim="800000"/>
              </a:ln>
              <a:solidFill>
                <a:srgbClr val="002060"/>
              </a:solidFill>
              <a:effectLst>
                <a:glow rad="45500">
                  <a:schemeClr val="accent1">
                    <a:satMod val="220000"/>
                    <a:alpha val="35000"/>
                  </a:schemeClr>
                </a:glow>
              </a:effectLst>
              <a:latin typeface="Arial"/>
              <a:ea typeface="나눔고딕 ExtraBold" pitchFamily="50" charset="-127"/>
              <a:cs typeface="Arial"/>
            </a:endParaRPr>
          </a:p>
        </p:txBody>
      </p:sp>
      <p:grpSp>
        <p:nvGrpSpPr>
          <p:cNvPr id="47133" name="그룹 154"/>
          <p:cNvGrpSpPr>
            <a:grpSpLocks/>
          </p:cNvGrpSpPr>
          <p:nvPr/>
        </p:nvGrpSpPr>
        <p:grpSpPr bwMode="auto">
          <a:xfrm>
            <a:off x="357188" y="2025649"/>
            <a:ext cx="4165600" cy="246221"/>
            <a:chOff x="345162" y="1910323"/>
            <a:chExt cx="4164853" cy="246911"/>
          </a:xfrm>
        </p:grpSpPr>
        <p:sp>
          <p:nvSpPr>
            <p:cNvPr id="109" name="Rectangle 327"/>
            <p:cNvSpPr>
              <a:spLocks noChangeArrowheads="1"/>
            </p:cNvSpPr>
            <p:nvPr/>
          </p:nvSpPr>
          <p:spPr bwMode="auto">
            <a:xfrm>
              <a:off x="375423" y="1910323"/>
              <a:ext cx="4134592" cy="246911"/>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Investment: $250M 2011 ~ 2015</a:t>
              </a:r>
            </a:p>
          </p:txBody>
        </p:sp>
        <p:pic>
          <p:nvPicPr>
            <p:cNvPr id="111" name="Picture 5" descr="F:\혜선\ptline이혜선\도로공사_박이지\9.png"/>
            <p:cNvPicPr>
              <a:picLocks noChangeAspect="1" noChangeArrowheads="1"/>
            </p:cNvPicPr>
            <p:nvPr/>
          </p:nvPicPr>
          <p:blipFill>
            <a:blip r:embed="rId4" cstate="print">
              <a:duotone>
                <a:schemeClr val="accent1">
                  <a:shade val="45000"/>
                  <a:satMod val="135000"/>
                </a:schemeClr>
                <a:prstClr val="white"/>
              </a:duotone>
              <a:lum bright="-24000" contrast="62000"/>
            </a:blip>
            <a:srcRect/>
            <a:stretch>
              <a:fillRect/>
            </a:stretch>
          </p:blipFill>
          <p:spPr bwMode="auto">
            <a:xfrm>
              <a:off x="345162" y="1977086"/>
              <a:ext cx="140196" cy="140196"/>
            </a:xfrm>
            <a:prstGeom prst="rect">
              <a:avLst/>
            </a:prstGeom>
            <a:noFill/>
          </p:spPr>
        </p:pic>
      </p:grpSp>
      <p:sp>
        <p:nvSpPr>
          <p:cNvPr id="47134" name="바닥글 개체 틀 2"/>
          <p:cNvSpPr>
            <a:spLocks noGrp="1"/>
          </p:cNvSpPr>
          <p:nvPr>
            <p:ph type="ftr" sz="quarter" idx="4294967295"/>
          </p:nvPr>
        </p:nvSpPr>
        <p:spPr bwMode="auto">
          <a:xfrm>
            <a:off x="1592733" y="6449268"/>
            <a:ext cx="5643563"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400" dirty="0">
                <a:latin typeface="Arial"/>
                <a:cs typeface="Arial"/>
              </a:rPr>
              <a:t>Future Internet PM, KCC Korea</a:t>
            </a:r>
            <a:endParaRPr kumimoji="0" lang="ko-KR" altLang="en-US" sz="1400" dirty="0">
              <a:latin typeface="Arial"/>
              <a:ea typeface="HY중고딕" charset="0"/>
              <a:cs typeface="Arial"/>
            </a:endParaRPr>
          </a:p>
        </p:txBody>
      </p:sp>
      <p:sp>
        <p:nvSpPr>
          <p:cNvPr id="47135" name="날짜 개체 틀 3"/>
          <p:cNvSpPr>
            <a:spLocks noGrp="1"/>
          </p:cNvSpPr>
          <p:nvPr>
            <p:ph type="dt" sz="quarter" idx="10"/>
          </p:nvPr>
        </p:nvSpPr>
        <p:spPr bwMode="auto">
          <a:xfrm>
            <a:off x="450850" y="6429375"/>
            <a:ext cx="1285875" cy="29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2011-09-20</a:t>
            </a:r>
            <a:endParaRPr kumimoji="0" lang="ko-KR" altLang="en-US" sz="1200">
              <a:latin typeface="Arial"/>
              <a:ea typeface="HY중고딕" charset="0"/>
              <a:cs typeface="Arial"/>
            </a:endParaRPr>
          </a:p>
        </p:txBody>
      </p:sp>
    </p:spTree>
    <p:extLst>
      <p:ext uri="{BB962C8B-B14F-4D97-AF65-F5344CB8AC3E}">
        <p14:creationId xmlns:p14="http://schemas.microsoft.com/office/powerpoint/2010/main" val="26325804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제목 2"/>
          <p:cNvSpPr>
            <a:spLocks noGrp="1"/>
          </p:cNvSpPr>
          <p:nvPr>
            <p:ph type="title"/>
          </p:nvPr>
        </p:nvSpPr>
        <p:spPr bwMode="auto">
          <a:xfrm>
            <a:off x="457200" y="274638"/>
            <a:ext cx="8435280" cy="725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altLang="ko-KR" dirty="0">
                <a:latin typeface="Arial"/>
                <a:ea typeface="HY견고딕" charset="0"/>
                <a:cs typeface="Arial"/>
              </a:rPr>
              <a:t>Internet in </a:t>
            </a:r>
            <a:r>
              <a:rPr lang="en-US" altLang="ko-KR" dirty="0" smtClean="0">
                <a:latin typeface="Arial"/>
                <a:ea typeface="HY견고딕" charset="0"/>
                <a:cs typeface="Arial"/>
              </a:rPr>
              <a:t>Korea: 2010</a:t>
            </a:r>
            <a:r>
              <a:rPr lang="en-US" altLang="ko-KR" sz="1600" dirty="0">
                <a:latin typeface="Arial"/>
                <a:ea typeface="HY견고딕" charset="0"/>
                <a:cs typeface="Arial"/>
              </a:rPr>
              <a:t> </a:t>
            </a:r>
            <a:r>
              <a:rPr lang="en-US" altLang="ko-KR" sz="1600" dirty="0" smtClean="0">
                <a:latin typeface="Arial"/>
                <a:ea typeface="HY견고딕" charset="0"/>
                <a:cs typeface="Arial"/>
              </a:rPr>
              <a:t>– report of ITU </a:t>
            </a:r>
            <a:r>
              <a:rPr lang="en-US" altLang="ko-KR" sz="1600" dirty="0" err="1" smtClean="0">
                <a:latin typeface="Arial"/>
                <a:ea typeface="HY견고딕" charset="0"/>
                <a:cs typeface="Arial"/>
              </a:rPr>
              <a:t>sep.</a:t>
            </a:r>
            <a:r>
              <a:rPr lang="en-US" altLang="ko-KR" sz="1600" dirty="0" smtClean="0">
                <a:latin typeface="Arial"/>
                <a:ea typeface="HY견고딕" charset="0"/>
                <a:cs typeface="Arial"/>
              </a:rPr>
              <a:t>, 2011</a:t>
            </a:r>
            <a:endParaRPr lang="ko-KR" altLang="en-US" dirty="0">
              <a:latin typeface="Arial"/>
              <a:ea typeface="HY견고딕" charset="0"/>
              <a:cs typeface="Arial"/>
            </a:endParaRPr>
          </a:p>
        </p:txBody>
      </p:sp>
      <p:sp>
        <p:nvSpPr>
          <p:cNvPr id="48130" name="내용 개체 틀 3"/>
          <p:cNvSpPr>
            <a:spLocks noGrp="1"/>
          </p:cNvSpPr>
          <p:nvPr>
            <p:ph idx="1"/>
          </p:nvPr>
        </p:nvSpPr>
        <p:spPr bwMode="auto">
          <a:xfrm>
            <a:off x="107504" y="1052736"/>
            <a:ext cx="8856984" cy="56166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altLang="ko-KR" sz="2800" dirty="0" smtClean="0">
                <a:latin typeface="Arial"/>
                <a:ea typeface="맑은 고딕" charset="0"/>
                <a:cs typeface="Arial"/>
              </a:rPr>
              <a:t>Penetration</a:t>
            </a:r>
            <a:r>
              <a:rPr lang="en-US" altLang="ko-KR" sz="2800" dirty="0">
                <a:latin typeface="Arial"/>
                <a:ea typeface="맑은 고딕" charset="0"/>
                <a:cs typeface="Arial"/>
              </a:rPr>
              <a:t>: </a:t>
            </a:r>
            <a:r>
              <a:rPr lang="en-US" altLang="ko-KR" sz="2800" dirty="0" smtClean="0">
                <a:latin typeface="Arial"/>
                <a:ea typeface="맑은 고딕" charset="0"/>
                <a:cs typeface="Arial"/>
              </a:rPr>
              <a:t>97% of household</a:t>
            </a:r>
          </a:p>
          <a:p>
            <a:pPr lvl="1" eaLnBrk="1" hangingPunct="1"/>
            <a:r>
              <a:rPr lang="en-US" altLang="ko-KR" sz="2400" dirty="0">
                <a:latin typeface="Arial"/>
                <a:ea typeface="ＭＳ Ｐゴシック" charset="0"/>
                <a:cs typeface="Arial"/>
              </a:rPr>
              <a:t>Building &amp; Apt. built since 1995</a:t>
            </a:r>
          </a:p>
          <a:p>
            <a:pPr lvl="2" eaLnBrk="1" hangingPunct="1"/>
            <a:r>
              <a:rPr lang="en-US" altLang="ko-KR" sz="2000" dirty="0">
                <a:latin typeface="Arial"/>
                <a:ea typeface="ＭＳ Ｐゴシック" charset="0"/>
                <a:cs typeface="Arial"/>
              </a:rPr>
              <a:t>Broadband Certification </a:t>
            </a:r>
            <a:r>
              <a:rPr lang="en-US" altLang="ko-KR" sz="2000" dirty="0" smtClean="0">
                <a:latin typeface="Arial"/>
                <a:ea typeface="ＭＳ Ｐゴシック" charset="0"/>
                <a:cs typeface="Arial"/>
              </a:rPr>
              <a:t>System =&gt; 36.6% of Fiber connection</a:t>
            </a:r>
          </a:p>
          <a:p>
            <a:pPr lvl="1" eaLnBrk="1" hangingPunct="1"/>
            <a:r>
              <a:rPr lang="en-US" altLang="ko-KR" sz="2400" dirty="0" smtClean="0">
                <a:latin typeface="Arial"/>
                <a:ea typeface="맑은 고딕" charset="0"/>
                <a:cs typeface="Arial"/>
              </a:rPr>
              <a:t>Giga(bit) Internet </a:t>
            </a:r>
            <a:r>
              <a:rPr lang="en-US" altLang="ko-KR" sz="2400" dirty="0">
                <a:latin typeface="Arial"/>
                <a:ea typeface="맑은 고딕" charset="0"/>
                <a:cs typeface="Arial"/>
              </a:rPr>
              <a:t>p</a:t>
            </a:r>
            <a:r>
              <a:rPr lang="en-US" altLang="ko-KR" sz="2400" dirty="0" smtClean="0">
                <a:latin typeface="Arial"/>
                <a:ea typeface="맑은 고딕" charset="0"/>
                <a:cs typeface="Arial"/>
              </a:rPr>
              <a:t>ilot project</a:t>
            </a:r>
          </a:p>
          <a:p>
            <a:pPr lvl="2" eaLnBrk="1" hangingPunct="1"/>
            <a:r>
              <a:rPr lang="en-US" altLang="ko-KR" sz="2200" dirty="0" smtClean="0">
                <a:latin typeface="Arial"/>
                <a:ea typeface="맑은 고딕" charset="0"/>
                <a:cs typeface="Arial"/>
              </a:rPr>
              <a:t>Includes 100Mbps broadband networks in rural area</a:t>
            </a:r>
          </a:p>
          <a:p>
            <a:pPr eaLnBrk="1" hangingPunct="1"/>
            <a:r>
              <a:rPr lang="en-US" altLang="ko-KR" sz="2800" dirty="0" smtClean="0">
                <a:latin typeface="Arial"/>
                <a:ea typeface="맑은 고딕" charset="0"/>
                <a:cs typeface="Arial"/>
              </a:rPr>
              <a:t>Mobile broadband penetration: 91%</a:t>
            </a:r>
            <a:endParaRPr lang="en-US" altLang="ko-KR" sz="2400" dirty="0" smtClean="0">
              <a:latin typeface="Arial"/>
              <a:ea typeface="ＭＳ Ｐゴシック" charset="0"/>
              <a:cs typeface="Arial"/>
            </a:endParaRPr>
          </a:p>
          <a:p>
            <a:pPr eaLnBrk="1" hangingPunct="1"/>
            <a:r>
              <a:rPr lang="en-US" altLang="ko-KR" sz="2800" dirty="0" smtClean="0">
                <a:latin typeface="Arial"/>
                <a:ea typeface="ＭＳ Ｐゴシック" charset="0"/>
                <a:cs typeface="Arial"/>
              </a:rPr>
              <a:t>Korea tops the ICT Development Index(IDI) by ITU</a:t>
            </a:r>
          </a:p>
          <a:p>
            <a:pPr lvl="1" eaLnBrk="1" hangingPunct="1"/>
            <a:r>
              <a:rPr lang="en-US" altLang="ko-KR" sz="2200" dirty="0" smtClean="0">
                <a:latin typeface="Arial"/>
                <a:ea typeface="ＭＳ Ｐゴシック" charset="0"/>
                <a:cs typeface="Arial"/>
              </a:rPr>
              <a:t>ICT diffusion</a:t>
            </a:r>
          </a:p>
          <a:p>
            <a:pPr lvl="1" eaLnBrk="1" hangingPunct="1"/>
            <a:r>
              <a:rPr lang="en-US" altLang="ko-KR" sz="2200" dirty="0" smtClean="0">
                <a:latin typeface="Arial"/>
                <a:ea typeface="ＭＳ Ｐゴシック" charset="0"/>
                <a:cs typeface="Arial"/>
              </a:rPr>
              <a:t>ICT use sub-index</a:t>
            </a:r>
          </a:p>
          <a:p>
            <a:pPr lvl="1" eaLnBrk="1" hangingPunct="1"/>
            <a:r>
              <a:rPr lang="en-US" altLang="ko-KR" sz="2200" dirty="0" smtClean="0">
                <a:latin typeface="Arial"/>
                <a:ea typeface="ＭＳ Ｐゴシック" charset="0"/>
                <a:cs typeface="Arial"/>
              </a:rPr>
              <a:t>ICT skills sub-index</a:t>
            </a:r>
          </a:p>
          <a:p>
            <a:pPr lvl="1" eaLnBrk="1" hangingPunct="1"/>
            <a:r>
              <a:rPr lang="en-US" altLang="ko-KR" sz="2200" dirty="0" smtClean="0">
                <a:latin typeface="Arial"/>
                <a:ea typeface="맑은 고딕" charset="0"/>
                <a:cs typeface="Arial"/>
              </a:rPr>
              <a:t>ICT network Infra</a:t>
            </a:r>
          </a:p>
          <a:p>
            <a:pPr lvl="1" eaLnBrk="1" hangingPunct="1"/>
            <a:r>
              <a:rPr lang="en-US" altLang="ko-KR" sz="2200" dirty="0">
                <a:latin typeface="Arial"/>
                <a:ea typeface="맑은 고딕" charset="0"/>
                <a:cs typeface="Arial"/>
              </a:rPr>
              <a:t>.</a:t>
            </a:r>
          </a:p>
        </p:txBody>
      </p:sp>
      <p:sp>
        <p:nvSpPr>
          <p:cNvPr id="48131" name="슬라이드 번호 개체 틀 3"/>
          <p:cNvSpPr>
            <a:spLocks noGrp="1"/>
          </p:cNvSpPr>
          <p:nvPr>
            <p:ph type="sldNum" sz="quarter" idx="4294967295"/>
          </p:nvPr>
        </p:nvSpPr>
        <p:spPr bwMode="auto">
          <a:xfrm>
            <a:off x="7572375" y="6429375"/>
            <a:ext cx="1114425"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fld id="{F58B22B3-4DF3-8349-89FA-F7D3797278A1}" type="slidenum">
              <a:rPr kumimoji="0" lang="ko-KR" altLang="en-US" sz="1200">
                <a:latin typeface="Arial"/>
                <a:ea typeface="HY중고딕" charset="0"/>
                <a:cs typeface="Arial"/>
              </a:rPr>
              <a:pPr eaLnBrk="1" hangingPunct="1"/>
              <a:t>11</a:t>
            </a:fld>
            <a:endParaRPr kumimoji="0" lang="ko-KR" altLang="en-US" sz="1200">
              <a:latin typeface="Arial"/>
              <a:ea typeface="HY중고딕" charset="0"/>
              <a:cs typeface="Arial"/>
            </a:endParaRPr>
          </a:p>
        </p:txBody>
      </p:sp>
      <p:sp>
        <p:nvSpPr>
          <p:cNvPr id="48132" name="바닥글 개체 틀 2"/>
          <p:cNvSpPr>
            <a:spLocks noGrp="1"/>
          </p:cNvSpPr>
          <p:nvPr>
            <p:ph type="ftr" sz="quarter" idx="4294967295"/>
          </p:nvPr>
        </p:nvSpPr>
        <p:spPr bwMode="auto">
          <a:xfrm>
            <a:off x="1331640" y="6381328"/>
            <a:ext cx="5643562"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dirty="0">
                <a:latin typeface="Arial"/>
                <a:cs typeface="Arial"/>
              </a:rPr>
              <a:t>Future Internet PM, KCC Korea</a:t>
            </a:r>
            <a:endParaRPr kumimoji="0" lang="ko-KR" altLang="en-US" sz="1200" dirty="0">
              <a:latin typeface="Arial"/>
              <a:ea typeface="HY중고딕" charset="0"/>
              <a:cs typeface="Arial"/>
            </a:endParaRPr>
          </a:p>
        </p:txBody>
      </p:sp>
      <p:sp>
        <p:nvSpPr>
          <p:cNvPr id="48133" name="날짜 개체 틀 3"/>
          <p:cNvSpPr>
            <a:spLocks noGrp="1"/>
          </p:cNvSpPr>
          <p:nvPr>
            <p:ph type="dt" sz="quarter" idx="4294967295"/>
          </p:nvPr>
        </p:nvSpPr>
        <p:spPr bwMode="auto">
          <a:xfrm>
            <a:off x="428625" y="6429375"/>
            <a:ext cx="1285875"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2011-09-20</a:t>
            </a:r>
            <a:endParaRPr kumimoji="0" lang="ko-KR" altLang="en-US" sz="1200">
              <a:latin typeface="Arial"/>
              <a:ea typeface="HY중고딕" charset="0"/>
              <a:cs typeface="Arial"/>
            </a:endParaRPr>
          </a:p>
        </p:txBody>
      </p:sp>
      <p:pic>
        <p:nvPicPr>
          <p:cNvPr id="2" name="Picture 1"/>
          <p:cNvPicPr>
            <a:picLocks noChangeAspect="1"/>
          </p:cNvPicPr>
          <p:nvPr/>
        </p:nvPicPr>
        <p:blipFill>
          <a:blip r:embed="rId2"/>
          <a:stretch>
            <a:fillRect/>
          </a:stretch>
        </p:blipFill>
        <p:spPr>
          <a:xfrm>
            <a:off x="3753747" y="4149080"/>
            <a:ext cx="5354757" cy="2664296"/>
          </a:xfrm>
          <a:prstGeom prst="rect">
            <a:avLst/>
          </a:prstGeom>
        </p:spPr>
      </p:pic>
    </p:spTree>
    <p:extLst>
      <p:ext uri="{BB962C8B-B14F-4D97-AF65-F5344CB8AC3E}">
        <p14:creationId xmlns:p14="http://schemas.microsoft.com/office/powerpoint/2010/main" val="1500233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107504" y="476672"/>
            <a:ext cx="8856984" cy="647700"/>
          </a:xfrm>
        </p:spPr>
        <p:txBody>
          <a:bodyPr/>
          <a:lstStyle/>
          <a:p>
            <a:r>
              <a:rPr lang="en-US" altLang="ko-KR" sz="3200" dirty="0" err="1">
                <a:latin typeface="Arial"/>
                <a:cs typeface="Arial"/>
              </a:rPr>
              <a:t>Jianli</a:t>
            </a:r>
            <a:r>
              <a:rPr lang="en-US" altLang="ko-KR" sz="3200" dirty="0">
                <a:latin typeface="Arial"/>
                <a:cs typeface="Arial"/>
              </a:rPr>
              <a:t> </a:t>
            </a:r>
            <a:r>
              <a:rPr lang="en-US" altLang="ko-KR" sz="3200" dirty="0" smtClean="0">
                <a:latin typeface="Arial"/>
                <a:cs typeface="Arial"/>
              </a:rPr>
              <a:t>Pan et al., “A </a:t>
            </a:r>
            <a:r>
              <a:rPr lang="en-US" altLang="ko-KR" sz="3200" dirty="0">
                <a:latin typeface="Arial"/>
                <a:cs typeface="Arial"/>
              </a:rPr>
              <a:t>Survey of the Research on Future internet </a:t>
            </a:r>
            <a:r>
              <a:rPr lang="en-US" altLang="ko-KR" sz="3200" dirty="0" smtClean="0">
                <a:latin typeface="Arial"/>
                <a:cs typeface="Arial"/>
              </a:rPr>
              <a:t>architectures”</a:t>
            </a:r>
            <a:endParaRPr lang="en-US" altLang="ko-KR" sz="3200" dirty="0" smtClean="0">
              <a:latin typeface="Arial"/>
              <a:cs typeface="Arial"/>
            </a:endParaRPr>
          </a:p>
        </p:txBody>
      </p:sp>
      <p:sp>
        <p:nvSpPr>
          <p:cNvPr id="141315" name="Rectangle 3"/>
          <p:cNvSpPr>
            <a:spLocks noGrp="1" noChangeArrowheads="1"/>
          </p:cNvSpPr>
          <p:nvPr>
            <p:ph type="body" sz="half" idx="1"/>
          </p:nvPr>
        </p:nvSpPr>
        <p:spPr>
          <a:xfrm>
            <a:off x="323850" y="1268412"/>
            <a:ext cx="8569325" cy="4680867"/>
          </a:xfrm>
        </p:spPr>
        <p:txBody>
          <a:bodyPr/>
          <a:lstStyle/>
          <a:p>
            <a:pPr>
              <a:lnSpc>
                <a:spcPct val="150000"/>
              </a:lnSpc>
              <a:spcBef>
                <a:spcPct val="0"/>
              </a:spcBef>
            </a:pPr>
            <a:r>
              <a:rPr lang="en-US" altLang="ko-KR" sz="2400" dirty="0">
                <a:latin typeface="Arial"/>
                <a:cs typeface="Arial"/>
              </a:rPr>
              <a:t>KEY RESEARCH </a:t>
            </a:r>
            <a:r>
              <a:rPr lang="en-US" altLang="ko-KR" sz="2400" dirty="0" smtClean="0">
                <a:latin typeface="Arial"/>
                <a:cs typeface="Arial"/>
              </a:rPr>
              <a:t>TOPICS</a:t>
            </a:r>
            <a:endParaRPr lang="en-US" altLang="ko-KR" sz="2400" dirty="0" smtClean="0">
              <a:latin typeface="Arial"/>
              <a:cs typeface="Arial"/>
            </a:endParaRPr>
          </a:p>
          <a:p>
            <a:pPr lvl="1">
              <a:lnSpc>
                <a:spcPct val="150000"/>
              </a:lnSpc>
              <a:spcBef>
                <a:spcPct val="0"/>
              </a:spcBef>
            </a:pPr>
            <a:r>
              <a:rPr lang="en-US" altLang="ko-KR" sz="2000" dirty="0">
                <a:latin typeface="Arial"/>
                <a:cs typeface="Arial"/>
              </a:rPr>
              <a:t>Content- or data-oriented </a:t>
            </a:r>
            <a:r>
              <a:rPr lang="en-US" altLang="ko-KR" sz="2000" dirty="0" smtClean="0">
                <a:latin typeface="Arial"/>
                <a:cs typeface="Arial"/>
              </a:rPr>
              <a:t>paradigms</a:t>
            </a:r>
          </a:p>
          <a:p>
            <a:pPr lvl="1">
              <a:lnSpc>
                <a:spcPct val="150000"/>
              </a:lnSpc>
              <a:spcBef>
                <a:spcPct val="0"/>
              </a:spcBef>
            </a:pPr>
            <a:r>
              <a:rPr lang="en-US" altLang="ko-KR" sz="2000" dirty="0">
                <a:latin typeface="Arial"/>
                <a:cs typeface="Arial"/>
              </a:rPr>
              <a:t>Mobility and ubiquitous access to </a:t>
            </a:r>
            <a:r>
              <a:rPr lang="en-US" altLang="ko-KR" sz="2000" dirty="0" smtClean="0">
                <a:latin typeface="Arial"/>
                <a:cs typeface="Arial"/>
              </a:rPr>
              <a:t>networks</a:t>
            </a:r>
          </a:p>
          <a:p>
            <a:pPr lvl="1">
              <a:lnSpc>
                <a:spcPct val="150000"/>
              </a:lnSpc>
              <a:spcBef>
                <a:spcPct val="0"/>
              </a:spcBef>
            </a:pPr>
            <a:r>
              <a:rPr lang="en-US" altLang="ko-KR" sz="2000" dirty="0">
                <a:latin typeface="Arial"/>
                <a:cs typeface="Arial"/>
              </a:rPr>
              <a:t>Cloud-computing-centric </a:t>
            </a:r>
            <a:r>
              <a:rPr lang="en-US" altLang="ko-KR" sz="2000" dirty="0" smtClean="0">
                <a:latin typeface="Arial"/>
                <a:cs typeface="Arial"/>
              </a:rPr>
              <a:t>architectures</a:t>
            </a:r>
          </a:p>
          <a:p>
            <a:pPr lvl="1">
              <a:lnSpc>
                <a:spcPct val="150000"/>
              </a:lnSpc>
              <a:spcBef>
                <a:spcPct val="0"/>
              </a:spcBef>
            </a:pPr>
            <a:r>
              <a:rPr lang="en-US" altLang="ko-KR" sz="2000" dirty="0" smtClean="0">
                <a:latin typeface="Arial"/>
                <a:cs typeface="Arial"/>
              </a:rPr>
              <a:t>Security</a:t>
            </a:r>
          </a:p>
          <a:p>
            <a:pPr lvl="1">
              <a:lnSpc>
                <a:spcPct val="150000"/>
              </a:lnSpc>
              <a:spcBef>
                <a:spcPct val="0"/>
              </a:spcBef>
            </a:pPr>
            <a:r>
              <a:rPr lang="en-US" altLang="ko-KR" sz="2000" dirty="0">
                <a:latin typeface="Arial"/>
                <a:cs typeface="Arial"/>
              </a:rPr>
              <a:t>Experimental </a:t>
            </a:r>
            <a:r>
              <a:rPr lang="en-US" altLang="ko-KR" sz="2000" dirty="0" smtClean="0">
                <a:latin typeface="Arial"/>
                <a:cs typeface="Arial"/>
              </a:rPr>
              <a:t>testbeds</a:t>
            </a:r>
          </a:p>
          <a:p>
            <a:pPr lvl="1">
              <a:spcBef>
                <a:spcPct val="0"/>
              </a:spcBef>
            </a:pPr>
            <a:endParaRPr lang="en-US" altLang="ko-KR" sz="2000" dirty="0" smtClean="0">
              <a:latin typeface="Arial"/>
              <a:cs typeface="Arial"/>
            </a:endParaRPr>
          </a:p>
        </p:txBody>
      </p:sp>
    </p:spTree>
    <p:extLst>
      <p:ext uri="{BB962C8B-B14F-4D97-AF65-F5344CB8AC3E}">
        <p14:creationId xmlns:p14="http://schemas.microsoft.com/office/powerpoint/2010/main" val="2111896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6"/>
          <p:cNvSpPr txBox="1">
            <a:spLocks noChangeArrowheads="1"/>
          </p:cNvSpPr>
          <p:nvPr/>
        </p:nvSpPr>
        <p:spPr bwMode="auto">
          <a:xfrm>
            <a:off x="411946" y="361155"/>
            <a:ext cx="74222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b" anchorCtr="0" compatLnSpc="1">
            <a:prstTxWarp prst="textNoShape">
              <a:avLst/>
            </a:prstTxWarp>
          </a:bodyPr>
          <a:lstStyle>
            <a:lvl1pPr eaLnBrk="1" hangingPunct="1">
              <a:defRPr sz="3200" b="1">
                <a:solidFill>
                  <a:srgbClr val="000099"/>
                </a:solidFill>
                <a:ea typeface="+mj-ea"/>
                <a:cs typeface="굴림" charset="0"/>
              </a:defRPr>
            </a:lvl1pPr>
            <a:lvl2pPr eaLnBrk="0" hangingPunct="0">
              <a:defRPr sz="3600" b="1">
                <a:solidFill>
                  <a:srgbClr val="000099"/>
                </a:solidFill>
                <a:latin typeface="굴림" pitchFamily="50" charset="-127"/>
                <a:cs typeface="굴림" charset="0"/>
              </a:defRPr>
            </a:lvl2pPr>
            <a:lvl3pPr eaLnBrk="0" hangingPunct="0">
              <a:defRPr sz="3600" b="1">
                <a:solidFill>
                  <a:srgbClr val="000099"/>
                </a:solidFill>
                <a:latin typeface="굴림" pitchFamily="50" charset="-127"/>
                <a:cs typeface="굴림" charset="0"/>
              </a:defRPr>
            </a:lvl3pPr>
            <a:lvl4pPr eaLnBrk="0" hangingPunct="0">
              <a:defRPr sz="3600" b="1">
                <a:solidFill>
                  <a:srgbClr val="000099"/>
                </a:solidFill>
                <a:latin typeface="굴림" pitchFamily="50" charset="-127"/>
                <a:cs typeface="굴림" charset="0"/>
              </a:defRPr>
            </a:lvl4pPr>
            <a:lvl5pPr eaLnBrk="0" hangingPunct="0">
              <a:defRPr sz="3600" b="1">
                <a:solidFill>
                  <a:srgbClr val="000099"/>
                </a:solidFill>
                <a:latin typeface="굴림" pitchFamily="50" charset="-127"/>
                <a:cs typeface="굴림" charset="0"/>
              </a:defRPr>
            </a:lvl5pPr>
            <a:lvl6pPr marL="457200" fontAlgn="base">
              <a:spcBef>
                <a:spcPct val="0"/>
              </a:spcBef>
              <a:spcAft>
                <a:spcPct val="0"/>
              </a:spcAft>
              <a:defRPr sz="3600" b="1">
                <a:solidFill>
                  <a:srgbClr val="000099"/>
                </a:solidFill>
                <a:latin typeface="굴림" pitchFamily="50" charset="-127"/>
              </a:defRPr>
            </a:lvl6pPr>
            <a:lvl7pPr marL="914400" fontAlgn="base">
              <a:spcBef>
                <a:spcPct val="0"/>
              </a:spcBef>
              <a:spcAft>
                <a:spcPct val="0"/>
              </a:spcAft>
              <a:defRPr sz="3600" b="1">
                <a:solidFill>
                  <a:srgbClr val="000099"/>
                </a:solidFill>
                <a:latin typeface="굴림" pitchFamily="50" charset="-127"/>
              </a:defRPr>
            </a:lvl7pPr>
            <a:lvl8pPr marL="1371600" fontAlgn="base">
              <a:spcBef>
                <a:spcPct val="0"/>
              </a:spcBef>
              <a:spcAft>
                <a:spcPct val="0"/>
              </a:spcAft>
              <a:defRPr sz="3600" b="1">
                <a:solidFill>
                  <a:srgbClr val="000099"/>
                </a:solidFill>
                <a:latin typeface="굴림" pitchFamily="50" charset="-127"/>
              </a:defRPr>
            </a:lvl8pPr>
            <a:lvl9pPr marL="1828800" fontAlgn="base">
              <a:spcBef>
                <a:spcPct val="0"/>
              </a:spcBef>
              <a:spcAft>
                <a:spcPct val="0"/>
              </a:spcAft>
              <a:defRPr sz="3600" b="1">
                <a:solidFill>
                  <a:srgbClr val="000099"/>
                </a:solidFill>
                <a:latin typeface="굴림" pitchFamily="50" charset="-127"/>
              </a:defRPr>
            </a:lvl9pPr>
          </a:lstStyle>
          <a:p>
            <a:r>
              <a:rPr lang="en-US" altLang="ko-KR" dirty="0"/>
              <a:t>The Third Generation of Networking?</a:t>
            </a:r>
          </a:p>
        </p:txBody>
      </p:sp>
      <p:grpSp>
        <p:nvGrpSpPr>
          <p:cNvPr id="89090" name="Group 17"/>
          <p:cNvGrpSpPr>
            <a:grpSpLocks noChangeAspect="1"/>
          </p:cNvGrpSpPr>
          <p:nvPr/>
        </p:nvGrpSpPr>
        <p:grpSpPr bwMode="auto">
          <a:xfrm>
            <a:off x="488950" y="1398612"/>
            <a:ext cx="8186738" cy="4838700"/>
            <a:chOff x="249" y="618"/>
            <a:chExt cx="5157" cy="3048"/>
          </a:xfrm>
        </p:grpSpPr>
        <p:sp>
          <p:nvSpPr>
            <p:cNvPr id="89092" name="AutoShape 16"/>
            <p:cNvSpPr>
              <a:spLocks noChangeAspect="1" noChangeArrowheads="1" noTextEdit="1"/>
            </p:cNvSpPr>
            <p:nvPr/>
          </p:nvSpPr>
          <p:spPr bwMode="auto">
            <a:xfrm>
              <a:off x="249" y="618"/>
              <a:ext cx="5157" cy="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pic>
          <p:nvPicPr>
            <p:cNvPr id="8909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618"/>
              <a:ext cx="5164" cy="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8851" name="Text Box 19"/>
          <p:cNvSpPr txBox="1">
            <a:spLocks noChangeArrowheads="1"/>
          </p:cNvSpPr>
          <p:nvPr/>
        </p:nvSpPr>
        <p:spPr bwMode="auto">
          <a:xfrm>
            <a:off x="323850" y="6237288"/>
            <a:ext cx="8242300" cy="36671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kumimoji="1" sz="1600">
                <a:solidFill>
                  <a:schemeClr val="tx1"/>
                </a:solidFill>
                <a:latin typeface="Arial" pitchFamily="34" charset="0"/>
                <a:ea typeface="굴림" pitchFamily="50" charset="-127"/>
              </a:defRPr>
            </a:lvl1pPr>
            <a:lvl2pPr marL="742950" indent="-285750" eaLnBrk="0" hangingPunct="0">
              <a:defRPr kumimoji="1" sz="1600">
                <a:solidFill>
                  <a:schemeClr val="tx1"/>
                </a:solidFill>
                <a:latin typeface="Arial" pitchFamily="34" charset="0"/>
                <a:ea typeface="굴림" pitchFamily="50" charset="-127"/>
              </a:defRPr>
            </a:lvl2pPr>
            <a:lvl3pPr marL="1143000" indent="-228600" eaLnBrk="0" hangingPunct="0">
              <a:defRPr kumimoji="1" sz="1600">
                <a:solidFill>
                  <a:schemeClr val="tx1"/>
                </a:solidFill>
                <a:latin typeface="Arial" pitchFamily="34" charset="0"/>
                <a:ea typeface="굴림" pitchFamily="50" charset="-127"/>
              </a:defRPr>
            </a:lvl3pPr>
            <a:lvl4pPr marL="1600200" indent="-228600" eaLnBrk="0" hangingPunct="0">
              <a:defRPr kumimoji="1" sz="1600">
                <a:solidFill>
                  <a:schemeClr val="tx1"/>
                </a:solidFill>
                <a:latin typeface="Arial" pitchFamily="34" charset="0"/>
                <a:ea typeface="굴림" pitchFamily="50" charset="-127"/>
              </a:defRPr>
            </a:lvl4pPr>
            <a:lvl5pPr marL="2057400" indent="-228600" eaLnBrk="0" hangingPunct="0">
              <a:defRPr kumimoji="1" sz="16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eaLnBrk="1" hangingPunct="1"/>
            <a:r>
              <a:rPr lang="en-US" altLang="ko-KR"/>
              <a:t>T. Zahariadis et al., “Future Content-Centric Internet Architecture”, FIA 2009</a:t>
            </a:r>
            <a:endParaRPr lang="ko-KR" altLang="en-US"/>
          </a:p>
        </p:txBody>
      </p:sp>
      <p:sp>
        <p:nvSpPr>
          <p:cNvPr id="8" name="TextBox 7"/>
          <p:cNvSpPr txBox="1"/>
          <p:nvPr/>
        </p:nvSpPr>
        <p:spPr>
          <a:xfrm>
            <a:off x="3264559" y="1556792"/>
            <a:ext cx="2088232" cy="830997"/>
          </a:xfrm>
          <a:prstGeom prst="rect">
            <a:avLst/>
          </a:prstGeom>
          <a:noFill/>
        </p:spPr>
        <p:txBody>
          <a:bodyPr wrap="square" rtlCol="0">
            <a:spAutoFit/>
          </a:bodyPr>
          <a:lstStyle/>
          <a:p>
            <a:r>
              <a:rPr lang="en-US" altLang="ko-KR" dirty="0" smtClean="0">
                <a:solidFill>
                  <a:srgbClr val="FF0000"/>
                </a:solidFill>
              </a:rPr>
              <a:t>At the beginning:</a:t>
            </a:r>
          </a:p>
          <a:p>
            <a:r>
              <a:rPr lang="en-US" altLang="ko-KR" dirty="0" smtClean="0">
                <a:solidFill>
                  <a:srgbClr val="FF0000"/>
                </a:solidFill>
              </a:rPr>
              <a:t>Overlay Networks of telephone networks</a:t>
            </a:r>
            <a:endParaRPr lang="ko-KR" altLang="en-US" dirty="0">
              <a:solidFill>
                <a:srgbClr val="FF0000"/>
              </a:solidFill>
            </a:endParaRPr>
          </a:p>
        </p:txBody>
      </p:sp>
      <p:sp>
        <p:nvSpPr>
          <p:cNvPr id="9" name="TextBox 8"/>
          <p:cNvSpPr txBox="1"/>
          <p:nvPr/>
        </p:nvSpPr>
        <p:spPr>
          <a:xfrm>
            <a:off x="6804248" y="3212976"/>
            <a:ext cx="2088232" cy="830997"/>
          </a:xfrm>
          <a:prstGeom prst="rect">
            <a:avLst/>
          </a:prstGeom>
          <a:noFill/>
        </p:spPr>
        <p:txBody>
          <a:bodyPr wrap="square" rtlCol="0">
            <a:spAutoFit/>
          </a:bodyPr>
          <a:lstStyle/>
          <a:p>
            <a:r>
              <a:rPr lang="en-US" altLang="ko-KR" dirty="0" smtClean="0">
                <a:solidFill>
                  <a:srgbClr val="FF0000"/>
                </a:solidFill>
              </a:rPr>
              <a:t>At the beginning:</a:t>
            </a:r>
          </a:p>
          <a:p>
            <a:r>
              <a:rPr lang="en-US" altLang="ko-KR" dirty="0" smtClean="0">
                <a:solidFill>
                  <a:srgbClr val="FF0000"/>
                </a:solidFill>
              </a:rPr>
              <a:t>Overlay Networks of </a:t>
            </a:r>
            <a:r>
              <a:rPr lang="en-US" altLang="ko-KR" dirty="0" err="1" smtClean="0">
                <a:solidFill>
                  <a:srgbClr val="FF0000"/>
                </a:solidFill>
              </a:rPr>
              <a:t>ip</a:t>
            </a:r>
            <a:r>
              <a:rPr lang="en-US" altLang="ko-KR" dirty="0" smtClean="0">
                <a:solidFill>
                  <a:srgbClr val="FF0000"/>
                </a:solidFill>
              </a:rPr>
              <a:t> networks</a:t>
            </a:r>
            <a:endParaRPr lang="ko-KR" altLang="en-US" dirty="0">
              <a:solidFill>
                <a:srgbClr val="FF0000"/>
              </a:solidFill>
            </a:endParaRPr>
          </a:p>
        </p:txBody>
      </p:sp>
      <p:sp>
        <p:nvSpPr>
          <p:cNvPr id="3" name="TextBox 2"/>
          <p:cNvSpPr txBox="1"/>
          <p:nvPr/>
        </p:nvSpPr>
        <p:spPr>
          <a:xfrm>
            <a:off x="6300192" y="1198803"/>
            <a:ext cx="2160240" cy="338554"/>
          </a:xfrm>
          <a:prstGeom prst="rect">
            <a:avLst/>
          </a:prstGeom>
          <a:noFill/>
          <a:ln>
            <a:noFill/>
          </a:ln>
        </p:spPr>
        <p:txBody>
          <a:bodyPr wrap="square" rtlCol="0">
            <a:spAutoFit/>
          </a:bodyPr>
          <a:lstStyle/>
          <a:p>
            <a:r>
              <a:rPr lang="en-US" altLang="ko-KR" b="1" dirty="0" smtClean="0">
                <a:solidFill>
                  <a:srgbClr val="FF0000"/>
                </a:solidFill>
              </a:rPr>
              <a:t>Just an example</a:t>
            </a:r>
            <a:endParaRPr lang="ko-KR" altLang="en-US" b="1" dirty="0">
              <a:solidFill>
                <a:srgbClr val="FF0000"/>
              </a:solidFill>
            </a:endParaRPr>
          </a:p>
        </p:txBody>
      </p:sp>
      <p:pic>
        <p:nvPicPr>
          <p:cNvPr id="6146" name="Picture 2" descr="http://www.scientificamerican.com/media/inline/talk-through-a-string-telephone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22220"/>
            <a:ext cx="934052" cy="9340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cs.mcgill.ca/~rwest/wikispeedia/wpcd/images/119/119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860" y="2283699"/>
            <a:ext cx="897466" cy="62373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hackadaycom.files.wordpress.com/2011/08/android_based_vintage_phon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609" y="2907438"/>
            <a:ext cx="588071" cy="3916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hackadaycom.files.wordpress.com/2011/08/android_based_vintage_phon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5826" y="3020416"/>
            <a:ext cx="578293" cy="38511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p:cNvCxnSpPr/>
          <p:nvPr/>
        </p:nvCxnSpPr>
        <p:spPr bwMode="auto">
          <a:xfrm flipV="1">
            <a:off x="646538" y="2595568"/>
            <a:ext cx="424322" cy="402266"/>
          </a:xfrm>
          <a:prstGeom prst="lin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직선 연결선 6"/>
          <p:cNvCxnSpPr>
            <a:endCxn id="16" idx="0"/>
          </p:cNvCxnSpPr>
          <p:nvPr/>
        </p:nvCxnSpPr>
        <p:spPr bwMode="auto">
          <a:xfrm>
            <a:off x="1774405" y="2372630"/>
            <a:ext cx="630568" cy="647786"/>
          </a:xfrm>
          <a:prstGeom prst="lin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2" descr="https://encrypted-tbn0.google.com/images?q=tbn:ANd9GcSbqgVuUg4nnZWewcgu2Rr49Q6UdrJJwKjeMGEkGrox97_RnXMgT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232" y="3255069"/>
            <a:ext cx="572077" cy="8596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encrypted-tbn0.google.com/images?q=tbn:ANd9GcSbqgVuUg4nnZWewcgu2Rr49Q6UdrJJwKjeMGEkGrox97_RnXMgT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55035" y="3032642"/>
            <a:ext cx="572077" cy="8596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p:cNvCxnSpPr>
            <a:stCxn id="6150" idx="0"/>
          </p:cNvCxnSpPr>
          <p:nvPr/>
        </p:nvCxnSpPr>
        <p:spPr bwMode="auto">
          <a:xfrm flipV="1">
            <a:off x="1519593" y="1689246"/>
            <a:ext cx="448733" cy="594453"/>
          </a:xfrm>
          <a:prstGeom prst="lin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148" name="Picture 4" descr="https://encrypted-tbn3.google.com/images?q=tbn:ANd9GcQ74h0dB9lRvWHHN3ePGZupb5HQmDrqObUhaq5DP-9AHseMTZL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1074" y="1180147"/>
            <a:ext cx="715329" cy="97612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47664" y="4797152"/>
            <a:ext cx="596069" cy="39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8" descr="http://hackadaycom.files.wordpress.com/2011/08/android_based_vintage_phon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42021" y="1690385"/>
            <a:ext cx="567117" cy="3776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39524" y="4664169"/>
            <a:ext cx="527953" cy="276999"/>
          </a:xfrm>
          <a:prstGeom prst="rect">
            <a:avLst/>
          </a:prstGeom>
          <a:noFill/>
        </p:spPr>
        <p:txBody>
          <a:bodyPr wrap="square" rtlCol="0">
            <a:spAutoFit/>
          </a:bodyPr>
          <a:lstStyle/>
          <a:p>
            <a:r>
              <a:rPr lang="en-US" altLang="ko-KR" sz="1200" dirty="0" smtClean="0"/>
              <a:t>1891</a:t>
            </a:r>
            <a:endParaRPr lang="ko-KR" altLang="en-US" sz="1200" dirty="0"/>
          </a:p>
        </p:txBody>
      </p:sp>
      <p:sp>
        <p:nvSpPr>
          <p:cNvPr id="13" name="직사각형 12"/>
          <p:cNvSpPr/>
          <p:nvPr/>
        </p:nvSpPr>
        <p:spPr>
          <a:xfrm>
            <a:off x="62213" y="4114748"/>
            <a:ext cx="955711" cy="253916"/>
          </a:xfrm>
          <a:prstGeom prst="rect">
            <a:avLst/>
          </a:prstGeom>
        </p:spPr>
        <p:txBody>
          <a:bodyPr wrap="none">
            <a:spAutoFit/>
          </a:bodyPr>
          <a:lstStyle/>
          <a:p>
            <a:r>
              <a:rPr lang="fr-FR" altLang="ko-KR" sz="1050" dirty="0" smtClean="0"/>
              <a:t>Mr. Strowger</a:t>
            </a:r>
            <a:endParaRPr lang="fr-FR" altLang="ko-KR" sz="1050" dirty="0"/>
          </a:p>
        </p:txBody>
      </p:sp>
      <p:sp>
        <p:nvSpPr>
          <p:cNvPr id="14" name="TextBox 13"/>
          <p:cNvSpPr txBox="1"/>
          <p:nvPr/>
        </p:nvSpPr>
        <p:spPr>
          <a:xfrm>
            <a:off x="5732935" y="5193537"/>
            <a:ext cx="3130054" cy="738664"/>
          </a:xfrm>
          <a:prstGeom prst="rect">
            <a:avLst/>
          </a:prstGeom>
          <a:noFill/>
          <a:ln>
            <a:solidFill>
              <a:srgbClr val="0000FF"/>
            </a:solidFill>
          </a:ln>
        </p:spPr>
        <p:txBody>
          <a:bodyPr wrap="square" rtlCol="0">
            <a:spAutoFit/>
          </a:bodyPr>
          <a:lstStyle/>
          <a:p>
            <a:r>
              <a:rPr lang="en-US" altLang="ko-KR" sz="1400" dirty="0" smtClean="0"/>
              <a:t>Overlay Network: network built upon top of underlying network. Connecting nodes with virtual links</a:t>
            </a:r>
            <a:endParaRPr lang="ko-KR" altLang="en-US" sz="1400" dirty="0"/>
          </a:p>
        </p:txBody>
      </p:sp>
    </p:spTree>
    <p:extLst>
      <p:ext uri="{BB962C8B-B14F-4D97-AF65-F5344CB8AC3E}">
        <p14:creationId xmlns:p14="http://schemas.microsoft.com/office/powerpoint/2010/main" val="3219819155"/>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332656"/>
            <a:ext cx="8262813" cy="647700"/>
          </a:xfrm>
        </p:spPr>
        <p:txBody>
          <a:bodyPr/>
          <a:lstStyle/>
          <a:p>
            <a:r>
              <a:rPr lang="en-US" altLang="ko-KR" dirty="0">
                <a:latin typeface="Arial"/>
                <a:cs typeface="Arial"/>
              </a:rPr>
              <a:t>Content- or data-oriented paradigms</a:t>
            </a:r>
          </a:p>
        </p:txBody>
      </p:sp>
      <p:sp>
        <p:nvSpPr>
          <p:cNvPr id="141315" name="Rectangle 3"/>
          <p:cNvSpPr>
            <a:spLocks noGrp="1" noChangeArrowheads="1"/>
          </p:cNvSpPr>
          <p:nvPr>
            <p:ph type="body" sz="half" idx="1"/>
          </p:nvPr>
        </p:nvSpPr>
        <p:spPr>
          <a:xfrm>
            <a:off x="323850" y="1268412"/>
            <a:ext cx="8569325" cy="4176811"/>
          </a:xfrm>
        </p:spPr>
        <p:txBody>
          <a:bodyPr/>
          <a:lstStyle/>
          <a:p>
            <a:pPr>
              <a:lnSpc>
                <a:spcPct val="150000"/>
              </a:lnSpc>
              <a:spcBef>
                <a:spcPct val="0"/>
              </a:spcBef>
            </a:pPr>
            <a:r>
              <a:rPr lang="en-US" altLang="ko-KR" sz="2400" dirty="0" smtClean="0">
                <a:latin typeface="Arial"/>
                <a:cs typeface="Arial"/>
              </a:rPr>
              <a:t>Vision</a:t>
            </a:r>
          </a:p>
          <a:p>
            <a:pPr lvl="1">
              <a:lnSpc>
                <a:spcPct val="150000"/>
              </a:lnSpc>
              <a:spcBef>
                <a:spcPct val="0"/>
              </a:spcBef>
            </a:pPr>
            <a:r>
              <a:rPr lang="en-US" altLang="ko-KR" sz="2000" dirty="0" smtClean="0">
                <a:latin typeface="Arial"/>
                <a:cs typeface="Arial"/>
              </a:rPr>
              <a:t>Find the path to the content (vs. Find the path to the host with </a:t>
            </a:r>
            <a:r>
              <a:rPr lang="en-US" altLang="ko-KR" sz="2000" dirty="0" err="1" smtClean="0">
                <a:latin typeface="Arial"/>
                <a:cs typeface="Arial"/>
              </a:rPr>
              <a:t>ip</a:t>
            </a:r>
            <a:r>
              <a:rPr lang="en-US" altLang="ko-KR" sz="2000" dirty="0" smtClean="0">
                <a:latin typeface="Arial"/>
                <a:cs typeface="Arial"/>
              </a:rPr>
              <a:t>)</a:t>
            </a:r>
          </a:p>
          <a:p>
            <a:pPr lvl="1">
              <a:lnSpc>
                <a:spcPct val="150000"/>
              </a:lnSpc>
              <a:spcBef>
                <a:spcPct val="0"/>
              </a:spcBef>
              <a:buFont typeface="Wingdings" panose="05000000000000000000" pitchFamily="2" charset="2"/>
              <a:buChar char="l"/>
            </a:pPr>
            <a:r>
              <a:rPr lang="en-US" altLang="ko-KR" sz="1200" dirty="0">
                <a:latin typeface="Arial"/>
                <a:cs typeface="Arial"/>
                <a:hlinkClick r:id="rId3"/>
              </a:rPr>
              <a:t>http://</a:t>
            </a:r>
            <a:r>
              <a:rPr lang="en-US" altLang="ko-KR" sz="1200" dirty="0" smtClean="0">
                <a:latin typeface="Arial"/>
                <a:cs typeface="Arial"/>
                <a:hlinkClick r:id="rId3"/>
              </a:rPr>
              <a:t>www.datacenterdynamics.com/content-tracks/security-risk/major-ddos-attack-on-dyn-disrupts-aws-twitter-spotify-and-more/97176.fullarticle</a:t>
            </a:r>
            <a:endParaRPr lang="en-US" altLang="ko-KR" sz="1200" dirty="0" smtClean="0">
              <a:latin typeface="Arial"/>
              <a:cs typeface="Arial"/>
            </a:endParaRPr>
          </a:p>
          <a:p>
            <a:pPr>
              <a:lnSpc>
                <a:spcPct val="150000"/>
              </a:lnSpc>
              <a:spcBef>
                <a:spcPct val="0"/>
              </a:spcBef>
            </a:pPr>
            <a:r>
              <a:rPr lang="en-US" altLang="ko-KR" sz="2400" dirty="0" smtClean="0">
                <a:latin typeface="Arial"/>
                <a:cs typeface="Arial"/>
              </a:rPr>
              <a:t>CCN or NDN are safer from DDOS attack?</a:t>
            </a:r>
            <a:endParaRPr lang="en-US" altLang="ko-KR" sz="2400" dirty="0" smtClean="0">
              <a:latin typeface="Arial"/>
              <a:cs typeface="Arial"/>
            </a:endParaRPr>
          </a:p>
        </p:txBody>
      </p:sp>
    </p:spTree>
    <p:extLst>
      <p:ext uri="{BB962C8B-B14F-4D97-AF65-F5344CB8AC3E}">
        <p14:creationId xmlns:p14="http://schemas.microsoft.com/office/powerpoint/2010/main" val="425490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1" name="Text Box 5"/>
          <p:cNvSpPr txBox="1">
            <a:spLocks noChangeArrowheads="1"/>
          </p:cNvSpPr>
          <p:nvPr/>
        </p:nvSpPr>
        <p:spPr bwMode="auto">
          <a:xfrm>
            <a:off x="696913" y="6092825"/>
            <a:ext cx="7546975" cy="3365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lgn="l">
              <a:defRPr/>
            </a:pPr>
            <a:r>
              <a:rPr lang="en-US" altLang="ko-KR" sz="1600"/>
              <a:t>Van Jacobson et al., “Networking Named Content”, CoNEXT 2009, Rome, Italy</a:t>
            </a:r>
            <a:endParaRPr lang="ko-KR" altLang="en-US" sz="1600"/>
          </a:p>
        </p:txBody>
      </p:sp>
      <p:sp>
        <p:nvSpPr>
          <p:cNvPr id="25606" name="Rectangle 110"/>
          <p:cNvSpPr>
            <a:spLocks noChangeArrowheads="1"/>
          </p:cNvSpPr>
          <p:nvPr/>
        </p:nvSpPr>
        <p:spPr bwMode="auto">
          <a:xfrm>
            <a:off x="179388" y="1389063"/>
            <a:ext cx="409575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66700" indent="-266700" algn="l" latinLnBrk="0">
              <a:buSzPct val="90000"/>
              <a:buFont typeface="Wingdings" pitchFamily="2" charset="2"/>
              <a:buChar char="l"/>
            </a:pPr>
            <a:r>
              <a:rPr kumimoji="0" lang="en-US" altLang="ko-KR" sz="2000" dirty="0" smtClean="0"/>
              <a:t>Content traffic in 2008</a:t>
            </a:r>
            <a:endParaRPr kumimoji="0" lang="ko-KR" altLang="en-US" sz="2000" dirty="0"/>
          </a:p>
          <a:p>
            <a:pPr marL="723900" lvl="1" indent="-266700" algn="l" latinLnBrk="0">
              <a:buSzPct val="90000"/>
              <a:buFont typeface="Wingdings" pitchFamily="2" charset="2"/>
              <a:buChar char="Ø"/>
            </a:pPr>
            <a:r>
              <a:rPr kumimoji="0" lang="en-US" altLang="ko-KR" dirty="0"/>
              <a:t>500 </a:t>
            </a:r>
            <a:r>
              <a:rPr kumimoji="0" lang="en-US" altLang="ko-KR" dirty="0" err="1"/>
              <a:t>exabyte</a:t>
            </a:r>
            <a:r>
              <a:rPr kumimoji="0" lang="en-US" altLang="ko-KR" dirty="0"/>
              <a:t> (10</a:t>
            </a:r>
            <a:r>
              <a:rPr kumimoji="0" lang="en-US" altLang="ko-KR" baseline="50000" dirty="0"/>
              <a:t>18</a:t>
            </a:r>
            <a:r>
              <a:rPr kumimoji="0" lang="en-US" altLang="ko-KR" dirty="0"/>
              <a:t>)</a:t>
            </a:r>
            <a:endParaRPr kumimoji="0" lang="ko-KR" altLang="en-US" dirty="0"/>
          </a:p>
          <a:p>
            <a:pPr marL="723900" lvl="1" indent="-266700" algn="l" latinLnBrk="0">
              <a:buSzPct val="90000"/>
              <a:buFont typeface="Wingdings" pitchFamily="2" charset="2"/>
              <a:buChar char="Ø"/>
            </a:pPr>
            <a:endParaRPr kumimoji="0" lang="en-US" altLang="ko-KR" dirty="0"/>
          </a:p>
          <a:p>
            <a:pPr marL="266700" indent="-266700" algn="l" latinLnBrk="0">
              <a:buSzPct val="90000"/>
              <a:buFont typeface="Wingdings" pitchFamily="2" charset="2"/>
              <a:buChar char="l"/>
            </a:pPr>
            <a:r>
              <a:rPr kumimoji="0" lang="en-US" altLang="ko-KR" sz="2000" dirty="0" smtClean="0"/>
              <a:t>Networking </a:t>
            </a:r>
            <a:r>
              <a:rPr kumimoji="0" lang="en-US" altLang="ko-KR" sz="2000" dirty="0" smtClean="0">
                <a:solidFill>
                  <a:srgbClr val="0000FF"/>
                </a:solidFill>
              </a:rPr>
              <a:t>with Named data</a:t>
            </a:r>
            <a:endParaRPr kumimoji="0" lang="ko-KR" altLang="en-US" sz="2000" dirty="0">
              <a:solidFill>
                <a:srgbClr val="0000FF"/>
              </a:solidFill>
            </a:endParaRPr>
          </a:p>
          <a:p>
            <a:pPr marL="723900" lvl="1" indent="-266700" algn="l" latinLnBrk="0">
              <a:buSzPct val="90000"/>
              <a:buFont typeface="Wingdings" pitchFamily="2" charset="2"/>
              <a:buChar char="Ø"/>
            </a:pPr>
            <a:r>
              <a:rPr kumimoji="0" lang="en-US" altLang="ko-KR" dirty="0">
                <a:solidFill>
                  <a:srgbClr val="FF0000"/>
                </a:solidFill>
              </a:rPr>
              <a:t>Rather than named hosts</a:t>
            </a:r>
          </a:p>
          <a:p>
            <a:pPr marL="723900" lvl="1" indent="-266700" algn="l" latinLnBrk="0">
              <a:buSzPct val="90000"/>
              <a:buFont typeface="Wingdings" pitchFamily="2" charset="2"/>
              <a:buChar char="Ø"/>
            </a:pPr>
            <a:endParaRPr kumimoji="0" lang="ko-KR" altLang="en-US" sz="2000" dirty="0"/>
          </a:p>
          <a:p>
            <a:pPr marL="266700" indent="-266700" algn="l" latinLnBrk="0">
              <a:buClr>
                <a:srgbClr val="CC0000"/>
              </a:buClr>
              <a:buSzPct val="90000"/>
              <a:buFont typeface="Wingdings" pitchFamily="2" charset="2"/>
              <a:buChar char="l"/>
            </a:pPr>
            <a:r>
              <a:rPr kumimoji="0" lang="en-US" altLang="ko-KR" sz="2000" dirty="0"/>
              <a:t>Content chunk</a:t>
            </a:r>
          </a:p>
          <a:p>
            <a:pPr marL="723900" lvl="1" indent="-266700" algn="l" latinLnBrk="0">
              <a:buClr>
                <a:srgbClr val="0000FF"/>
              </a:buClr>
              <a:buSzPct val="90000"/>
              <a:buFont typeface="Wingdings" pitchFamily="2" charset="2"/>
              <a:buChar char="Ø"/>
            </a:pPr>
            <a:r>
              <a:rPr kumimoji="0" lang="en-US" altLang="ko-KR" dirty="0" smtClean="0"/>
              <a:t>simplicity in content routing </a:t>
            </a:r>
            <a:endParaRPr kumimoji="0" lang="en-US" altLang="ko-KR" dirty="0"/>
          </a:p>
          <a:p>
            <a:pPr marL="1143000" lvl="2" indent="-228600" algn="l" latinLnBrk="0">
              <a:buClr>
                <a:srgbClr val="0000FF"/>
              </a:buClr>
              <a:buSzPct val="90000"/>
              <a:buFont typeface="Wingdings" pitchFamily="2" charset="2"/>
              <a:buChar char="§"/>
            </a:pPr>
            <a:r>
              <a:rPr kumimoji="0" lang="en-US" altLang="ko-KR" sz="1600" dirty="0" smtClean="0"/>
              <a:t>Simplified lower layer (L2)</a:t>
            </a:r>
            <a:endParaRPr kumimoji="0" lang="ko-KR" altLang="en-US" sz="1600" dirty="0"/>
          </a:p>
          <a:p>
            <a:pPr marL="723900" lvl="1" indent="-266700" algn="l" latinLnBrk="0">
              <a:buClr>
                <a:srgbClr val="0000FF"/>
              </a:buClr>
              <a:buSzPct val="90000"/>
              <a:buFont typeface="Wingdings" pitchFamily="2" charset="2"/>
              <a:buChar char="Ø"/>
            </a:pPr>
            <a:r>
              <a:rPr kumimoji="0" lang="en-US" altLang="ko-KR" dirty="0"/>
              <a:t>Strategy: </a:t>
            </a:r>
            <a:r>
              <a:rPr kumimoji="0" lang="en-US" altLang="ko-KR" dirty="0" smtClean="0"/>
              <a:t>can select a optimum path according to the situation</a:t>
            </a:r>
            <a:r>
              <a:rPr kumimoji="0" lang="ko-KR" altLang="en-US" dirty="0" smtClean="0"/>
              <a:t> </a:t>
            </a:r>
            <a:endParaRPr kumimoji="0" lang="ko-KR" altLang="en-US" dirty="0"/>
          </a:p>
          <a:p>
            <a:pPr marL="723900" lvl="1" indent="-266700" algn="l" latinLnBrk="0">
              <a:buClr>
                <a:srgbClr val="0000FF"/>
              </a:buClr>
              <a:buSzPct val="90000"/>
              <a:buFont typeface="Wingdings" pitchFamily="2" charset="2"/>
              <a:buChar char="Ø"/>
            </a:pPr>
            <a:r>
              <a:rPr kumimoji="0" lang="en-US" altLang="ko-KR" dirty="0"/>
              <a:t>Security: </a:t>
            </a:r>
            <a:r>
              <a:rPr kumimoji="0" lang="en-US" altLang="ko-KR" dirty="0">
                <a:solidFill>
                  <a:srgbClr val="0000FF"/>
                </a:solidFill>
              </a:rPr>
              <a:t>secure content itself (Signature)</a:t>
            </a:r>
          </a:p>
          <a:p>
            <a:pPr marL="1143000" lvl="2" indent="-228600" algn="l" latinLnBrk="0">
              <a:buClr>
                <a:srgbClr val="0000FF"/>
              </a:buClr>
              <a:buSzPct val="90000"/>
              <a:buFont typeface="Wingdings" pitchFamily="2" charset="2"/>
              <a:buChar char="§"/>
            </a:pPr>
            <a:r>
              <a:rPr kumimoji="0" lang="en-US" altLang="ko-KR" sz="1600" dirty="0">
                <a:solidFill>
                  <a:srgbClr val="FF0000"/>
                </a:solidFill>
              </a:rPr>
              <a:t>Rather than </a:t>
            </a:r>
            <a:r>
              <a:rPr kumimoji="0" lang="en-US" altLang="ko-KR" sz="1600" dirty="0" smtClean="0">
                <a:solidFill>
                  <a:srgbClr val="FF0000"/>
                </a:solidFill>
              </a:rPr>
              <a:t>secure connection</a:t>
            </a:r>
            <a:endParaRPr kumimoji="0" lang="en-US" altLang="ko-KR" sz="1600" dirty="0">
              <a:solidFill>
                <a:srgbClr val="FF0000"/>
              </a:solidFill>
            </a:endParaRPr>
          </a:p>
        </p:txBody>
      </p:sp>
      <p:grpSp>
        <p:nvGrpSpPr>
          <p:cNvPr id="25607" name="Group 15"/>
          <p:cNvGrpSpPr>
            <a:grpSpLocks/>
          </p:cNvGrpSpPr>
          <p:nvPr/>
        </p:nvGrpSpPr>
        <p:grpSpPr bwMode="auto">
          <a:xfrm>
            <a:off x="4284663" y="1196975"/>
            <a:ext cx="4733929" cy="4813301"/>
            <a:chOff x="2608" y="799"/>
            <a:chExt cx="2982" cy="3032"/>
          </a:xfrm>
        </p:grpSpPr>
        <p:pic>
          <p:nvPicPr>
            <p:cNvPr id="2560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 y="799"/>
              <a:ext cx="2761"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60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 y="2432"/>
              <a:ext cx="2852"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0107" name="Line 11"/>
            <p:cNvSpPr>
              <a:spLocks noChangeShapeType="1"/>
            </p:cNvSpPr>
            <p:nvPr/>
          </p:nvSpPr>
          <p:spPr bwMode="auto">
            <a:xfrm>
              <a:off x="2835" y="3385"/>
              <a:ext cx="861" cy="0"/>
            </a:xfrm>
            <a:prstGeom prst="line">
              <a:avLst/>
            </a:prstGeom>
            <a:noFill/>
            <a:ln w="28575">
              <a:solidFill>
                <a:srgbClr val="000000"/>
              </a:solidFill>
              <a:round/>
              <a:headEnd/>
              <a:tailEnd type="triangle" w="med" len="med"/>
            </a:ln>
            <a:effectLst/>
          </p:spPr>
          <p:txBody>
            <a:bodyPr/>
            <a:lstStyle/>
            <a:p>
              <a:pPr>
                <a:defRPr/>
              </a:pPr>
              <a:endParaRPr lang="ko-KR" altLang="en-US">
                <a:effectLst>
                  <a:outerShdw blurRad="38100" dist="38100" dir="2700000" algn="tl">
                    <a:srgbClr val="000000">
                      <a:alpha val="43137"/>
                    </a:srgbClr>
                  </a:outerShdw>
                </a:effectLst>
              </a:endParaRPr>
            </a:p>
          </p:txBody>
        </p:sp>
        <p:sp>
          <p:nvSpPr>
            <p:cNvPr id="260108" name="Text Box 12"/>
            <p:cNvSpPr txBox="1">
              <a:spLocks noChangeArrowheads="1"/>
            </p:cNvSpPr>
            <p:nvPr/>
          </p:nvSpPr>
          <p:spPr bwMode="auto">
            <a:xfrm>
              <a:off x="2925" y="3385"/>
              <a:ext cx="726" cy="173"/>
            </a:xfrm>
            <a:prstGeom prst="rect">
              <a:avLst/>
            </a:prstGeom>
            <a:noFill/>
            <a:ln w="9525" algn="ctr">
              <a:noFill/>
              <a:miter lim="800000"/>
              <a:headEnd/>
              <a:tailEnd/>
            </a:ln>
            <a:effectLst/>
          </p:spPr>
          <p:txBody>
            <a:bodyPr>
              <a:spAutoFit/>
            </a:bodyPr>
            <a:lstStyle/>
            <a:p>
              <a:pPr>
                <a:spcBef>
                  <a:spcPct val="50000"/>
                </a:spcBef>
                <a:defRPr/>
              </a:pPr>
              <a:r>
                <a:rPr lang="en-US" altLang="ko-KR" sz="1200">
                  <a:effectLst>
                    <a:outerShdw blurRad="38100" dist="38100" dir="2700000" algn="tl">
                      <a:srgbClr val="C0C0C0"/>
                    </a:outerShdw>
                  </a:effectLst>
                </a:rPr>
                <a:t>Broadcast</a:t>
              </a:r>
            </a:p>
          </p:txBody>
        </p:sp>
        <p:sp>
          <p:nvSpPr>
            <p:cNvPr id="260109" name="Line 13"/>
            <p:cNvSpPr>
              <a:spLocks noChangeShapeType="1"/>
            </p:cNvSpPr>
            <p:nvPr/>
          </p:nvSpPr>
          <p:spPr bwMode="auto">
            <a:xfrm flipH="1">
              <a:off x="3696" y="3657"/>
              <a:ext cx="1044" cy="0"/>
            </a:xfrm>
            <a:prstGeom prst="line">
              <a:avLst/>
            </a:prstGeom>
            <a:noFill/>
            <a:ln w="28575">
              <a:solidFill>
                <a:srgbClr val="000000"/>
              </a:solidFill>
              <a:round/>
              <a:headEnd/>
              <a:tailEnd type="triangle" w="med" len="med"/>
            </a:ln>
            <a:effectLst/>
          </p:spPr>
          <p:txBody>
            <a:bodyPr/>
            <a:lstStyle/>
            <a:p>
              <a:pPr>
                <a:defRPr/>
              </a:pPr>
              <a:endParaRPr lang="ko-KR" altLang="en-US">
                <a:effectLst>
                  <a:outerShdw blurRad="38100" dist="38100" dir="2700000" algn="tl">
                    <a:srgbClr val="000000">
                      <a:alpha val="43137"/>
                    </a:srgbClr>
                  </a:outerShdw>
                </a:effectLst>
              </a:endParaRPr>
            </a:p>
          </p:txBody>
        </p:sp>
        <p:sp>
          <p:nvSpPr>
            <p:cNvPr id="260110" name="Text Box 14"/>
            <p:cNvSpPr txBox="1">
              <a:spLocks noChangeArrowheads="1"/>
            </p:cNvSpPr>
            <p:nvPr/>
          </p:nvSpPr>
          <p:spPr bwMode="auto">
            <a:xfrm>
              <a:off x="2653" y="3657"/>
              <a:ext cx="2937" cy="174"/>
            </a:xfrm>
            <a:prstGeom prst="rect">
              <a:avLst/>
            </a:prstGeom>
            <a:noFill/>
            <a:ln w="9525" algn="ctr">
              <a:noFill/>
              <a:miter lim="800000"/>
              <a:headEnd/>
              <a:tailEnd/>
            </a:ln>
            <a:effectLst/>
          </p:spPr>
          <p:txBody>
            <a:bodyPr wrap="none">
              <a:spAutoFit/>
            </a:bodyPr>
            <a:lstStyle/>
            <a:p>
              <a:pPr>
                <a:defRPr/>
              </a:pPr>
              <a:r>
                <a:rPr lang="en-US" altLang="ko-KR" sz="1200" dirty="0" smtClean="0">
                  <a:effectLst>
                    <a:outerShdw blurRad="38100" dist="38100" dir="2700000" algn="tl">
                      <a:srgbClr val="C0C0C0"/>
                    </a:outerShdw>
                  </a:effectLst>
                </a:rPr>
                <a:t>Multiple receivers can receive the content sharing the named data</a:t>
              </a:r>
              <a:endParaRPr lang="ko-KR" altLang="en-US" sz="1200" dirty="0">
                <a:effectLst>
                  <a:outerShdw blurRad="38100" dist="38100" dir="2700000" algn="tl">
                    <a:srgbClr val="C0C0C0"/>
                  </a:outerShdw>
                </a:effectLst>
              </a:endParaRPr>
            </a:p>
          </p:txBody>
        </p:sp>
      </p:grpSp>
      <p:sp>
        <p:nvSpPr>
          <p:cNvPr id="14" name="TextBox 13"/>
          <p:cNvSpPr txBox="1"/>
          <p:nvPr/>
        </p:nvSpPr>
        <p:spPr>
          <a:xfrm>
            <a:off x="264622" y="404664"/>
            <a:ext cx="8640960" cy="523220"/>
          </a:xfrm>
          <a:prstGeom prst="rect">
            <a:avLst/>
          </a:prstGeom>
          <a:noFill/>
        </p:spPr>
        <p:txBody>
          <a:bodyPr wrap="square" rtlCol="0">
            <a:spAutoFit/>
          </a:bodyPr>
          <a:lstStyle/>
          <a:p>
            <a:r>
              <a:rPr lang="en-US" sz="2800" b="1" dirty="0" smtClean="0">
                <a:solidFill>
                  <a:srgbClr val="000090"/>
                </a:solidFill>
                <a:latin typeface="Arial"/>
                <a:cs typeface="Arial"/>
              </a:rPr>
              <a:t>Content-Centric Network : Van Jacobson </a:t>
            </a:r>
            <a:endParaRPr lang="en-US" sz="2800" b="1" dirty="0">
              <a:solidFill>
                <a:srgbClr val="000090"/>
              </a:solidFill>
              <a:latin typeface="Arial"/>
              <a:cs typeface="Arial"/>
            </a:endParaRPr>
          </a:p>
        </p:txBody>
      </p:sp>
    </p:spTree>
    <p:extLst>
      <p:ext uri="{BB962C8B-B14F-4D97-AF65-F5344CB8AC3E}">
        <p14:creationId xmlns:p14="http://schemas.microsoft.com/office/powerpoint/2010/main" val="331649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a:latin typeface="Arial"/>
                <a:cs typeface="Arial"/>
              </a:rPr>
              <a:t>Mobility and ubiquitous access to networks</a:t>
            </a:r>
          </a:p>
        </p:txBody>
      </p:sp>
      <p:sp>
        <p:nvSpPr>
          <p:cNvPr id="141315" name="Rectangle 3"/>
          <p:cNvSpPr>
            <a:spLocks noGrp="1" noChangeArrowheads="1"/>
          </p:cNvSpPr>
          <p:nvPr>
            <p:ph type="body" sz="half" idx="1"/>
          </p:nvPr>
        </p:nvSpPr>
        <p:spPr>
          <a:xfrm>
            <a:off x="323850" y="1268413"/>
            <a:ext cx="8569325" cy="2062162"/>
          </a:xfrm>
        </p:spPr>
        <p:txBody>
          <a:bodyPr/>
          <a:lstStyle/>
          <a:p>
            <a:pPr>
              <a:spcBef>
                <a:spcPct val="0"/>
              </a:spcBef>
            </a:pPr>
            <a:r>
              <a:rPr lang="en-US" altLang="ko-KR" sz="2400" dirty="0" smtClean="0">
                <a:latin typeface="Arial"/>
                <a:cs typeface="Arial"/>
              </a:rPr>
              <a:t>Vision</a:t>
            </a:r>
          </a:p>
          <a:p>
            <a:pPr lvl="1">
              <a:spcBef>
                <a:spcPct val="0"/>
              </a:spcBef>
            </a:pPr>
            <a:r>
              <a:rPr lang="en-US" altLang="ko-KR" sz="2000" dirty="0" smtClean="0">
                <a:latin typeface="Arial"/>
                <a:cs typeface="Arial"/>
              </a:rPr>
              <a:t>Mobility as the norm</a:t>
            </a:r>
          </a:p>
          <a:p>
            <a:pPr lvl="1">
              <a:spcBef>
                <a:spcPct val="0"/>
              </a:spcBef>
            </a:pPr>
            <a:endParaRPr lang="en-US" altLang="ko-KR" sz="2000" dirty="0">
              <a:latin typeface="Arial"/>
              <a:cs typeface="Arial"/>
            </a:endParaRPr>
          </a:p>
          <a:p>
            <a:pPr>
              <a:spcBef>
                <a:spcPct val="0"/>
              </a:spcBef>
            </a:pPr>
            <a:r>
              <a:rPr lang="en-US" altLang="ko-KR" sz="2400" dirty="0" smtClean="0">
                <a:latin typeface="Arial"/>
                <a:cs typeface="Arial"/>
              </a:rPr>
              <a:t>New Network Architecture</a:t>
            </a:r>
          </a:p>
          <a:p>
            <a:pPr lvl="1">
              <a:spcBef>
                <a:spcPct val="0"/>
              </a:spcBef>
            </a:pPr>
            <a:r>
              <a:rPr lang="en-US" altLang="ko-KR" sz="2000" dirty="0" smtClean="0">
                <a:latin typeface="Arial"/>
                <a:cs typeface="Arial"/>
              </a:rPr>
              <a:t>Scalable, secure,….</a:t>
            </a:r>
            <a:r>
              <a:rPr lang="en-US" altLang="ko-KR" sz="2000" dirty="0" smtClean="0">
                <a:latin typeface="Arial"/>
                <a:cs typeface="Arial"/>
              </a:rPr>
              <a:t> </a:t>
            </a:r>
          </a:p>
          <a:p>
            <a:pPr lvl="1">
              <a:spcBef>
                <a:spcPct val="0"/>
              </a:spcBef>
            </a:pPr>
            <a:r>
              <a:rPr lang="en-US" altLang="ko-KR" sz="2000" dirty="0" smtClean="0">
                <a:latin typeface="Arial"/>
                <a:cs typeface="Arial"/>
              </a:rPr>
              <a:t>Not evolutionary </a:t>
            </a:r>
            <a:endParaRPr lang="en-US" altLang="ko-KR" sz="2000" dirty="0" smtClean="0">
              <a:latin typeface="Arial"/>
              <a:cs typeface="Arial"/>
            </a:endParaRPr>
          </a:p>
        </p:txBody>
      </p:sp>
    </p:spTree>
    <p:extLst>
      <p:ext uri="{BB962C8B-B14F-4D97-AF65-F5344CB8AC3E}">
        <p14:creationId xmlns:p14="http://schemas.microsoft.com/office/powerpoint/2010/main" val="2046606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a:latin typeface="Arial"/>
                <a:cs typeface="Arial"/>
              </a:rPr>
              <a:t>Cloud-computing-centric architectures</a:t>
            </a:r>
          </a:p>
        </p:txBody>
      </p:sp>
      <p:sp>
        <p:nvSpPr>
          <p:cNvPr id="141315" name="Rectangle 3"/>
          <p:cNvSpPr>
            <a:spLocks noGrp="1" noChangeArrowheads="1"/>
          </p:cNvSpPr>
          <p:nvPr>
            <p:ph type="body" sz="half" idx="1"/>
          </p:nvPr>
        </p:nvSpPr>
        <p:spPr>
          <a:xfrm>
            <a:off x="323850" y="1268413"/>
            <a:ext cx="8569325" cy="2062162"/>
          </a:xfrm>
        </p:spPr>
        <p:txBody>
          <a:bodyPr/>
          <a:lstStyle/>
          <a:p>
            <a:pPr>
              <a:spcBef>
                <a:spcPct val="0"/>
              </a:spcBef>
            </a:pPr>
            <a:r>
              <a:rPr lang="en-US" altLang="ko-KR" sz="2000" dirty="0" smtClean="0">
                <a:latin typeface="Arial"/>
                <a:cs typeface="Arial"/>
              </a:rPr>
              <a:t>Vision</a:t>
            </a:r>
          </a:p>
          <a:p>
            <a:pPr lvl="1">
              <a:spcBef>
                <a:spcPct val="0"/>
              </a:spcBef>
            </a:pPr>
            <a:r>
              <a:rPr lang="en-US" altLang="ko-KR" sz="1800" dirty="0" smtClean="0">
                <a:latin typeface="Arial"/>
                <a:cs typeface="Arial"/>
              </a:rPr>
              <a:t>Virtual world, virtualization </a:t>
            </a:r>
            <a:r>
              <a:rPr lang="en-US" altLang="ko-KR" sz="1800" dirty="0" smtClean="0">
                <a:latin typeface="Arial"/>
                <a:cs typeface="Arial"/>
              </a:rPr>
              <a:t>of</a:t>
            </a:r>
          </a:p>
          <a:p>
            <a:pPr lvl="1">
              <a:spcBef>
                <a:spcPct val="0"/>
              </a:spcBef>
            </a:pPr>
            <a:endParaRPr lang="en-US" altLang="ko-KR" sz="1800" dirty="0">
              <a:latin typeface="Arial"/>
              <a:cs typeface="Arial"/>
            </a:endParaRPr>
          </a:p>
          <a:p>
            <a:pPr>
              <a:spcBef>
                <a:spcPct val="0"/>
              </a:spcBef>
            </a:pPr>
            <a:r>
              <a:rPr lang="en-US" altLang="ko-KR" sz="2200" dirty="0">
                <a:latin typeface="Arial"/>
                <a:cs typeface="Arial"/>
              </a:rPr>
              <a:t>A major </a:t>
            </a:r>
            <a:r>
              <a:rPr lang="en-US" altLang="ko-KR" sz="2200" dirty="0" smtClean="0">
                <a:latin typeface="Arial"/>
                <a:cs typeface="Arial"/>
              </a:rPr>
              <a:t>technical challenge</a:t>
            </a:r>
          </a:p>
          <a:p>
            <a:pPr lvl="1">
              <a:spcBef>
                <a:spcPct val="0"/>
              </a:spcBef>
            </a:pPr>
            <a:r>
              <a:rPr lang="en-US" altLang="ko-KR" sz="1800" dirty="0" smtClean="0">
                <a:latin typeface="Arial"/>
                <a:cs typeface="Arial"/>
              </a:rPr>
              <a:t>how </a:t>
            </a:r>
            <a:r>
              <a:rPr lang="en-US" altLang="ko-KR" sz="1800" dirty="0">
                <a:latin typeface="Arial"/>
                <a:cs typeface="Arial"/>
              </a:rPr>
              <a:t>to guarantee the </a:t>
            </a:r>
            <a:r>
              <a:rPr lang="en-US" altLang="ko-KR" sz="1800" dirty="0" smtClean="0">
                <a:latin typeface="Arial"/>
                <a:cs typeface="Arial"/>
              </a:rPr>
              <a:t>trustworthiness of </a:t>
            </a:r>
            <a:r>
              <a:rPr lang="en-US" altLang="ko-KR" sz="1800" dirty="0">
                <a:latin typeface="Arial"/>
                <a:cs typeface="Arial"/>
              </a:rPr>
              <a:t>users while maintaining persistent </a:t>
            </a:r>
            <a:r>
              <a:rPr lang="en-US" altLang="ko-KR" sz="1800" dirty="0" smtClean="0">
                <a:latin typeface="Arial"/>
                <a:cs typeface="Arial"/>
              </a:rPr>
              <a:t>service availability</a:t>
            </a:r>
            <a:r>
              <a:rPr lang="en-US" altLang="ko-KR" sz="1800" dirty="0">
                <a:latin typeface="Arial"/>
                <a:cs typeface="Arial"/>
              </a:rPr>
              <a:t>.  </a:t>
            </a:r>
            <a:endParaRPr lang="en-US" altLang="ko-KR" sz="1800" dirty="0" smtClean="0">
              <a:latin typeface="Arial"/>
              <a:cs typeface="Arial"/>
            </a:endParaRPr>
          </a:p>
        </p:txBody>
      </p:sp>
    </p:spTree>
    <p:extLst>
      <p:ext uri="{BB962C8B-B14F-4D97-AF65-F5344CB8AC3E}">
        <p14:creationId xmlns:p14="http://schemas.microsoft.com/office/powerpoint/2010/main" val="2040640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a:latin typeface="Arial"/>
                <a:cs typeface="Arial"/>
              </a:rPr>
              <a:t>Security</a:t>
            </a:r>
          </a:p>
        </p:txBody>
      </p:sp>
      <p:sp>
        <p:nvSpPr>
          <p:cNvPr id="141315" name="Rectangle 3"/>
          <p:cNvSpPr>
            <a:spLocks noGrp="1" noChangeArrowheads="1"/>
          </p:cNvSpPr>
          <p:nvPr>
            <p:ph type="body" sz="half" idx="1"/>
          </p:nvPr>
        </p:nvSpPr>
        <p:spPr>
          <a:xfrm>
            <a:off x="323850" y="1268413"/>
            <a:ext cx="8569325" cy="2062162"/>
          </a:xfrm>
        </p:spPr>
        <p:txBody>
          <a:bodyPr/>
          <a:lstStyle/>
          <a:p>
            <a:pPr>
              <a:lnSpc>
                <a:spcPct val="150000"/>
              </a:lnSpc>
              <a:spcBef>
                <a:spcPct val="0"/>
              </a:spcBef>
            </a:pPr>
            <a:r>
              <a:rPr lang="en-US" altLang="ko-KR" sz="2000" dirty="0">
                <a:latin typeface="Arial"/>
                <a:cs typeface="Arial"/>
              </a:rPr>
              <a:t>Security was added into the </a:t>
            </a:r>
            <a:r>
              <a:rPr lang="en-US" altLang="ko-KR" sz="2000" dirty="0" smtClean="0">
                <a:latin typeface="Arial"/>
                <a:cs typeface="Arial"/>
              </a:rPr>
              <a:t>original Internet </a:t>
            </a:r>
            <a:r>
              <a:rPr lang="en-US" altLang="ko-KR" sz="2000" dirty="0">
                <a:latin typeface="Arial"/>
                <a:cs typeface="Arial"/>
              </a:rPr>
              <a:t>as an additional overlay instead of </a:t>
            </a:r>
            <a:r>
              <a:rPr lang="en-US" altLang="ko-KR" sz="2000" dirty="0" smtClean="0">
                <a:latin typeface="Arial"/>
                <a:cs typeface="Arial"/>
              </a:rPr>
              <a:t>an inherent </a:t>
            </a:r>
            <a:r>
              <a:rPr lang="en-US" altLang="ko-KR" sz="2000" dirty="0">
                <a:latin typeface="Arial"/>
                <a:cs typeface="Arial"/>
              </a:rPr>
              <a:t>part of the Internet architecture</a:t>
            </a:r>
            <a:r>
              <a:rPr lang="en-US" altLang="ko-KR" sz="2000" dirty="0" smtClean="0">
                <a:latin typeface="Arial"/>
                <a:cs typeface="Arial"/>
              </a:rPr>
              <a:t>.</a:t>
            </a:r>
          </a:p>
          <a:p>
            <a:pPr lvl="1">
              <a:lnSpc>
                <a:spcPct val="150000"/>
              </a:lnSpc>
              <a:spcBef>
                <a:spcPct val="0"/>
              </a:spcBef>
            </a:pPr>
            <a:r>
              <a:rPr lang="en-US" altLang="ko-KR" sz="1400" dirty="0" smtClean="0">
                <a:latin typeface="Arial"/>
                <a:cs typeface="Arial"/>
              </a:rPr>
              <a:t>network</a:t>
            </a:r>
            <a:r>
              <a:rPr lang="en-US" altLang="ko-KR" sz="1400" dirty="0" smtClean="0">
                <a:latin typeface="Arial"/>
                <a:cs typeface="Arial"/>
              </a:rPr>
              <a:t> architecture for security? </a:t>
            </a:r>
            <a:r>
              <a:rPr lang="en-US" altLang="ko-KR" sz="1400" dirty="0">
                <a:latin typeface="Arial"/>
                <a:cs typeface="Arial"/>
              </a:rPr>
              <a:t>Not an inherent part of the Internet architecture.</a:t>
            </a:r>
          </a:p>
          <a:p>
            <a:pPr lvl="1">
              <a:lnSpc>
                <a:spcPct val="150000"/>
              </a:lnSpc>
              <a:spcBef>
                <a:spcPct val="0"/>
              </a:spcBef>
            </a:pPr>
            <a:endParaRPr lang="en-US" altLang="ko-KR" sz="1400" dirty="0" smtClean="0">
              <a:latin typeface="Arial"/>
              <a:cs typeface="Arial"/>
            </a:endParaRPr>
          </a:p>
        </p:txBody>
      </p:sp>
    </p:spTree>
    <p:extLst>
      <p:ext uri="{BB962C8B-B14F-4D97-AF65-F5344CB8AC3E}">
        <p14:creationId xmlns:p14="http://schemas.microsoft.com/office/powerpoint/2010/main" val="2674120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a:latin typeface="Arial"/>
                <a:cs typeface="Arial"/>
              </a:rPr>
              <a:t>Experimental testbeds</a:t>
            </a:r>
          </a:p>
        </p:txBody>
      </p:sp>
      <p:sp>
        <p:nvSpPr>
          <p:cNvPr id="141315" name="Rectangle 3"/>
          <p:cNvSpPr>
            <a:spLocks noGrp="1" noChangeArrowheads="1"/>
          </p:cNvSpPr>
          <p:nvPr>
            <p:ph type="body" sz="half" idx="1"/>
          </p:nvPr>
        </p:nvSpPr>
        <p:spPr>
          <a:xfrm>
            <a:off x="323850" y="1268413"/>
            <a:ext cx="8569325" cy="2062162"/>
          </a:xfrm>
        </p:spPr>
        <p:txBody>
          <a:bodyPr/>
          <a:lstStyle/>
          <a:p>
            <a:pPr>
              <a:spcBef>
                <a:spcPct val="0"/>
              </a:spcBef>
            </a:pPr>
            <a:r>
              <a:rPr lang="en-US" altLang="ko-KR" sz="2400" dirty="0" smtClean="0">
                <a:latin typeface="Arial"/>
                <a:cs typeface="Arial"/>
              </a:rPr>
              <a:t>Developing </a:t>
            </a:r>
            <a:r>
              <a:rPr lang="en-US" altLang="ko-KR" sz="2400" dirty="0">
                <a:latin typeface="Arial"/>
                <a:cs typeface="Arial"/>
              </a:rPr>
              <a:t>new Internet architectures </a:t>
            </a:r>
            <a:r>
              <a:rPr lang="en-US" altLang="ko-KR" sz="2400" dirty="0" smtClean="0">
                <a:latin typeface="Arial"/>
                <a:cs typeface="Arial"/>
              </a:rPr>
              <a:t>requires large-scale testbeds. </a:t>
            </a:r>
          </a:p>
          <a:p>
            <a:pPr>
              <a:spcBef>
                <a:spcPct val="0"/>
              </a:spcBef>
            </a:pPr>
            <a:endParaRPr lang="en-US" altLang="ko-KR" sz="2400" dirty="0" smtClean="0">
              <a:latin typeface="Arial"/>
              <a:cs typeface="Arial"/>
            </a:endParaRPr>
          </a:p>
          <a:p>
            <a:pPr>
              <a:spcBef>
                <a:spcPct val="0"/>
              </a:spcBef>
            </a:pPr>
            <a:r>
              <a:rPr lang="en-US" altLang="ko-KR" sz="2400" dirty="0">
                <a:latin typeface="Arial"/>
                <a:cs typeface="Arial"/>
              </a:rPr>
              <a:t>T</a:t>
            </a:r>
            <a:r>
              <a:rPr lang="en-US" altLang="ko-KR" sz="2400" dirty="0" smtClean="0">
                <a:latin typeface="Arial"/>
                <a:cs typeface="Arial"/>
              </a:rPr>
              <a:t>estbed research includes </a:t>
            </a:r>
          </a:p>
          <a:p>
            <a:pPr lvl="1">
              <a:spcBef>
                <a:spcPct val="0"/>
              </a:spcBef>
            </a:pPr>
            <a:r>
              <a:rPr lang="en-US" altLang="ko-KR" sz="2000" dirty="0" smtClean="0">
                <a:latin typeface="Arial"/>
                <a:cs typeface="Arial"/>
              </a:rPr>
              <a:t>multiple </a:t>
            </a:r>
            <a:r>
              <a:rPr lang="en-US" altLang="ko-KR" sz="2000" dirty="0">
                <a:latin typeface="Arial"/>
                <a:cs typeface="Arial"/>
              </a:rPr>
              <a:t>testbeds with different </a:t>
            </a:r>
            <a:r>
              <a:rPr lang="en-US" altLang="ko-KR" sz="2000" dirty="0" smtClean="0">
                <a:latin typeface="Arial"/>
                <a:cs typeface="Arial"/>
              </a:rPr>
              <a:t>virtualization technologies</a:t>
            </a:r>
            <a:r>
              <a:rPr lang="en-US" altLang="ko-KR" sz="2000" dirty="0">
                <a:latin typeface="Arial"/>
                <a:cs typeface="Arial"/>
              </a:rPr>
              <a:t>, and the federation </a:t>
            </a:r>
            <a:r>
              <a:rPr lang="en-US" altLang="ko-KR" sz="2000" dirty="0" smtClean="0">
                <a:latin typeface="Arial"/>
                <a:cs typeface="Arial"/>
              </a:rPr>
              <a:t>and coordination </a:t>
            </a:r>
            <a:r>
              <a:rPr lang="en-US" altLang="ko-KR" sz="2000" dirty="0">
                <a:latin typeface="Arial"/>
                <a:cs typeface="Arial"/>
              </a:rPr>
              <a:t>among these </a:t>
            </a:r>
            <a:r>
              <a:rPr lang="en-US" altLang="ko-KR" sz="2000" dirty="0" smtClean="0">
                <a:latin typeface="Arial"/>
                <a:cs typeface="Arial"/>
              </a:rPr>
              <a:t>testbeds.</a:t>
            </a:r>
          </a:p>
          <a:p>
            <a:pPr lvl="1">
              <a:spcBef>
                <a:spcPct val="0"/>
              </a:spcBef>
            </a:pPr>
            <a:endParaRPr lang="en-US" altLang="ko-KR" sz="2000" dirty="0" smtClean="0">
              <a:latin typeface="Arial"/>
              <a:cs typeface="Arial"/>
            </a:endParaRPr>
          </a:p>
          <a:p>
            <a:pPr>
              <a:spcBef>
                <a:spcPct val="0"/>
              </a:spcBef>
            </a:pPr>
            <a:r>
              <a:rPr lang="en-US" altLang="ko-KR" sz="2400" dirty="0" smtClean="0">
                <a:latin typeface="Arial"/>
                <a:cs typeface="Arial"/>
              </a:rPr>
              <a:t>United </a:t>
            </a:r>
            <a:r>
              <a:rPr lang="en-US" altLang="ko-KR" sz="2400" dirty="0">
                <a:latin typeface="Arial"/>
                <a:cs typeface="Arial"/>
              </a:rPr>
              <a:t>States, </a:t>
            </a:r>
            <a:r>
              <a:rPr lang="en-US" altLang="ko-KR" sz="2400" dirty="0" smtClean="0">
                <a:latin typeface="Arial"/>
                <a:cs typeface="Arial"/>
              </a:rPr>
              <a:t>EU, Asian countries.</a:t>
            </a:r>
            <a:endParaRPr lang="en-US" altLang="ko-KR" sz="2000" dirty="0" smtClean="0">
              <a:latin typeface="Arial"/>
              <a:cs typeface="Arial"/>
            </a:endParaRPr>
          </a:p>
        </p:txBody>
      </p:sp>
    </p:spTree>
    <p:extLst>
      <p:ext uri="{BB962C8B-B14F-4D97-AF65-F5344CB8AC3E}">
        <p14:creationId xmlns:p14="http://schemas.microsoft.com/office/powerpoint/2010/main" val="2203840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ko-KR" smtClean="0">
                <a:latin typeface="Arial"/>
                <a:cs typeface="Arial"/>
              </a:rPr>
              <a:t>Future of the Internet?</a:t>
            </a:r>
          </a:p>
        </p:txBody>
      </p:sp>
      <p:sp>
        <p:nvSpPr>
          <p:cNvPr id="139267" name="Rectangle 3"/>
          <p:cNvSpPr>
            <a:spLocks noGrp="1" noChangeArrowheads="1"/>
          </p:cNvSpPr>
          <p:nvPr>
            <p:ph type="body" idx="1"/>
          </p:nvPr>
        </p:nvSpPr>
        <p:spPr>
          <a:xfrm>
            <a:off x="107950" y="1557338"/>
            <a:ext cx="8675688" cy="4679950"/>
          </a:xfrm>
        </p:spPr>
        <p:txBody>
          <a:bodyPr/>
          <a:lstStyle/>
          <a:p>
            <a:pPr>
              <a:lnSpc>
                <a:spcPct val="80000"/>
              </a:lnSpc>
            </a:pPr>
            <a:r>
              <a:rPr lang="en-US" altLang="ko-KR" sz="2400" dirty="0" smtClean="0">
                <a:latin typeface="Arial"/>
                <a:cs typeface="Arial"/>
              </a:rPr>
              <a:t>The Internet</a:t>
            </a:r>
          </a:p>
          <a:p>
            <a:pPr lvl="1">
              <a:lnSpc>
                <a:spcPct val="80000"/>
              </a:lnSpc>
            </a:pPr>
            <a:r>
              <a:rPr lang="en-US" altLang="ko-KR" sz="2000" dirty="0" smtClean="0">
                <a:latin typeface="Arial"/>
                <a:cs typeface="Arial"/>
              </a:rPr>
              <a:t>1st Jan 1983. ===</a:t>
            </a:r>
            <a:r>
              <a:rPr lang="en-US" altLang="ko-KR" sz="2000" dirty="0" smtClean="0">
                <a:latin typeface="Arial"/>
                <a:cs typeface="Arial"/>
                <a:sym typeface="Wingdings" pitchFamily="2" charset="2"/>
              </a:rPr>
              <a:t> Flag day</a:t>
            </a:r>
            <a:endParaRPr lang="en-US" altLang="ko-KR" sz="2000" dirty="0" smtClean="0">
              <a:latin typeface="Arial"/>
              <a:cs typeface="Arial"/>
            </a:endParaRPr>
          </a:p>
          <a:p>
            <a:pPr lvl="2">
              <a:lnSpc>
                <a:spcPct val="80000"/>
              </a:lnSpc>
              <a:buFontTx/>
              <a:buChar char="–"/>
            </a:pPr>
            <a:r>
              <a:rPr lang="en-US" altLang="ko-KR" sz="2000" dirty="0" err="1" smtClean="0">
                <a:latin typeface="Arial"/>
                <a:cs typeface="Arial"/>
              </a:rPr>
              <a:t>ARPAnet</a:t>
            </a:r>
            <a:r>
              <a:rPr lang="en-US" altLang="ko-KR" sz="2000" dirty="0" smtClean="0">
                <a:latin typeface="Arial"/>
                <a:cs typeface="Arial"/>
              </a:rPr>
              <a:t> switched from NCP to TCP/IP</a:t>
            </a:r>
          </a:p>
          <a:p>
            <a:pPr lvl="2">
              <a:lnSpc>
                <a:spcPct val="80000"/>
              </a:lnSpc>
              <a:buFontTx/>
              <a:buChar char="–"/>
            </a:pPr>
            <a:r>
              <a:rPr lang="en-US" altLang="ko-KR" sz="2000" dirty="0" smtClean="0">
                <a:latin typeface="Arial"/>
                <a:cs typeface="Arial"/>
              </a:rPr>
              <a:t>About 400 machines need to switch.</a:t>
            </a:r>
          </a:p>
          <a:p>
            <a:pPr lvl="1">
              <a:lnSpc>
                <a:spcPct val="80000"/>
              </a:lnSpc>
            </a:pPr>
            <a:r>
              <a:rPr lang="en-US" altLang="ko-KR" sz="2000" dirty="0" smtClean="0">
                <a:latin typeface="Arial"/>
                <a:cs typeface="Arial"/>
              </a:rPr>
              <a:t>As the Internet get bigger, it get much harder to change : Flag day?</a:t>
            </a:r>
          </a:p>
          <a:p>
            <a:pPr lvl="1">
              <a:lnSpc>
                <a:spcPct val="80000"/>
              </a:lnSpc>
            </a:pPr>
            <a:r>
              <a:rPr lang="en-US" altLang="ko-KR" sz="2000" dirty="0" smtClean="0">
                <a:latin typeface="Arial"/>
                <a:cs typeface="Arial"/>
              </a:rPr>
              <a:t>Maybe we reach to almost the summit of the networking system based on the paradigm of the Internet which are “distributed control, stateless,….”</a:t>
            </a:r>
          </a:p>
          <a:p>
            <a:pPr>
              <a:lnSpc>
                <a:spcPct val="80000"/>
              </a:lnSpc>
            </a:pPr>
            <a:r>
              <a:rPr lang="en-US" altLang="ko-KR" sz="2400" dirty="0" smtClean="0">
                <a:latin typeface="Arial"/>
                <a:cs typeface="Arial"/>
              </a:rPr>
              <a:t>Evolution?</a:t>
            </a:r>
          </a:p>
          <a:p>
            <a:pPr lvl="1">
              <a:lnSpc>
                <a:spcPct val="80000"/>
              </a:lnSpc>
            </a:pPr>
            <a:r>
              <a:rPr lang="en-US" altLang="ko-KR" sz="2000" dirty="0" smtClean="0">
                <a:latin typeface="Arial"/>
                <a:cs typeface="Arial"/>
              </a:rPr>
              <a:t>New requirements: mobility, security, NM, content dissemination…</a:t>
            </a:r>
          </a:p>
          <a:p>
            <a:pPr lvl="1">
              <a:lnSpc>
                <a:spcPct val="80000"/>
              </a:lnSpc>
            </a:pPr>
            <a:r>
              <a:rPr lang="en-US" altLang="ko-KR" sz="2000" dirty="0" smtClean="0">
                <a:latin typeface="Arial"/>
                <a:cs typeface="Arial"/>
              </a:rPr>
              <a:t>Small improvement, higher cost, complexity…</a:t>
            </a:r>
          </a:p>
          <a:p>
            <a:pPr>
              <a:lnSpc>
                <a:spcPct val="80000"/>
              </a:lnSpc>
            </a:pPr>
            <a:r>
              <a:rPr lang="en-US" altLang="ko-KR" sz="2400" dirty="0" smtClean="0">
                <a:latin typeface="Arial"/>
                <a:cs typeface="Arial"/>
              </a:rPr>
              <a:t>Future of the Internet?: </a:t>
            </a:r>
            <a:r>
              <a:rPr lang="en-US" altLang="ko-KR" sz="2400" dirty="0" smtClean="0">
                <a:solidFill>
                  <a:srgbClr val="FF0000"/>
                </a:solidFill>
                <a:latin typeface="Arial"/>
                <a:cs typeface="Arial"/>
              </a:rPr>
              <a:t> </a:t>
            </a:r>
            <a:endParaRPr lang="en-US" altLang="ko-KR" sz="2400" dirty="0" smtClean="0">
              <a:latin typeface="Arial"/>
              <a:cs typeface="Arial"/>
            </a:endParaRPr>
          </a:p>
          <a:p>
            <a:pPr lvl="1">
              <a:lnSpc>
                <a:spcPct val="80000"/>
              </a:lnSpc>
            </a:pPr>
            <a:r>
              <a:rPr lang="en-US" altLang="ko-KR" sz="2000" dirty="0" smtClean="0">
                <a:latin typeface="Arial"/>
                <a:cs typeface="Arial"/>
              </a:rPr>
              <a:t>Optimistic view: many new challenges for disruptive technologies</a:t>
            </a:r>
          </a:p>
          <a:p>
            <a:pPr lvl="1">
              <a:lnSpc>
                <a:spcPct val="80000"/>
              </a:lnSpc>
            </a:pPr>
            <a:r>
              <a:rPr lang="en-US" altLang="ko-KR" sz="2000" dirty="0" smtClean="0">
                <a:latin typeface="Arial"/>
                <a:cs typeface="Arial"/>
              </a:rPr>
              <a:t>Pessimistic view: networking research is at the end</a:t>
            </a:r>
          </a:p>
          <a:p>
            <a:pPr lvl="1">
              <a:lnSpc>
                <a:spcPct val="80000"/>
              </a:lnSpc>
            </a:pPr>
            <a:r>
              <a:rPr lang="en-US" altLang="ko-KR" sz="2000" dirty="0" smtClean="0">
                <a:latin typeface="Arial"/>
                <a:cs typeface="Arial"/>
              </a:rPr>
              <a:t>Realistic? View: continuous evolution and change</a:t>
            </a:r>
          </a:p>
        </p:txBody>
      </p:sp>
      <p:grpSp>
        <p:nvGrpSpPr>
          <p:cNvPr id="139268" name="Group 4"/>
          <p:cNvGrpSpPr>
            <a:grpSpLocks/>
          </p:cNvGrpSpPr>
          <p:nvPr/>
        </p:nvGrpSpPr>
        <p:grpSpPr bwMode="auto">
          <a:xfrm>
            <a:off x="4356100" y="260350"/>
            <a:ext cx="4535488" cy="2228850"/>
            <a:chOff x="2744" y="164"/>
            <a:chExt cx="2857" cy="1404"/>
          </a:xfrm>
        </p:grpSpPr>
        <p:sp>
          <p:nvSpPr>
            <p:cNvPr id="139269" name="Freeform 5"/>
            <p:cNvSpPr>
              <a:spLocks/>
            </p:cNvSpPr>
            <p:nvPr/>
          </p:nvSpPr>
          <p:spPr bwMode="auto">
            <a:xfrm>
              <a:off x="3832" y="396"/>
              <a:ext cx="1769" cy="876"/>
            </a:xfrm>
            <a:custGeom>
              <a:avLst/>
              <a:gdLst>
                <a:gd name="T0" fmla="*/ 0 w 1769"/>
                <a:gd name="T1" fmla="*/ 876 h 876"/>
                <a:gd name="T2" fmla="*/ 91 w 1769"/>
                <a:gd name="T3" fmla="*/ 695 h 876"/>
                <a:gd name="T4" fmla="*/ 182 w 1769"/>
                <a:gd name="T5" fmla="*/ 559 h 876"/>
                <a:gd name="T6" fmla="*/ 318 w 1769"/>
                <a:gd name="T7" fmla="*/ 513 h 876"/>
                <a:gd name="T8" fmla="*/ 454 w 1769"/>
                <a:gd name="T9" fmla="*/ 649 h 876"/>
                <a:gd name="T10" fmla="*/ 499 w 1769"/>
                <a:gd name="T11" fmla="*/ 695 h 876"/>
                <a:gd name="T12" fmla="*/ 590 w 1769"/>
                <a:gd name="T13" fmla="*/ 740 h 876"/>
                <a:gd name="T14" fmla="*/ 817 w 1769"/>
                <a:gd name="T15" fmla="*/ 695 h 876"/>
                <a:gd name="T16" fmla="*/ 862 w 1769"/>
                <a:gd name="T17" fmla="*/ 649 h 876"/>
                <a:gd name="T18" fmla="*/ 1089 w 1769"/>
                <a:gd name="T19" fmla="*/ 105 h 876"/>
                <a:gd name="T20" fmla="*/ 1316 w 1769"/>
                <a:gd name="T21" fmla="*/ 60 h 876"/>
                <a:gd name="T22" fmla="*/ 1542 w 1769"/>
                <a:gd name="T23" fmla="*/ 468 h 876"/>
                <a:gd name="T24" fmla="*/ 1769 w 1769"/>
                <a:gd name="T25" fmla="*/ 377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9" h="876">
                  <a:moveTo>
                    <a:pt x="0" y="876"/>
                  </a:moveTo>
                  <a:cubicBezTo>
                    <a:pt x="30" y="812"/>
                    <a:pt x="61" y="748"/>
                    <a:pt x="91" y="695"/>
                  </a:cubicBezTo>
                  <a:cubicBezTo>
                    <a:pt x="121" y="642"/>
                    <a:pt x="144" y="589"/>
                    <a:pt x="182" y="559"/>
                  </a:cubicBezTo>
                  <a:cubicBezTo>
                    <a:pt x="220" y="529"/>
                    <a:pt x="273" y="498"/>
                    <a:pt x="318" y="513"/>
                  </a:cubicBezTo>
                  <a:cubicBezTo>
                    <a:pt x="363" y="528"/>
                    <a:pt x="424" y="619"/>
                    <a:pt x="454" y="649"/>
                  </a:cubicBezTo>
                  <a:cubicBezTo>
                    <a:pt x="484" y="679"/>
                    <a:pt x="476" y="680"/>
                    <a:pt x="499" y="695"/>
                  </a:cubicBezTo>
                  <a:cubicBezTo>
                    <a:pt x="522" y="710"/>
                    <a:pt x="537" y="740"/>
                    <a:pt x="590" y="740"/>
                  </a:cubicBezTo>
                  <a:cubicBezTo>
                    <a:pt x="643" y="740"/>
                    <a:pt x="772" y="710"/>
                    <a:pt x="817" y="695"/>
                  </a:cubicBezTo>
                  <a:cubicBezTo>
                    <a:pt x="862" y="680"/>
                    <a:pt x="817" y="747"/>
                    <a:pt x="862" y="649"/>
                  </a:cubicBezTo>
                  <a:cubicBezTo>
                    <a:pt x="907" y="551"/>
                    <a:pt x="1013" y="203"/>
                    <a:pt x="1089" y="105"/>
                  </a:cubicBezTo>
                  <a:cubicBezTo>
                    <a:pt x="1165" y="7"/>
                    <a:pt x="1241" y="0"/>
                    <a:pt x="1316" y="60"/>
                  </a:cubicBezTo>
                  <a:cubicBezTo>
                    <a:pt x="1391" y="120"/>
                    <a:pt x="1467" y="415"/>
                    <a:pt x="1542" y="468"/>
                  </a:cubicBezTo>
                  <a:cubicBezTo>
                    <a:pt x="1617" y="521"/>
                    <a:pt x="1731" y="392"/>
                    <a:pt x="1769" y="377"/>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39270" name="Oval 6"/>
            <p:cNvSpPr>
              <a:spLocks noChangeArrowheads="1"/>
            </p:cNvSpPr>
            <p:nvPr/>
          </p:nvSpPr>
          <p:spPr bwMode="auto">
            <a:xfrm>
              <a:off x="3923" y="955"/>
              <a:ext cx="91" cy="9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39271" name="Text Box 7"/>
            <p:cNvSpPr txBox="1">
              <a:spLocks noChangeArrowheads="1"/>
            </p:cNvSpPr>
            <p:nvPr/>
          </p:nvSpPr>
          <p:spPr bwMode="auto">
            <a:xfrm>
              <a:off x="2744" y="909"/>
              <a:ext cx="771" cy="2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Arial"/>
                  <a:cs typeface="Arial"/>
                </a:rPr>
                <a:t>We’re here</a:t>
              </a:r>
            </a:p>
          </p:txBody>
        </p:sp>
        <p:sp>
          <p:nvSpPr>
            <p:cNvPr id="139272" name="Line 8"/>
            <p:cNvSpPr>
              <a:spLocks noChangeShapeType="1"/>
            </p:cNvSpPr>
            <p:nvPr/>
          </p:nvSpPr>
          <p:spPr bwMode="auto">
            <a:xfrm>
              <a:off x="3560" y="1000"/>
              <a:ext cx="318"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39273" name="Text Box 9"/>
            <p:cNvSpPr txBox="1">
              <a:spLocks noChangeArrowheads="1"/>
            </p:cNvSpPr>
            <p:nvPr/>
          </p:nvSpPr>
          <p:spPr bwMode="auto">
            <a:xfrm>
              <a:off x="3787" y="1234"/>
              <a:ext cx="952" cy="334"/>
            </a:xfrm>
            <a:prstGeom prst="rect">
              <a:avLst/>
            </a:prstGeom>
            <a:solidFill>
              <a:srgbClr val="CC66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Arial"/>
                  <a:cs typeface="Arial"/>
                </a:rPr>
                <a:t>The Internet paradigm</a:t>
              </a:r>
            </a:p>
          </p:txBody>
        </p:sp>
        <p:sp>
          <p:nvSpPr>
            <p:cNvPr id="139274" name="Text Box 10"/>
            <p:cNvSpPr txBox="1">
              <a:spLocks noChangeArrowheads="1"/>
            </p:cNvSpPr>
            <p:nvPr/>
          </p:nvSpPr>
          <p:spPr bwMode="auto">
            <a:xfrm>
              <a:off x="4649" y="164"/>
              <a:ext cx="952" cy="200"/>
            </a:xfrm>
            <a:prstGeom prst="rect">
              <a:avLst/>
            </a:prstGeom>
            <a:solidFill>
              <a:srgbClr val="66FF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Arial"/>
                  <a:cs typeface="Arial"/>
                </a:rPr>
                <a:t>Future Network?</a:t>
              </a:r>
            </a:p>
          </p:txBody>
        </p:sp>
      </p:grpSp>
    </p:spTree>
    <p:extLst>
      <p:ext uri="{BB962C8B-B14F-4D97-AF65-F5344CB8AC3E}">
        <p14:creationId xmlns:p14="http://schemas.microsoft.com/office/powerpoint/2010/main" val="36775219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712968" cy="647700"/>
          </a:xfrm>
        </p:spPr>
        <p:txBody>
          <a:bodyPr/>
          <a:lstStyle/>
          <a:p>
            <a:r>
              <a:rPr lang="en-US" altLang="ko-KR" sz="2800" dirty="0">
                <a:latin typeface="Arial"/>
                <a:cs typeface="Arial"/>
              </a:rPr>
              <a:t>U.S. projects and clusters on the future Internet.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340768"/>
            <a:ext cx="8352928" cy="4899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68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a:latin typeface="Arial"/>
                <a:cs typeface="Arial"/>
              </a:rPr>
              <a:t>Named Data Networking (NDN)</a:t>
            </a:r>
          </a:p>
        </p:txBody>
      </p:sp>
      <p:sp>
        <p:nvSpPr>
          <p:cNvPr id="141315" name="Rectangle 3"/>
          <p:cNvSpPr>
            <a:spLocks noGrp="1" noChangeArrowheads="1"/>
          </p:cNvSpPr>
          <p:nvPr>
            <p:ph type="body" sz="half" idx="1"/>
          </p:nvPr>
        </p:nvSpPr>
        <p:spPr>
          <a:xfrm>
            <a:off x="323850" y="1268413"/>
            <a:ext cx="8712646" cy="2062162"/>
          </a:xfrm>
        </p:spPr>
        <p:txBody>
          <a:bodyPr/>
          <a:lstStyle/>
          <a:p>
            <a:pPr>
              <a:spcBef>
                <a:spcPct val="0"/>
              </a:spcBef>
            </a:pPr>
            <a:r>
              <a:rPr lang="en-US" altLang="ko-KR" sz="2400" dirty="0">
                <a:latin typeface="Arial"/>
                <a:cs typeface="Arial"/>
              </a:rPr>
              <a:t>The </a:t>
            </a:r>
            <a:r>
              <a:rPr lang="en-US" altLang="ko-KR" sz="2400" dirty="0" smtClean="0">
                <a:latin typeface="Arial"/>
                <a:cs typeface="Arial"/>
              </a:rPr>
              <a:t>NDN uses </a:t>
            </a:r>
            <a:r>
              <a:rPr lang="en-US" altLang="ko-KR" sz="2400" dirty="0">
                <a:latin typeface="Arial"/>
                <a:cs typeface="Arial"/>
              </a:rPr>
              <a:t>a different model that enables the </a:t>
            </a:r>
            <a:r>
              <a:rPr lang="en-US" altLang="ko-KR" sz="2400" dirty="0" smtClean="0">
                <a:latin typeface="Arial"/>
                <a:cs typeface="Arial"/>
              </a:rPr>
              <a:t>network to </a:t>
            </a:r>
            <a:r>
              <a:rPr lang="en-US" altLang="ko-KR" sz="2400" dirty="0">
                <a:latin typeface="Arial"/>
                <a:cs typeface="Arial"/>
              </a:rPr>
              <a:t>focus on “what” (contents) rather </a:t>
            </a:r>
            <a:r>
              <a:rPr lang="en-US" altLang="ko-KR" sz="2400" dirty="0" smtClean="0">
                <a:latin typeface="Arial"/>
                <a:cs typeface="Arial"/>
              </a:rPr>
              <a:t>than “where</a:t>
            </a:r>
            <a:r>
              <a:rPr lang="en-US" altLang="ko-KR" sz="2400" dirty="0">
                <a:latin typeface="Arial"/>
                <a:cs typeface="Arial"/>
              </a:rPr>
              <a:t>” (addresses). </a:t>
            </a:r>
            <a:endParaRPr lang="en-US" altLang="ko-KR" sz="2400" dirty="0" smtClean="0">
              <a:latin typeface="Arial"/>
              <a:cs typeface="Arial"/>
            </a:endParaRPr>
          </a:p>
          <a:p>
            <a:pPr>
              <a:spcBef>
                <a:spcPct val="0"/>
              </a:spcBef>
            </a:pPr>
            <a:r>
              <a:rPr lang="en-US" altLang="ko-KR" sz="2400" dirty="0" smtClean="0">
                <a:latin typeface="Arial"/>
                <a:cs typeface="Arial"/>
              </a:rPr>
              <a:t>The </a:t>
            </a:r>
            <a:r>
              <a:rPr lang="en-US" altLang="ko-KR" sz="2400" dirty="0">
                <a:latin typeface="Arial"/>
                <a:cs typeface="Arial"/>
              </a:rPr>
              <a:t>data are </a:t>
            </a:r>
            <a:r>
              <a:rPr lang="en-US" altLang="ko-KR" sz="2400" dirty="0" smtClean="0">
                <a:latin typeface="Arial"/>
                <a:cs typeface="Arial"/>
              </a:rPr>
              <a:t>named instead </a:t>
            </a:r>
            <a:r>
              <a:rPr lang="en-US" altLang="ko-KR" sz="2400" dirty="0">
                <a:latin typeface="Arial"/>
                <a:cs typeface="Arial"/>
              </a:rPr>
              <a:t>of their location (IP addresses).</a:t>
            </a:r>
            <a:endParaRPr lang="en-US" altLang="ko-KR" sz="2000" dirty="0" smtClean="0">
              <a:latin typeface="Arial"/>
              <a:cs typeface="Aria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636912"/>
            <a:ext cx="6369050" cy="357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68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err="1">
                <a:latin typeface="Arial"/>
                <a:cs typeface="Arial"/>
              </a:rPr>
              <a:t>MobilityFirst</a:t>
            </a:r>
            <a:endParaRPr lang="en-US" altLang="ko-KR" sz="3200" dirty="0">
              <a:latin typeface="Arial"/>
              <a:cs typeface="Arial"/>
            </a:endParaRPr>
          </a:p>
        </p:txBody>
      </p:sp>
      <p:sp>
        <p:nvSpPr>
          <p:cNvPr id="141315" name="Rectangle 3"/>
          <p:cNvSpPr>
            <a:spLocks noGrp="1" noChangeArrowheads="1"/>
          </p:cNvSpPr>
          <p:nvPr>
            <p:ph type="body" sz="half" idx="1"/>
          </p:nvPr>
        </p:nvSpPr>
        <p:spPr>
          <a:xfrm>
            <a:off x="323850" y="1268413"/>
            <a:ext cx="8569325" cy="2062162"/>
          </a:xfrm>
        </p:spPr>
        <p:txBody>
          <a:bodyPr/>
          <a:lstStyle/>
          <a:p>
            <a:pPr>
              <a:spcBef>
                <a:spcPct val="0"/>
              </a:spcBef>
            </a:pPr>
            <a:r>
              <a:rPr lang="en-US" altLang="ko-KR" sz="2400" dirty="0">
                <a:latin typeface="Arial"/>
                <a:cs typeface="Arial"/>
              </a:rPr>
              <a:t>Short term goals:</a:t>
            </a:r>
          </a:p>
          <a:p>
            <a:pPr lvl="1">
              <a:spcBef>
                <a:spcPct val="0"/>
              </a:spcBef>
            </a:pPr>
            <a:r>
              <a:rPr lang="en-US" altLang="ko-KR" sz="2000" dirty="0">
                <a:latin typeface="Arial"/>
                <a:cs typeface="Arial"/>
              </a:rPr>
              <a:t>Addressing the cellular </a:t>
            </a:r>
            <a:r>
              <a:rPr lang="en-US" altLang="ko-KR" sz="2000" dirty="0" smtClean="0">
                <a:latin typeface="Arial"/>
                <a:cs typeface="Arial"/>
              </a:rPr>
              <a:t>convergence </a:t>
            </a:r>
          </a:p>
          <a:p>
            <a:pPr lvl="1">
              <a:spcBef>
                <a:spcPct val="0"/>
              </a:spcBef>
            </a:pPr>
            <a:r>
              <a:rPr lang="en-US" altLang="ko-KR" sz="2000" dirty="0">
                <a:latin typeface="Arial"/>
                <a:cs typeface="Arial"/>
              </a:rPr>
              <a:t>P</a:t>
            </a:r>
            <a:r>
              <a:rPr lang="en-US" altLang="ko-KR" sz="2000" dirty="0" smtClean="0">
                <a:latin typeface="Arial"/>
                <a:cs typeface="Arial"/>
              </a:rPr>
              <a:t>roviding </a:t>
            </a:r>
            <a:r>
              <a:rPr lang="en-US" altLang="ko-KR" sz="2000" dirty="0">
                <a:latin typeface="Arial"/>
                <a:cs typeface="Arial"/>
              </a:rPr>
              <a:t>mobile p2p and </a:t>
            </a:r>
            <a:r>
              <a:rPr lang="en-US" altLang="ko-KR" sz="2000" dirty="0" err="1">
                <a:latin typeface="Arial"/>
                <a:cs typeface="Arial"/>
              </a:rPr>
              <a:t>infostation</a:t>
            </a:r>
            <a:r>
              <a:rPr lang="en-US" altLang="ko-KR" sz="2000" dirty="0">
                <a:latin typeface="Arial"/>
                <a:cs typeface="Arial"/>
              </a:rPr>
              <a:t> (DTN) application services.</a:t>
            </a:r>
          </a:p>
          <a:p>
            <a:pPr>
              <a:spcBef>
                <a:spcPct val="0"/>
              </a:spcBef>
            </a:pPr>
            <a:r>
              <a:rPr lang="en-US" altLang="ko-KR" sz="2400" dirty="0">
                <a:latin typeface="Arial"/>
                <a:cs typeface="Arial"/>
              </a:rPr>
              <a:t>Long term: </a:t>
            </a:r>
            <a:r>
              <a:rPr lang="en-US" altLang="ko-KR" sz="2000" dirty="0" smtClean="0">
                <a:latin typeface="Arial"/>
                <a:cs typeface="Arial"/>
              </a:rPr>
              <a:t>V2V </a:t>
            </a:r>
            <a:r>
              <a:rPr lang="en-US" altLang="ko-KR" sz="2000" dirty="0">
                <a:latin typeface="Arial"/>
                <a:cs typeface="Arial"/>
              </a:rPr>
              <a:t>and V2I </a:t>
            </a:r>
            <a:r>
              <a:rPr lang="en-US" altLang="ko-KR" sz="2000" dirty="0" smtClean="0">
                <a:latin typeface="Arial"/>
                <a:cs typeface="Arial"/>
              </a:rPr>
              <a:t>modes </a:t>
            </a:r>
          </a:p>
          <a:p>
            <a:pPr lvl="1">
              <a:spcBef>
                <a:spcPct val="0"/>
              </a:spcBef>
            </a:pPr>
            <a:r>
              <a:rPr lang="en-US" altLang="ko-KR" sz="2000" dirty="0" smtClean="0">
                <a:latin typeface="Arial"/>
                <a:cs typeface="Arial"/>
              </a:rPr>
              <a:t>Location </a:t>
            </a:r>
            <a:r>
              <a:rPr lang="en-US" altLang="ko-KR" sz="2000" dirty="0">
                <a:latin typeface="Arial"/>
                <a:cs typeface="Arial"/>
              </a:rPr>
              <a:t>services, </a:t>
            </a:r>
            <a:r>
              <a:rPr lang="en-US" altLang="ko-KR" sz="2000" dirty="0" err="1">
                <a:latin typeface="Arial"/>
                <a:cs typeface="Arial"/>
              </a:rPr>
              <a:t>georouting</a:t>
            </a:r>
            <a:r>
              <a:rPr lang="en-US" altLang="ko-KR" sz="2000" dirty="0">
                <a:latin typeface="Arial"/>
                <a:cs typeface="Arial"/>
              </a:rPr>
              <a:t>, and reliable multicast</a:t>
            </a:r>
            <a:endParaRPr lang="en-US" altLang="ko-KR" sz="2000" dirty="0" smtClean="0">
              <a:latin typeface="Arial"/>
              <a:cs typeface="Aria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5210274" cy="343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68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a:latin typeface="Arial"/>
                <a:cs typeface="Arial"/>
              </a:rPr>
              <a:t>NEBULA</a:t>
            </a:r>
          </a:p>
        </p:txBody>
      </p:sp>
      <p:sp>
        <p:nvSpPr>
          <p:cNvPr id="141315" name="Rectangle 3"/>
          <p:cNvSpPr>
            <a:spLocks noGrp="1" noChangeArrowheads="1"/>
          </p:cNvSpPr>
          <p:nvPr>
            <p:ph type="body" sz="half" idx="1"/>
          </p:nvPr>
        </p:nvSpPr>
        <p:spPr>
          <a:xfrm>
            <a:off x="323850" y="1268413"/>
            <a:ext cx="8569325" cy="2062162"/>
          </a:xfrm>
        </p:spPr>
        <p:txBody>
          <a:bodyPr/>
          <a:lstStyle/>
          <a:p>
            <a:pPr>
              <a:spcBef>
                <a:spcPct val="0"/>
              </a:spcBef>
            </a:pPr>
            <a:r>
              <a:rPr lang="en-US" altLang="ko-KR" sz="2400" dirty="0" smtClean="0">
                <a:latin typeface="Arial"/>
                <a:cs typeface="Arial"/>
              </a:rPr>
              <a:t>Building </a:t>
            </a:r>
            <a:r>
              <a:rPr lang="en-US" altLang="ko-KR" sz="2400" dirty="0">
                <a:latin typeface="Arial"/>
                <a:cs typeface="Arial"/>
              </a:rPr>
              <a:t>a </a:t>
            </a:r>
            <a:r>
              <a:rPr lang="en-US" altLang="ko-KR" sz="2400" dirty="0" smtClean="0">
                <a:latin typeface="Arial"/>
                <a:cs typeface="Arial"/>
              </a:rPr>
              <a:t>cloud-computing-centric network </a:t>
            </a:r>
            <a:r>
              <a:rPr lang="en-US" altLang="ko-KR" sz="2400" dirty="0">
                <a:latin typeface="Arial"/>
                <a:cs typeface="Arial"/>
              </a:rPr>
              <a:t>architecture</a:t>
            </a:r>
            <a:r>
              <a:rPr lang="en-US" altLang="ko-KR" sz="2400" dirty="0" smtClean="0">
                <a:latin typeface="Arial"/>
                <a:cs typeface="Arial"/>
              </a:rPr>
              <a:t>.</a:t>
            </a:r>
          </a:p>
          <a:p>
            <a:pPr>
              <a:spcBef>
                <a:spcPct val="0"/>
              </a:spcBef>
            </a:pPr>
            <a:endParaRPr lang="en-US" altLang="ko-KR" sz="2000" dirty="0" smtClean="0">
              <a:latin typeface="Arial"/>
              <a:cs typeface="Aria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92896"/>
            <a:ext cx="7418175" cy="3023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5048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23528" y="476672"/>
            <a:ext cx="8262813" cy="647700"/>
          </a:xfrm>
        </p:spPr>
        <p:txBody>
          <a:bodyPr/>
          <a:lstStyle/>
          <a:p>
            <a:r>
              <a:rPr lang="en-US" altLang="ko-KR" sz="3200" dirty="0" err="1">
                <a:latin typeface="Arial"/>
                <a:cs typeface="Arial"/>
              </a:rPr>
              <a:t>eXpressive</a:t>
            </a:r>
            <a:r>
              <a:rPr lang="en-US" altLang="ko-KR" sz="3200" dirty="0">
                <a:latin typeface="Arial"/>
                <a:cs typeface="Arial"/>
              </a:rPr>
              <a:t> Internet Architecture (XIA)</a:t>
            </a:r>
          </a:p>
        </p:txBody>
      </p:sp>
      <p:sp>
        <p:nvSpPr>
          <p:cNvPr id="141315" name="Rectangle 3"/>
          <p:cNvSpPr>
            <a:spLocks noGrp="1" noChangeArrowheads="1"/>
          </p:cNvSpPr>
          <p:nvPr>
            <p:ph type="body" sz="half" idx="1"/>
          </p:nvPr>
        </p:nvSpPr>
        <p:spPr>
          <a:xfrm>
            <a:off x="17675" y="1196752"/>
            <a:ext cx="8928992" cy="3816771"/>
          </a:xfrm>
        </p:spPr>
        <p:txBody>
          <a:bodyPr/>
          <a:lstStyle/>
          <a:p>
            <a:pPr>
              <a:spcBef>
                <a:spcPct val="0"/>
              </a:spcBef>
            </a:pPr>
            <a:r>
              <a:rPr lang="en-US" altLang="ko-KR" sz="2400" dirty="0" smtClean="0">
                <a:latin typeface="Arial"/>
                <a:cs typeface="Arial"/>
              </a:rPr>
              <a:t>Directly and explicitly </a:t>
            </a:r>
            <a:r>
              <a:rPr lang="en-US" altLang="ko-KR" sz="2400" dirty="0">
                <a:latin typeface="Arial"/>
                <a:cs typeface="Arial"/>
              </a:rPr>
              <a:t>targets the security issue within </a:t>
            </a:r>
            <a:r>
              <a:rPr lang="en-US" altLang="ko-KR" sz="2400" dirty="0" smtClean="0">
                <a:latin typeface="Arial"/>
                <a:cs typeface="Arial"/>
              </a:rPr>
              <a:t>its design</a:t>
            </a:r>
          </a:p>
          <a:p>
            <a:pPr lvl="1">
              <a:spcBef>
                <a:spcPct val="0"/>
              </a:spcBef>
            </a:pPr>
            <a:r>
              <a:rPr lang="en-US" altLang="ko-KR" sz="2000" dirty="0">
                <a:latin typeface="Arial"/>
                <a:cs typeface="Arial"/>
              </a:rPr>
              <a:t>Define a rich set of building blocks or </a:t>
            </a:r>
            <a:r>
              <a:rPr lang="en-US" altLang="ko-KR" sz="2000" dirty="0" smtClean="0">
                <a:latin typeface="Arial"/>
                <a:cs typeface="Arial"/>
              </a:rPr>
              <a:t>communication entities </a:t>
            </a:r>
            <a:r>
              <a:rPr lang="en-US" altLang="ko-KR" sz="2000" dirty="0">
                <a:latin typeface="Arial"/>
                <a:cs typeface="Arial"/>
              </a:rPr>
              <a:t>as network </a:t>
            </a:r>
            <a:r>
              <a:rPr lang="en-US" altLang="ko-KR" sz="2000" dirty="0" smtClean="0">
                <a:latin typeface="Arial"/>
                <a:cs typeface="Arial"/>
              </a:rPr>
              <a:t>principals including </a:t>
            </a:r>
            <a:r>
              <a:rPr lang="en-US" altLang="ko-KR" sz="2000" dirty="0">
                <a:latin typeface="Arial"/>
                <a:cs typeface="Arial"/>
              </a:rPr>
              <a:t>hosts, services, contents, </a:t>
            </a:r>
            <a:r>
              <a:rPr lang="en-US" altLang="ko-KR" sz="2000" dirty="0" smtClean="0">
                <a:latin typeface="Arial"/>
                <a:cs typeface="Arial"/>
              </a:rPr>
              <a:t>and future </a:t>
            </a:r>
            <a:r>
              <a:rPr lang="en-US" altLang="ko-KR" sz="2000" dirty="0">
                <a:latin typeface="Arial"/>
                <a:cs typeface="Arial"/>
              </a:rPr>
              <a:t>additional entities.</a:t>
            </a:r>
          </a:p>
          <a:p>
            <a:pPr lvl="1">
              <a:spcBef>
                <a:spcPct val="0"/>
              </a:spcBef>
            </a:pPr>
            <a:r>
              <a:rPr lang="en-US" altLang="ko-KR" sz="2000" dirty="0" smtClean="0">
                <a:latin typeface="Arial"/>
                <a:cs typeface="Arial"/>
              </a:rPr>
              <a:t>It </a:t>
            </a:r>
            <a:r>
              <a:rPr lang="en-US" altLang="ko-KR" sz="2000" dirty="0">
                <a:latin typeface="Arial"/>
                <a:cs typeface="Arial"/>
              </a:rPr>
              <a:t>is embedded with intrinsic security </a:t>
            </a:r>
            <a:r>
              <a:rPr lang="en-US" altLang="ko-KR" sz="2000" dirty="0" smtClean="0">
                <a:latin typeface="Arial"/>
                <a:cs typeface="Arial"/>
              </a:rPr>
              <a:t>by using </a:t>
            </a:r>
            <a:r>
              <a:rPr lang="en-US" altLang="ko-KR" sz="2000" dirty="0">
                <a:latin typeface="Arial"/>
                <a:cs typeface="Arial"/>
              </a:rPr>
              <a:t>self-certifying identifiers for all </a:t>
            </a:r>
            <a:r>
              <a:rPr lang="en-US" altLang="ko-KR" sz="2000" dirty="0" smtClean="0">
                <a:latin typeface="Arial"/>
                <a:cs typeface="Arial"/>
              </a:rPr>
              <a:t>principals for </a:t>
            </a:r>
            <a:r>
              <a:rPr lang="en-US" altLang="ko-KR" sz="2000" dirty="0">
                <a:latin typeface="Arial"/>
                <a:cs typeface="Arial"/>
              </a:rPr>
              <a:t>integrity and accountability properties</a:t>
            </a:r>
            <a:r>
              <a:rPr lang="en-US" altLang="ko-KR" sz="2000" dirty="0" smtClean="0">
                <a:latin typeface="Arial"/>
                <a:cs typeface="Arial"/>
              </a:rPr>
              <a:t>.</a:t>
            </a:r>
          </a:p>
          <a:p>
            <a:pPr lvl="1">
              <a:spcBef>
                <a:spcPct val="0"/>
              </a:spcBef>
            </a:pPr>
            <a:r>
              <a:rPr lang="en-US" altLang="ko-KR" sz="2000" dirty="0" smtClean="0">
                <a:latin typeface="Arial"/>
                <a:cs typeface="Arial"/>
              </a:rPr>
              <a:t>A </a:t>
            </a:r>
            <a:r>
              <a:rPr lang="en-US" altLang="ko-KR" sz="2000" dirty="0">
                <a:latin typeface="Arial"/>
                <a:cs typeface="Arial"/>
              </a:rPr>
              <a:t>pervasive “narrow waist” (not limited </a:t>
            </a:r>
            <a:r>
              <a:rPr lang="en-US" altLang="ko-KR" sz="2000" dirty="0" smtClean="0">
                <a:latin typeface="Arial"/>
                <a:cs typeface="Arial"/>
              </a:rPr>
              <a:t>to the </a:t>
            </a:r>
            <a:r>
              <a:rPr lang="en-US" altLang="ko-KR" sz="2000" dirty="0">
                <a:latin typeface="Arial"/>
                <a:cs typeface="Arial"/>
              </a:rPr>
              <a:t>host-based communication as in </a:t>
            </a:r>
            <a:r>
              <a:rPr lang="en-US" altLang="ko-KR" sz="2000" dirty="0" smtClean="0">
                <a:latin typeface="Arial"/>
                <a:cs typeface="Arial"/>
              </a:rPr>
              <a:t>the current </a:t>
            </a:r>
            <a:r>
              <a:rPr lang="en-US" altLang="ko-KR" sz="2000" dirty="0">
                <a:latin typeface="Arial"/>
                <a:cs typeface="Arial"/>
              </a:rPr>
              <a:t>Internet) for all key </a:t>
            </a:r>
            <a:r>
              <a:rPr lang="en-US" altLang="ko-KR" sz="2000" dirty="0" smtClean="0">
                <a:latin typeface="Arial"/>
                <a:cs typeface="Arial"/>
              </a:rPr>
              <a:t>functions, including </a:t>
            </a:r>
            <a:r>
              <a:rPr lang="en-US" altLang="ko-KR" sz="2000" dirty="0">
                <a:latin typeface="Arial"/>
                <a:cs typeface="Arial"/>
              </a:rPr>
              <a:t>access to principals, </a:t>
            </a:r>
            <a:r>
              <a:rPr lang="en-US" altLang="ko-KR" sz="2000" dirty="0" smtClean="0">
                <a:latin typeface="Arial"/>
                <a:cs typeface="Arial"/>
              </a:rPr>
              <a:t>interaction among </a:t>
            </a:r>
            <a:r>
              <a:rPr lang="en-US" altLang="ko-KR" sz="2000" dirty="0">
                <a:latin typeface="Arial"/>
                <a:cs typeface="Arial"/>
              </a:rPr>
              <a:t>stakeholders, and trust </a:t>
            </a:r>
            <a:r>
              <a:rPr lang="en-US" altLang="ko-KR" sz="2000" dirty="0" smtClean="0">
                <a:latin typeface="Arial"/>
                <a:cs typeface="Arial"/>
              </a:rPr>
              <a:t>management; it </a:t>
            </a:r>
            <a:r>
              <a:rPr lang="en-US" altLang="ko-KR" sz="2000" dirty="0">
                <a:latin typeface="Arial"/>
                <a:cs typeface="Arial"/>
              </a:rPr>
              <a:t>aims to provide interoperability </a:t>
            </a:r>
            <a:r>
              <a:rPr lang="en-US" altLang="ko-KR" sz="2000" dirty="0" smtClean="0">
                <a:latin typeface="Arial"/>
                <a:cs typeface="Arial"/>
              </a:rPr>
              <a:t>at all </a:t>
            </a:r>
            <a:r>
              <a:rPr lang="en-US" altLang="ko-KR" sz="2000" dirty="0">
                <a:latin typeface="Arial"/>
                <a:cs typeface="Arial"/>
              </a:rPr>
              <a:t>levels in the system, not just packet forwarding</a:t>
            </a:r>
            <a:r>
              <a:rPr lang="en-US" altLang="ko-KR" sz="2000" dirty="0" smtClean="0">
                <a:latin typeface="Arial"/>
                <a:cs typeface="Arial"/>
              </a:rPr>
              <a:t>.</a:t>
            </a:r>
            <a:endParaRPr lang="en-US" altLang="ko-KR" sz="2000" dirty="0">
              <a:latin typeface="Arial"/>
              <a:cs typeface="Arial"/>
            </a:endParaRPr>
          </a:p>
        </p:txBody>
      </p:sp>
    </p:spTree>
    <p:extLst>
      <p:ext uri="{BB962C8B-B14F-4D97-AF65-F5344CB8AC3E}">
        <p14:creationId xmlns:p14="http://schemas.microsoft.com/office/powerpoint/2010/main" val="31430488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72008" y="476672"/>
            <a:ext cx="9036496" cy="647700"/>
          </a:xfrm>
        </p:spPr>
        <p:txBody>
          <a:bodyPr/>
          <a:lstStyle/>
          <a:p>
            <a:r>
              <a:rPr lang="en-US" altLang="ko-KR" sz="3200" dirty="0">
                <a:latin typeface="Arial"/>
                <a:cs typeface="Arial"/>
              </a:rPr>
              <a:t>RESEARCH PROJECTS FROM </a:t>
            </a:r>
            <a:r>
              <a:rPr lang="en-US" altLang="ko-KR" sz="3200" dirty="0" smtClean="0">
                <a:latin typeface="Arial"/>
                <a:cs typeface="Arial"/>
              </a:rPr>
              <a:t>EU</a:t>
            </a:r>
            <a:endParaRPr lang="en-US" altLang="ko-KR" sz="3200" dirty="0">
              <a:latin typeface="Arial"/>
              <a:cs typeface="Aria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1419225"/>
            <a:ext cx="8521700"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8686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9512" y="332656"/>
            <a:ext cx="8712968" cy="683618"/>
          </a:xfrm>
        </p:spPr>
        <p:txBody>
          <a:bodyPr>
            <a:normAutofit/>
          </a:bodyPr>
          <a:lstStyle/>
          <a:p>
            <a:r>
              <a:rPr lang="en-US" altLang="ko-KR" dirty="0" smtClean="0">
                <a:latin typeface="Arial" pitchFamily="34" charset="0"/>
              </a:rPr>
              <a:t>ICN</a:t>
            </a:r>
            <a:endParaRPr lang="en-US" altLang="ko-KR" dirty="0" smtClean="0">
              <a:latin typeface="Arial" pitchFamily="34" charset="0"/>
            </a:endParaRPr>
          </a:p>
        </p:txBody>
      </p:sp>
      <p:sp>
        <p:nvSpPr>
          <p:cNvPr id="36" name="TextBox 35"/>
          <p:cNvSpPr txBox="1"/>
          <p:nvPr/>
        </p:nvSpPr>
        <p:spPr>
          <a:xfrm>
            <a:off x="1439144" y="5949280"/>
            <a:ext cx="7165304" cy="523220"/>
          </a:xfrm>
          <a:prstGeom prst="rect">
            <a:avLst/>
          </a:prstGeom>
          <a:noFill/>
        </p:spPr>
        <p:txBody>
          <a:bodyPr wrap="square" rtlCol="0">
            <a:spAutoFit/>
          </a:bodyPr>
          <a:lstStyle/>
          <a:p>
            <a:r>
              <a:rPr lang="en-US" altLang="ko-KR" sz="1400" dirty="0" smtClean="0">
                <a:cs typeface="Arial" pitchFamily="34" charset="0"/>
              </a:rPr>
              <a:t>Source: ‘</a:t>
            </a:r>
            <a:r>
              <a:rPr lang="fr-FR" altLang="ko-KR" sz="1400" dirty="0" smtClean="0">
                <a:cs typeface="Arial" pitchFamily="34" charset="0"/>
              </a:rPr>
              <a:t>A </a:t>
            </a:r>
            <a:r>
              <a:rPr lang="fr-FR" altLang="ko-KR" sz="1400" dirty="0">
                <a:cs typeface="Arial" pitchFamily="34" charset="0"/>
              </a:rPr>
              <a:t>Survey of </a:t>
            </a:r>
            <a:r>
              <a:rPr lang="fr-FR" altLang="ko-KR" sz="1400" dirty="0" smtClean="0">
                <a:cs typeface="Arial" pitchFamily="34" charset="0"/>
              </a:rPr>
              <a:t>Information-Centric Networking’ </a:t>
            </a:r>
            <a:r>
              <a:rPr lang="fr-FR" altLang="ko-KR" sz="1400" dirty="0">
                <a:cs typeface="Arial" pitchFamily="34" charset="0"/>
              </a:rPr>
              <a:t>Bengt </a:t>
            </a:r>
            <a:r>
              <a:rPr lang="fr-FR" altLang="ko-KR" sz="1400" dirty="0" smtClean="0">
                <a:cs typeface="Arial" pitchFamily="34" charset="0"/>
              </a:rPr>
              <a:t>Ahlgren et al., IEEE </a:t>
            </a:r>
            <a:r>
              <a:rPr lang="fr-FR" altLang="ko-KR" sz="1400" dirty="0">
                <a:cs typeface="Arial" pitchFamily="34" charset="0"/>
              </a:rPr>
              <a:t>Communications Magazine </a:t>
            </a:r>
            <a:r>
              <a:rPr lang="fr-FR" altLang="ko-KR" sz="1400" dirty="0" smtClean="0">
                <a:cs typeface="Arial" pitchFamily="34" charset="0"/>
              </a:rPr>
              <a:t>July </a:t>
            </a:r>
            <a:r>
              <a:rPr lang="fr-FR" altLang="ko-KR" sz="1400" dirty="0">
                <a:cs typeface="Arial" pitchFamily="34" charset="0"/>
              </a:rPr>
              <a:t>2012</a:t>
            </a:r>
            <a:endParaRPr lang="ko-KR" altLang="en-US" sz="1400" dirty="0">
              <a:cs typeface="Arial"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14" y="1340768"/>
            <a:ext cx="8755474"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802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72008" y="476672"/>
            <a:ext cx="9036496" cy="647700"/>
          </a:xfrm>
        </p:spPr>
        <p:txBody>
          <a:bodyPr/>
          <a:lstStyle/>
          <a:p>
            <a:r>
              <a:rPr lang="en-US" altLang="ko-KR" sz="3200" dirty="0">
                <a:latin typeface="Arial"/>
                <a:cs typeface="Arial"/>
              </a:rPr>
              <a:t>RESEARCH PROJECTS </a:t>
            </a:r>
            <a:r>
              <a:rPr lang="en-US" altLang="ko-KR" sz="3200" dirty="0" smtClean="0">
                <a:latin typeface="Arial"/>
                <a:cs typeface="Arial"/>
              </a:rPr>
              <a:t>FROM ASIA</a:t>
            </a:r>
            <a:endParaRPr lang="en-US" altLang="ko-KR" sz="3200" dirty="0">
              <a:latin typeface="Arial"/>
              <a:cs typeface="Arial"/>
            </a:endParaRPr>
          </a:p>
        </p:txBody>
      </p:sp>
      <p:sp>
        <p:nvSpPr>
          <p:cNvPr id="4" name="Rectangle 3"/>
          <p:cNvSpPr>
            <a:spLocks noGrp="1" noChangeArrowheads="1"/>
          </p:cNvSpPr>
          <p:nvPr>
            <p:ph type="body" sz="half" idx="1"/>
          </p:nvPr>
        </p:nvSpPr>
        <p:spPr>
          <a:xfrm>
            <a:off x="107504" y="1340768"/>
            <a:ext cx="8928992" cy="3816771"/>
          </a:xfrm>
        </p:spPr>
        <p:txBody>
          <a:bodyPr/>
          <a:lstStyle/>
          <a:p>
            <a:pPr>
              <a:spcBef>
                <a:spcPct val="0"/>
              </a:spcBef>
            </a:pPr>
            <a:r>
              <a:rPr lang="en-US" altLang="ko-KR" sz="2400" dirty="0" smtClean="0">
                <a:latin typeface="Arial"/>
                <a:cs typeface="Arial"/>
              </a:rPr>
              <a:t>JAPAN</a:t>
            </a:r>
          </a:p>
          <a:p>
            <a:pPr>
              <a:spcBef>
                <a:spcPct val="0"/>
              </a:spcBef>
            </a:pPr>
            <a:r>
              <a:rPr lang="en-US" altLang="ko-KR" sz="2400" dirty="0" smtClean="0">
                <a:latin typeface="Arial"/>
                <a:cs typeface="Arial"/>
              </a:rPr>
              <a:t>CHINA</a:t>
            </a:r>
          </a:p>
          <a:p>
            <a:pPr>
              <a:spcBef>
                <a:spcPct val="0"/>
              </a:spcBef>
            </a:pPr>
            <a:r>
              <a:rPr lang="en-US" altLang="ko-KR" sz="2400" dirty="0" smtClean="0">
                <a:latin typeface="Arial"/>
                <a:cs typeface="Arial"/>
              </a:rPr>
              <a:t>KOREA</a:t>
            </a:r>
            <a:endParaRPr lang="en-US" altLang="ko-KR" sz="2000" dirty="0">
              <a:latin typeface="Arial"/>
              <a:cs typeface="Arial"/>
            </a:endParaRPr>
          </a:p>
        </p:txBody>
      </p:sp>
    </p:spTree>
    <p:extLst>
      <p:ext uri="{BB962C8B-B14F-4D97-AF65-F5344CB8AC3E}">
        <p14:creationId xmlns:p14="http://schemas.microsoft.com/office/powerpoint/2010/main" val="179146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240463"/>
            <a:ext cx="1905000" cy="457200"/>
          </a:xfrm>
          <a:prstGeom prst="rect">
            <a:avLst/>
          </a:prstGeom>
        </p:spPr>
        <p:txBody>
          <a:bodyPr/>
          <a:lstStyle/>
          <a:p>
            <a:fld id="{825C9C9C-BA3C-8941-8404-174B56AA462A}" type="slidenum">
              <a:rPr lang="en-US" altLang="ko-KR">
                <a:latin typeface="Arial"/>
                <a:cs typeface="Arial"/>
              </a:rPr>
              <a:pPr/>
              <a:t>28</a:t>
            </a:fld>
            <a:endParaRPr lang="en-US" altLang="ko-KR" sz="1000" dirty="0">
              <a:latin typeface="Arial"/>
              <a:cs typeface="Arial"/>
            </a:endParaRPr>
          </a:p>
        </p:txBody>
      </p:sp>
      <p:sp>
        <p:nvSpPr>
          <p:cNvPr id="1267715" name="Rectangle 3"/>
          <p:cNvSpPr>
            <a:spLocks noGrp="1" noChangeArrowheads="1"/>
          </p:cNvSpPr>
          <p:nvPr>
            <p:ph type="body" idx="1"/>
          </p:nvPr>
        </p:nvSpPr>
        <p:spPr>
          <a:xfrm>
            <a:off x="395536" y="2204865"/>
            <a:ext cx="8497888" cy="1440160"/>
          </a:xfrm>
        </p:spPr>
        <p:txBody>
          <a:bodyPr/>
          <a:lstStyle/>
          <a:p>
            <a:pPr marL="0" indent="0" algn="ctr">
              <a:lnSpc>
                <a:spcPct val="90000"/>
              </a:lnSpc>
              <a:buNone/>
            </a:pPr>
            <a:r>
              <a:rPr kumimoji="0" lang="en-US" altLang="ko-KR" sz="5400" b="1" dirty="0">
                <a:latin typeface="Arial"/>
                <a:cs typeface="Arial"/>
              </a:rPr>
              <a:t>Packet classification </a:t>
            </a:r>
          </a:p>
        </p:txBody>
      </p:sp>
    </p:spTree>
    <p:extLst>
      <p:ext uri="{BB962C8B-B14F-4D97-AF65-F5344CB8AC3E}">
        <p14:creationId xmlns:p14="http://schemas.microsoft.com/office/powerpoint/2010/main" val="1299147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240463"/>
            <a:ext cx="1905000" cy="457200"/>
          </a:xfrm>
          <a:prstGeom prst="rect">
            <a:avLst/>
          </a:prstGeom>
        </p:spPr>
        <p:txBody>
          <a:bodyPr/>
          <a:lstStyle/>
          <a:p>
            <a:fld id="{825C9C9C-BA3C-8941-8404-174B56AA462A}" type="slidenum">
              <a:rPr lang="en-US" altLang="ko-KR">
                <a:latin typeface="Arial"/>
                <a:cs typeface="Arial"/>
              </a:rPr>
              <a:pPr/>
              <a:t>29</a:t>
            </a:fld>
            <a:endParaRPr lang="en-US" altLang="ko-KR" sz="1000" dirty="0">
              <a:latin typeface="Arial"/>
              <a:cs typeface="Arial"/>
            </a:endParaRPr>
          </a:p>
        </p:txBody>
      </p:sp>
      <p:sp>
        <p:nvSpPr>
          <p:cNvPr id="1267714" name="Rectangle 2"/>
          <p:cNvSpPr>
            <a:spLocks noGrp="1" noChangeArrowheads="1"/>
          </p:cNvSpPr>
          <p:nvPr>
            <p:ph type="title"/>
          </p:nvPr>
        </p:nvSpPr>
        <p:spPr/>
        <p:txBody>
          <a:bodyPr/>
          <a:lstStyle/>
          <a:p>
            <a:r>
              <a:rPr lang="en-US" altLang="ko-KR" dirty="0">
                <a:latin typeface="Arial"/>
                <a:cs typeface="Arial"/>
              </a:rPr>
              <a:t>Packet classification</a:t>
            </a:r>
          </a:p>
        </p:txBody>
      </p:sp>
      <p:sp>
        <p:nvSpPr>
          <p:cNvPr id="1267715" name="Rectangle 3"/>
          <p:cNvSpPr>
            <a:spLocks noGrp="1" noChangeArrowheads="1"/>
          </p:cNvSpPr>
          <p:nvPr>
            <p:ph type="body" idx="1"/>
          </p:nvPr>
        </p:nvSpPr>
        <p:spPr>
          <a:xfrm>
            <a:off x="250825" y="1268413"/>
            <a:ext cx="8497888" cy="4724400"/>
          </a:xfrm>
        </p:spPr>
        <p:txBody>
          <a:bodyPr/>
          <a:lstStyle/>
          <a:p>
            <a:pPr>
              <a:lnSpc>
                <a:spcPct val="90000"/>
              </a:lnSpc>
              <a:buFont typeface="Wingdings" pitchFamily="2" charset="2"/>
              <a:buChar char="l"/>
            </a:pPr>
            <a:r>
              <a:rPr kumimoji="0" lang="en-US" altLang="ko-KR" sz="2400" dirty="0">
                <a:latin typeface="Arial"/>
                <a:cs typeface="Arial"/>
              </a:rPr>
              <a:t>Packet classification </a:t>
            </a:r>
          </a:p>
          <a:p>
            <a:pPr lvl="1">
              <a:lnSpc>
                <a:spcPct val="90000"/>
              </a:lnSpc>
            </a:pPr>
            <a:r>
              <a:rPr kumimoji="0" lang="en-US" altLang="ko-KR" sz="2000" dirty="0">
                <a:latin typeface="Arial"/>
                <a:cs typeface="Arial"/>
              </a:rPr>
              <a:t>The process of categorizing packets into </a:t>
            </a:r>
            <a:r>
              <a:rPr kumimoji="0" lang="ko-KR" altLang="en-US" sz="2000" dirty="0">
                <a:latin typeface="Arial"/>
                <a:cs typeface="Arial"/>
              </a:rPr>
              <a:t>“</a:t>
            </a:r>
            <a:r>
              <a:rPr kumimoji="0" lang="en-US" altLang="ko-KR" sz="2000" dirty="0">
                <a:solidFill>
                  <a:srgbClr val="0000FF"/>
                </a:solidFill>
                <a:latin typeface="Arial"/>
                <a:cs typeface="Arial"/>
              </a:rPr>
              <a:t>flows</a:t>
            </a:r>
            <a:r>
              <a:rPr kumimoji="0" lang="ko-KR" altLang="en-US" sz="2000" dirty="0">
                <a:latin typeface="Arial"/>
                <a:cs typeface="Arial"/>
              </a:rPr>
              <a:t>”</a:t>
            </a:r>
            <a:r>
              <a:rPr kumimoji="0" lang="en-US" altLang="ko-KR" sz="2000" dirty="0">
                <a:latin typeface="Arial"/>
                <a:cs typeface="Arial"/>
              </a:rPr>
              <a:t> in an Internet router</a:t>
            </a:r>
          </a:p>
          <a:p>
            <a:pPr lvl="1">
              <a:lnSpc>
                <a:spcPct val="90000"/>
              </a:lnSpc>
            </a:pPr>
            <a:r>
              <a:rPr kumimoji="0" lang="en-US" altLang="ko-KR" sz="2000" dirty="0">
                <a:latin typeface="Arial"/>
                <a:cs typeface="Arial"/>
              </a:rPr>
              <a:t>All packets belonging to the same flow obey a </a:t>
            </a:r>
            <a:r>
              <a:rPr kumimoji="0" lang="en-US" altLang="ko-KR" sz="2000" dirty="0">
                <a:solidFill>
                  <a:srgbClr val="0000FF"/>
                </a:solidFill>
                <a:latin typeface="Arial"/>
                <a:cs typeface="Arial"/>
              </a:rPr>
              <a:t>predefined rule </a:t>
            </a:r>
            <a:r>
              <a:rPr kumimoji="0" lang="en-US" altLang="ko-KR" sz="2000" dirty="0">
                <a:latin typeface="Arial"/>
                <a:cs typeface="Arial"/>
              </a:rPr>
              <a:t>and are processed in a similar </a:t>
            </a:r>
            <a:r>
              <a:rPr kumimoji="0" lang="en-US" altLang="ko-KR" sz="2000" dirty="0" smtClean="0">
                <a:latin typeface="Arial"/>
                <a:cs typeface="Arial"/>
              </a:rPr>
              <a:t>manner(</a:t>
            </a:r>
            <a:r>
              <a:rPr kumimoji="0" lang="en-US" altLang="ko-KR" sz="2000" dirty="0" smtClean="0">
                <a:solidFill>
                  <a:srgbClr val="0000FF"/>
                </a:solidFill>
                <a:latin typeface="Arial"/>
                <a:cs typeface="Arial"/>
              </a:rPr>
              <a:t>action</a:t>
            </a:r>
            <a:r>
              <a:rPr kumimoji="0" lang="en-US" altLang="ko-KR" sz="2000" dirty="0" smtClean="0">
                <a:latin typeface="Arial"/>
                <a:cs typeface="Arial"/>
              </a:rPr>
              <a:t>) </a:t>
            </a:r>
            <a:r>
              <a:rPr kumimoji="0" lang="en-US" altLang="ko-KR" sz="2000" dirty="0">
                <a:latin typeface="Arial"/>
                <a:cs typeface="Arial"/>
              </a:rPr>
              <a:t>by the </a:t>
            </a:r>
            <a:r>
              <a:rPr kumimoji="0" lang="en-US" altLang="ko-KR" sz="2000" dirty="0" smtClean="0">
                <a:latin typeface="Arial"/>
                <a:cs typeface="Arial"/>
              </a:rPr>
              <a:t>router</a:t>
            </a:r>
          </a:p>
          <a:p>
            <a:pPr lvl="1">
              <a:lnSpc>
                <a:spcPct val="90000"/>
              </a:lnSpc>
            </a:pPr>
            <a:r>
              <a:rPr kumimoji="0" lang="fr-FR" altLang="ko-KR" sz="2800" b="1" dirty="0" smtClean="0">
                <a:solidFill>
                  <a:srgbClr val="FF0000"/>
                </a:solidFill>
                <a:latin typeface="Arial"/>
                <a:cs typeface="Arial"/>
              </a:rPr>
              <a:t>Key</a:t>
            </a:r>
            <a:r>
              <a:rPr kumimoji="0" lang="ko-KR" altLang="en-US" sz="2800" b="1" dirty="0" smtClean="0">
                <a:solidFill>
                  <a:srgbClr val="FF0000"/>
                </a:solidFill>
                <a:latin typeface="Arial"/>
                <a:cs typeface="Arial"/>
              </a:rPr>
              <a:t> </a:t>
            </a:r>
            <a:r>
              <a:rPr kumimoji="0" lang="en-US" altLang="ko-KR" sz="2800" b="1" dirty="0" smtClean="0">
                <a:solidFill>
                  <a:srgbClr val="FF0000"/>
                </a:solidFill>
                <a:latin typeface="Arial"/>
                <a:cs typeface="Arial"/>
              </a:rPr>
              <a:t>technology for “open flow” and “SDN”</a:t>
            </a:r>
          </a:p>
          <a:p>
            <a:pPr lvl="1">
              <a:lnSpc>
                <a:spcPct val="90000"/>
              </a:lnSpc>
            </a:pPr>
            <a:endParaRPr kumimoji="0" lang="en-US" altLang="ko-KR" sz="2000" dirty="0">
              <a:latin typeface="Arial"/>
              <a:cs typeface="Arial"/>
            </a:endParaRPr>
          </a:p>
          <a:p>
            <a:pPr>
              <a:lnSpc>
                <a:spcPct val="90000"/>
              </a:lnSpc>
              <a:buFont typeface="Wingdings" pitchFamily="2" charset="2"/>
              <a:buChar char="l"/>
            </a:pPr>
            <a:r>
              <a:rPr kumimoji="0" lang="en-US" altLang="ko-KR" sz="2400" dirty="0">
                <a:latin typeface="Arial"/>
                <a:cs typeface="Arial"/>
              </a:rPr>
              <a:t>Flow-aware router: keeps track of flows and perform similar processing on packets in a flow</a:t>
            </a:r>
          </a:p>
          <a:p>
            <a:pPr lvl="1">
              <a:lnSpc>
                <a:spcPct val="90000"/>
              </a:lnSpc>
            </a:pPr>
            <a:r>
              <a:rPr kumimoji="0" lang="en-US" altLang="ko-KR" sz="2000" dirty="0">
                <a:latin typeface="Arial"/>
                <a:cs typeface="Arial"/>
              </a:rPr>
              <a:t>Non best effort services, firewalls, </a:t>
            </a:r>
            <a:r>
              <a:rPr kumimoji="0" lang="en-US" altLang="ko-KR" sz="2000" dirty="0" err="1" smtClean="0">
                <a:latin typeface="Arial"/>
                <a:cs typeface="Arial"/>
              </a:rPr>
              <a:t>QoS</a:t>
            </a:r>
            <a:endParaRPr kumimoji="0" lang="en-US" altLang="ko-KR" sz="2000" dirty="0" smtClean="0">
              <a:latin typeface="Arial"/>
              <a:cs typeface="Arial"/>
            </a:endParaRPr>
          </a:p>
          <a:p>
            <a:pPr lvl="1">
              <a:lnSpc>
                <a:spcPct val="90000"/>
              </a:lnSpc>
            </a:pPr>
            <a:endParaRPr kumimoji="0" lang="en-US" altLang="ko-KR" sz="2000" dirty="0">
              <a:latin typeface="Arial"/>
              <a:cs typeface="Arial"/>
            </a:endParaRPr>
          </a:p>
          <a:p>
            <a:pPr>
              <a:lnSpc>
                <a:spcPct val="90000"/>
              </a:lnSpc>
              <a:buFont typeface="Wingdings" pitchFamily="2" charset="2"/>
              <a:buChar char="l"/>
            </a:pPr>
            <a:r>
              <a:rPr kumimoji="0" lang="en-US" altLang="ko-KR" sz="2400" dirty="0">
                <a:latin typeface="Arial"/>
                <a:cs typeface="Arial"/>
              </a:rPr>
              <a:t>Flow-unaware router (packet-by-packet router): treats each incoming packet individually</a:t>
            </a:r>
          </a:p>
        </p:txBody>
      </p:sp>
    </p:spTree>
    <p:extLst>
      <p:ext uri="{BB962C8B-B14F-4D97-AF65-F5344CB8AC3E}">
        <p14:creationId xmlns:p14="http://schemas.microsoft.com/office/powerpoint/2010/main" val="3478837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슬라이드 번호 개체 틀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굴림" pitchFamily="50" charset="-127"/>
              </a:defRPr>
            </a:lvl1pPr>
            <a:lvl2pPr marL="742950" indent="-285750" eaLnBrk="0" hangingPunct="0">
              <a:defRPr kumimoji="1" sz="1600">
                <a:solidFill>
                  <a:schemeClr val="tx1"/>
                </a:solidFill>
                <a:latin typeface="Arial" pitchFamily="34" charset="0"/>
                <a:ea typeface="굴림" pitchFamily="50" charset="-127"/>
              </a:defRPr>
            </a:lvl2pPr>
            <a:lvl3pPr marL="1143000" indent="-228600" eaLnBrk="0" hangingPunct="0">
              <a:defRPr kumimoji="1" sz="1600">
                <a:solidFill>
                  <a:schemeClr val="tx1"/>
                </a:solidFill>
                <a:latin typeface="Arial" pitchFamily="34" charset="0"/>
                <a:ea typeface="굴림" pitchFamily="50" charset="-127"/>
              </a:defRPr>
            </a:lvl3pPr>
            <a:lvl4pPr marL="1600200" indent="-228600" eaLnBrk="0" hangingPunct="0">
              <a:defRPr kumimoji="1" sz="1600">
                <a:solidFill>
                  <a:schemeClr val="tx1"/>
                </a:solidFill>
                <a:latin typeface="Arial" pitchFamily="34" charset="0"/>
                <a:ea typeface="굴림" pitchFamily="50" charset="-127"/>
              </a:defRPr>
            </a:lvl4pPr>
            <a:lvl5pPr marL="2057400" indent="-228600" eaLnBrk="0" hangingPunct="0">
              <a:defRPr kumimoji="1" sz="16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fld id="{CB65E5E1-94FC-4D0B-AF09-7E0FBAEA42FB}" type="slidenum">
              <a:rPr lang="en-US" altLang="ko-KR" sz="1200">
                <a:solidFill>
                  <a:srgbClr val="898989"/>
                </a:solidFill>
              </a:rPr>
              <a:pPr/>
              <a:t>3</a:t>
            </a:fld>
            <a:endParaRPr lang="en-US" altLang="ko-KR" sz="1000">
              <a:solidFill>
                <a:srgbClr val="898989"/>
              </a:solidFill>
            </a:endParaRPr>
          </a:p>
        </p:txBody>
      </p:sp>
      <p:sp>
        <p:nvSpPr>
          <p:cNvPr id="66563" name="Rectangle 2"/>
          <p:cNvSpPr>
            <a:spLocks noGrp="1" noChangeArrowheads="1"/>
          </p:cNvSpPr>
          <p:nvPr>
            <p:ph type="title"/>
          </p:nvPr>
        </p:nvSpPr>
        <p:spPr>
          <a:extLst>
            <a:ext uri="{FAA26D3D-D897-4be2-8F04-BA451C77F1D7}">
              <ma14:placeholderFlag xmlns:ma14="http://schemas.microsoft.com/office/mac/drawingml/2011/main" xmlns="" val="1"/>
            </a:ext>
          </a:extLst>
        </p:spPr>
        <p:txBody>
          <a:bodyPr/>
          <a:lstStyle/>
          <a:p>
            <a:pPr eaLnBrk="1" hangingPunct="1">
              <a:defRPr/>
            </a:pPr>
            <a:r>
              <a:rPr lang="en-US" altLang="ko-KR">
                <a:latin typeface="Arial" charset="0"/>
              </a:rPr>
              <a:t>IP evolvability [Kurose]</a:t>
            </a:r>
          </a:p>
        </p:txBody>
      </p:sp>
      <p:sp>
        <p:nvSpPr>
          <p:cNvPr id="66564" name="Rectangle 3"/>
          <p:cNvSpPr>
            <a:spLocks noGrp="1" noChangeArrowheads="1"/>
          </p:cNvSpPr>
          <p:nvPr>
            <p:ph type="body" sz="half" idx="1"/>
          </p:nvPr>
        </p:nvSpPr>
        <p:spPr>
          <a:xfrm>
            <a:off x="107950" y="1268413"/>
            <a:ext cx="8139113" cy="4495800"/>
          </a:xfrm>
          <a:extLst>
            <a:ext uri="{FAA26D3D-D897-4be2-8F04-BA451C77F1D7}">
              <ma14:placeholderFlag xmlns:ma14="http://schemas.microsoft.com/office/mac/drawingml/2011/main" xmlns="" val="1"/>
            </a:ext>
          </a:extLst>
        </p:spPr>
        <p:txBody>
          <a:bodyPr/>
          <a:lstStyle/>
          <a:p>
            <a:pPr eaLnBrk="1" hangingPunct="1">
              <a:buFont typeface="Wingdings" pitchFamily="2" charset="2"/>
              <a:buChar char="u"/>
            </a:pPr>
            <a:r>
              <a:rPr lang="en-US" altLang="ko-KR" sz="2400" dirty="0" smtClean="0">
                <a:latin typeface="Arial" pitchFamily="34" charset="0"/>
              </a:rPr>
              <a:t>difficulty: extending existing infrastructure</a:t>
            </a:r>
          </a:p>
          <a:p>
            <a:pPr marL="685800" lvl="1" indent="-228600" eaLnBrk="1" hangingPunct="1"/>
            <a:r>
              <a:rPr lang="en-US" altLang="ko-KR" sz="2000" dirty="0" smtClean="0">
                <a:latin typeface="Arial" pitchFamily="34" charset="0"/>
              </a:rPr>
              <a:t>investment in legacy systems</a:t>
            </a:r>
          </a:p>
          <a:p>
            <a:pPr marL="685800" lvl="1" indent="-228600" eaLnBrk="1" hangingPunct="1"/>
            <a:r>
              <a:rPr lang="en-US" altLang="ko-KR" sz="2000" dirty="0" smtClean="0">
                <a:latin typeface="Arial" pitchFamily="34" charset="0"/>
              </a:rPr>
              <a:t>economic incentives?</a:t>
            </a:r>
          </a:p>
          <a:p>
            <a:pPr marL="685800" lvl="1" indent="-228600" eaLnBrk="1" hangingPunct="1"/>
            <a:r>
              <a:rPr lang="en-US" altLang="ko-KR" sz="2000" dirty="0" smtClean="0">
                <a:latin typeface="Arial" pitchFamily="34" charset="0"/>
              </a:rPr>
              <a:t>works well enough: “if it </a:t>
            </a:r>
            <a:r>
              <a:rPr lang="en-US" altLang="ko-KR" sz="2000" dirty="0" err="1" smtClean="0">
                <a:latin typeface="Arial" pitchFamily="34" charset="0"/>
              </a:rPr>
              <a:t>ain’t</a:t>
            </a:r>
            <a:r>
              <a:rPr lang="en-US" altLang="ko-KR" sz="2000" dirty="0" smtClean="0">
                <a:latin typeface="Arial" pitchFamily="34" charset="0"/>
              </a:rPr>
              <a:t> broke, don’t fix it”</a:t>
            </a:r>
          </a:p>
          <a:p>
            <a:pPr eaLnBrk="1" hangingPunct="1">
              <a:buFont typeface="Wingdings" pitchFamily="2" charset="2"/>
              <a:buChar char="u"/>
            </a:pPr>
            <a:r>
              <a:rPr lang="en-US" altLang="ko-KR" sz="2400" dirty="0" smtClean="0">
                <a:latin typeface="Arial" pitchFamily="34" charset="0"/>
              </a:rPr>
              <a:t>ossification as a result of success?</a:t>
            </a:r>
          </a:p>
          <a:p>
            <a:pPr eaLnBrk="1" hangingPunct="1">
              <a:buFont typeface="Wingdings" pitchFamily="2" charset="2"/>
              <a:buChar char="u"/>
            </a:pPr>
            <a:r>
              <a:rPr lang="en-US" altLang="ko-KR" sz="2400" dirty="0" smtClean="0">
                <a:latin typeface="Arial" pitchFamily="34" charset="0"/>
              </a:rPr>
              <a:t>approaches towards evolution:</a:t>
            </a:r>
          </a:p>
          <a:p>
            <a:pPr marL="685800" lvl="1" indent="-228600" eaLnBrk="1" hangingPunct="1"/>
            <a:r>
              <a:rPr lang="en-US" altLang="ko-KR" sz="2000" dirty="0" smtClean="0">
                <a:latin typeface="Arial" pitchFamily="34" charset="0"/>
              </a:rPr>
              <a:t>active (extensible) networks: programmability in net “core”</a:t>
            </a:r>
          </a:p>
          <a:p>
            <a:pPr marL="685800" lvl="1" indent="-228600" eaLnBrk="1" hangingPunct="1"/>
            <a:r>
              <a:rPr lang="en-US" altLang="ko-KR" sz="2000" dirty="0" smtClean="0">
                <a:latin typeface="Arial" pitchFamily="34" charset="0"/>
              </a:rPr>
              <a:t>overlays: programmability at the “edge”</a:t>
            </a:r>
          </a:p>
        </p:txBody>
      </p:sp>
      <p:pic>
        <p:nvPicPr>
          <p:cNvPr id="66565" name="Picture 90"/>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940425" y="4724400"/>
            <a:ext cx="2895600" cy="1296988"/>
          </a:xfr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pic>
        <p:nvPicPr>
          <p:cNvPr id="66566" name="Picture 92"/>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755650" y="4581525"/>
            <a:ext cx="4679950" cy="1789113"/>
          </a:xfr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
        <p:nvSpPr>
          <p:cNvPr id="2" name="TextBox 1"/>
          <p:cNvSpPr txBox="1"/>
          <p:nvPr/>
        </p:nvSpPr>
        <p:spPr>
          <a:xfrm rot="20184521">
            <a:off x="7694726" y="1740230"/>
            <a:ext cx="1245084" cy="253916"/>
          </a:xfrm>
          <a:prstGeom prst="rect">
            <a:avLst/>
          </a:prstGeom>
          <a:noFill/>
        </p:spPr>
        <p:txBody>
          <a:bodyPr wrap="square" rtlCol="0">
            <a:spAutoFit/>
          </a:bodyPr>
          <a:lstStyle/>
          <a:p>
            <a:r>
              <a:rPr lang="en-US" altLang="ko-KR" sz="1050" dirty="0" smtClean="0"/>
              <a:t>Straight Jacket</a:t>
            </a:r>
            <a:endParaRPr lang="ko-KR" altLang="en-US" sz="1050" dirty="0"/>
          </a:p>
        </p:txBody>
      </p:sp>
      <p:pic>
        <p:nvPicPr>
          <p:cNvPr id="10244" name="Picture 4" descr="http://www.endotext.org/parathyroid/parathyroid1/figures/figure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223756">
            <a:off x="7006830" y="2302971"/>
            <a:ext cx="1671410" cy="11639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ap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476119">
            <a:off x="7534289" y="538782"/>
            <a:ext cx="877040" cy="1364166"/>
          </a:xfrm>
          <a:prstGeom prst="rect">
            <a:avLst/>
          </a:prstGeom>
          <a:noFill/>
          <a:extLst>
            <a:ext uri="{909E8E84-426E-40DD-AFC4-6F175D3DCCD1}">
              <a14:hiddenFill xmlns:a14="http://schemas.microsoft.com/office/drawing/2010/main">
                <a:solidFill>
                  <a:srgbClr val="FFFFFF"/>
                </a:solidFill>
              </a14:hiddenFill>
            </a:ext>
          </a:extLst>
        </p:spPr>
      </p:pic>
      <p:sp>
        <p:nvSpPr>
          <p:cNvPr id="11" name="WordArt 6"/>
          <p:cNvSpPr>
            <a:spLocks noChangeArrowheads="1" noChangeShapeType="1" noTextEdit="1"/>
          </p:cNvSpPr>
          <p:nvPr/>
        </p:nvSpPr>
        <p:spPr bwMode="auto">
          <a:xfrm>
            <a:off x="5616115" y="1668358"/>
            <a:ext cx="1656183" cy="357946"/>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fr-FR" altLang="ko-KR" sz="3600" kern="10" dirty="0">
                <a:ln w="9525">
                  <a:round/>
                  <a:headEnd type="none" w="sm" len="sm"/>
                  <a:tailEnd type="none" w="sm" len="sm"/>
                </a:ln>
                <a:gradFill rotWithShape="0">
                  <a:gsLst>
                    <a:gs pos="0">
                      <a:srgbClr val="FFE701"/>
                    </a:gs>
                    <a:gs pos="100000">
                      <a:srgbClr val="FE3E02"/>
                    </a:gs>
                  </a:gsLst>
                  <a:lin ang="5400000" scaled="1"/>
                </a:gradFill>
                <a:latin typeface="굴림"/>
                <a:ea typeface="굴림"/>
              </a:rPr>
              <a:t>IP </a:t>
            </a:r>
            <a:r>
              <a:rPr lang="fr-FR" altLang="ko-KR" sz="3600" kern="10" dirty="0" smtClean="0">
                <a:ln w="9525">
                  <a:round/>
                  <a:headEnd type="none" w="sm" len="sm"/>
                  <a:tailEnd type="none" w="sm" len="sm"/>
                </a:ln>
                <a:gradFill rotWithShape="0">
                  <a:gsLst>
                    <a:gs pos="0">
                      <a:srgbClr val="FFE701"/>
                    </a:gs>
                    <a:gs pos="100000">
                      <a:srgbClr val="FE3E02"/>
                    </a:gs>
                  </a:gsLst>
                  <a:lin ang="5400000" scaled="1"/>
                </a:gradFill>
                <a:latin typeface="굴림"/>
                <a:ea typeface="굴림"/>
              </a:rPr>
              <a:t>convergence!!!</a:t>
            </a:r>
            <a:endParaRPr lang="ko-KR" altLang="en-US" sz="3600" kern="10" dirty="0">
              <a:ln w="9525">
                <a:round/>
                <a:headEnd type="none" w="sm" len="sm"/>
                <a:tailEnd type="none" w="sm" len="sm"/>
              </a:ln>
              <a:gradFill rotWithShape="0">
                <a:gsLst>
                  <a:gs pos="0">
                    <a:srgbClr val="FFE701"/>
                  </a:gs>
                  <a:gs pos="100000">
                    <a:srgbClr val="FE3E02"/>
                  </a:gs>
                </a:gsLst>
                <a:lin ang="5400000" scaled="1"/>
              </a:gradFill>
              <a:latin typeface="굴림"/>
              <a:ea typeface="굴림"/>
            </a:endParaRPr>
          </a:p>
        </p:txBody>
      </p:sp>
      <p:sp>
        <p:nvSpPr>
          <p:cNvPr id="3" name="TextBox 2"/>
          <p:cNvSpPr txBox="1"/>
          <p:nvPr/>
        </p:nvSpPr>
        <p:spPr>
          <a:xfrm rot="20557807">
            <a:off x="7734927" y="796061"/>
            <a:ext cx="506749" cy="338554"/>
          </a:xfrm>
          <a:prstGeom prst="rect">
            <a:avLst/>
          </a:prstGeom>
          <a:noFill/>
        </p:spPr>
        <p:txBody>
          <a:bodyPr wrap="square" rtlCol="0">
            <a:spAutoFit/>
          </a:bodyPr>
          <a:lstStyle/>
          <a:p>
            <a:r>
              <a:rPr lang="en-US" altLang="ko-KR" b="1" dirty="0" smtClean="0">
                <a:solidFill>
                  <a:srgbClr val="FF0000"/>
                </a:solidFill>
              </a:rPr>
              <a:t>IP</a:t>
            </a:r>
            <a:endParaRPr lang="ko-KR" altLang="en-US" b="1" dirty="0">
              <a:solidFill>
                <a:srgbClr val="FF0000"/>
              </a:solidFill>
            </a:endParaRPr>
          </a:p>
        </p:txBody>
      </p:sp>
      <p:sp>
        <p:nvSpPr>
          <p:cNvPr id="13" name="TextBox 12"/>
          <p:cNvSpPr txBox="1"/>
          <p:nvPr/>
        </p:nvSpPr>
        <p:spPr>
          <a:xfrm rot="21381319">
            <a:off x="7305931" y="3396383"/>
            <a:ext cx="1247390" cy="253916"/>
          </a:xfrm>
          <a:prstGeom prst="rect">
            <a:avLst/>
          </a:prstGeom>
          <a:noFill/>
        </p:spPr>
        <p:txBody>
          <a:bodyPr wrap="square" rtlCol="0">
            <a:spAutoFit/>
          </a:bodyPr>
          <a:lstStyle/>
          <a:p>
            <a:r>
              <a:rPr lang="en-US" altLang="ko-KR" sz="1050" dirty="0" smtClean="0"/>
              <a:t>Ossification</a:t>
            </a:r>
            <a:endParaRPr lang="ko-KR" altLang="en-US" sz="1050" dirty="0"/>
          </a:p>
        </p:txBody>
      </p:sp>
    </p:spTree>
    <p:extLst>
      <p:ext uri="{BB962C8B-B14F-4D97-AF65-F5344CB8AC3E}">
        <p14:creationId xmlns:p14="http://schemas.microsoft.com/office/powerpoint/2010/main" val="731256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8DB2280C-11CD-394F-A2CA-DCB7ACAD8298}" type="slidenum">
              <a:rPr lang="en-US" altLang="ko-KR">
                <a:latin typeface="Arial"/>
                <a:cs typeface="Arial"/>
              </a:rPr>
              <a:pPr/>
              <a:t>30</a:t>
            </a:fld>
            <a:endParaRPr lang="en-US" altLang="ko-KR" sz="1000">
              <a:latin typeface="Arial"/>
              <a:cs typeface="Arial"/>
            </a:endParaRPr>
          </a:p>
        </p:txBody>
      </p:sp>
      <p:sp>
        <p:nvSpPr>
          <p:cNvPr id="1277954" name="Rectangle 2"/>
          <p:cNvSpPr>
            <a:spLocks noGrp="1" noChangeArrowheads="1"/>
          </p:cNvSpPr>
          <p:nvPr>
            <p:ph type="title"/>
          </p:nvPr>
        </p:nvSpPr>
        <p:spPr/>
        <p:txBody>
          <a:bodyPr/>
          <a:lstStyle/>
          <a:p>
            <a:r>
              <a:rPr lang="en-US" altLang="ko-KR">
                <a:latin typeface="Arial"/>
                <a:cs typeface="Arial"/>
              </a:rPr>
              <a:t>Example of Classification Rules</a:t>
            </a:r>
          </a:p>
        </p:txBody>
      </p:sp>
      <p:sp>
        <p:nvSpPr>
          <p:cNvPr id="1277955" name="Rectangle 3"/>
          <p:cNvSpPr>
            <a:spLocks noGrp="1" noChangeArrowheads="1"/>
          </p:cNvSpPr>
          <p:nvPr>
            <p:ph type="body" idx="1"/>
          </p:nvPr>
        </p:nvSpPr>
        <p:spPr>
          <a:xfrm>
            <a:off x="609600" y="1150938"/>
            <a:ext cx="8153400" cy="2493962"/>
          </a:xfrm>
        </p:spPr>
        <p:txBody>
          <a:bodyPr/>
          <a:lstStyle/>
          <a:p>
            <a:pPr>
              <a:lnSpc>
                <a:spcPct val="80000"/>
              </a:lnSpc>
              <a:buFont typeface="Wingdings" pitchFamily="2" charset="2"/>
              <a:buChar char="l"/>
            </a:pPr>
            <a:r>
              <a:rPr lang="en-US" altLang="ko-KR" sz="1800" dirty="0">
                <a:latin typeface="Arial"/>
                <a:cs typeface="Arial"/>
              </a:rPr>
              <a:t>Access-control in firewalls</a:t>
            </a:r>
          </a:p>
          <a:p>
            <a:pPr lvl="1">
              <a:lnSpc>
                <a:spcPct val="80000"/>
              </a:lnSpc>
            </a:pPr>
            <a:r>
              <a:rPr lang="en-US" altLang="ko-KR" sz="1600" dirty="0">
                <a:latin typeface="Arial"/>
                <a:cs typeface="Arial"/>
              </a:rPr>
              <a:t>Deny all e-mail traffic from ISP-X to Y</a:t>
            </a:r>
          </a:p>
          <a:p>
            <a:pPr>
              <a:lnSpc>
                <a:spcPct val="80000"/>
              </a:lnSpc>
              <a:buFont typeface="Wingdings" pitchFamily="2" charset="2"/>
              <a:buChar char="l"/>
            </a:pPr>
            <a:r>
              <a:rPr lang="en-US" altLang="ko-KR" sz="1800" dirty="0">
                <a:latin typeface="Arial"/>
                <a:cs typeface="Arial"/>
              </a:rPr>
              <a:t>Policy-based routing</a:t>
            </a:r>
          </a:p>
          <a:p>
            <a:pPr lvl="1">
              <a:lnSpc>
                <a:spcPct val="80000"/>
              </a:lnSpc>
            </a:pPr>
            <a:r>
              <a:rPr lang="en-US" altLang="ko-KR" sz="1600" dirty="0">
                <a:latin typeface="Arial"/>
                <a:cs typeface="Arial"/>
              </a:rPr>
              <a:t>Route IP telephony traffic from X to Y via ATM</a:t>
            </a:r>
          </a:p>
          <a:p>
            <a:pPr>
              <a:lnSpc>
                <a:spcPct val="80000"/>
              </a:lnSpc>
              <a:buFont typeface="Wingdings" pitchFamily="2" charset="2"/>
              <a:buChar char="l"/>
            </a:pPr>
            <a:r>
              <a:rPr lang="en-US" altLang="ko-KR" sz="1800" dirty="0">
                <a:latin typeface="Arial"/>
                <a:cs typeface="Arial"/>
              </a:rPr>
              <a:t>Differentiate quality of service </a:t>
            </a:r>
          </a:p>
          <a:p>
            <a:pPr lvl="1">
              <a:lnSpc>
                <a:spcPct val="80000"/>
              </a:lnSpc>
            </a:pPr>
            <a:r>
              <a:rPr lang="en-US" altLang="ko-KR" sz="1600" dirty="0">
                <a:latin typeface="Arial"/>
                <a:cs typeface="Arial"/>
              </a:rPr>
              <a:t>Ensure that no more than 50 Mbps are injected from ISP-X </a:t>
            </a:r>
          </a:p>
          <a:p>
            <a:pPr>
              <a:lnSpc>
                <a:spcPct val="80000"/>
              </a:lnSpc>
              <a:buFont typeface="Wingdings" pitchFamily="2" charset="2"/>
              <a:buChar char="l"/>
            </a:pPr>
            <a:r>
              <a:rPr lang="en-US" altLang="ko-KR" sz="1800" dirty="0">
                <a:latin typeface="Arial"/>
                <a:cs typeface="Arial"/>
              </a:rPr>
              <a:t>Committed Access Rate (rate limiting)</a:t>
            </a:r>
          </a:p>
          <a:p>
            <a:pPr lvl="1">
              <a:lnSpc>
                <a:spcPct val="80000"/>
              </a:lnSpc>
            </a:pPr>
            <a:r>
              <a:rPr lang="en-US" altLang="ko-KR" sz="1600" dirty="0">
                <a:latin typeface="Arial"/>
                <a:cs typeface="Arial"/>
              </a:rPr>
              <a:t>Rate limit WWW traffic from sub­interface#739 to 10Mbps</a:t>
            </a:r>
          </a:p>
          <a:p>
            <a:pPr>
              <a:lnSpc>
                <a:spcPct val="80000"/>
              </a:lnSpc>
              <a:buFont typeface="Wingdings" pitchFamily="2" charset="2"/>
              <a:buChar char="l"/>
            </a:pPr>
            <a:r>
              <a:rPr lang="en-US" altLang="ko-KR" sz="1800" i="1" dirty="0">
                <a:latin typeface="Arial"/>
                <a:cs typeface="Arial"/>
              </a:rPr>
              <a:t>Traffic measurement: ftp?, p2p?...</a:t>
            </a:r>
          </a:p>
        </p:txBody>
      </p:sp>
      <p:pic>
        <p:nvPicPr>
          <p:cNvPr id="1277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571419"/>
            <a:ext cx="7508796" cy="302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69045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
          <p:cNvSpPr>
            <a:spLocks noGrp="1"/>
          </p:cNvSpPr>
          <p:nvPr>
            <p:ph type="sldNum" sz="quarter" idx="10"/>
          </p:nvPr>
        </p:nvSpPr>
        <p:spPr/>
        <p:txBody>
          <a:bodyPr/>
          <a:lstStyle/>
          <a:p>
            <a:fld id="{780EC6F7-D7B0-CF44-BFB9-5C2CB9692FB7}" type="slidenum">
              <a:rPr lang="en-US" altLang="ko-KR">
                <a:latin typeface="Arial"/>
                <a:cs typeface="Arial"/>
              </a:rPr>
              <a:pPr/>
              <a:t>31</a:t>
            </a:fld>
            <a:endParaRPr lang="en-US" altLang="ko-KR" sz="1000">
              <a:latin typeface="Arial"/>
              <a:cs typeface="Arial"/>
            </a:endParaRPr>
          </a:p>
        </p:txBody>
      </p:sp>
      <p:sp>
        <p:nvSpPr>
          <p:cNvPr id="1282050" name="Rectangle 2"/>
          <p:cNvSpPr>
            <a:spLocks noGrp="1" noChangeArrowheads="1"/>
          </p:cNvSpPr>
          <p:nvPr>
            <p:ph type="title"/>
          </p:nvPr>
        </p:nvSpPr>
        <p:spPr>
          <a:xfrm>
            <a:off x="684213" y="115888"/>
            <a:ext cx="8839200" cy="990600"/>
          </a:xfrm>
        </p:spPr>
        <p:txBody>
          <a:bodyPr/>
          <a:lstStyle/>
          <a:p>
            <a:r>
              <a:rPr lang="en-US" altLang="ko-KR">
                <a:latin typeface="Arial"/>
                <a:cs typeface="Arial"/>
              </a:rPr>
              <a:t>Multi-field Packet Classification</a:t>
            </a:r>
          </a:p>
        </p:txBody>
      </p:sp>
      <p:sp>
        <p:nvSpPr>
          <p:cNvPr id="1282051" name="Text Box 3"/>
          <p:cNvSpPr txBox="1">
            <a:spLocks noChangeArrowheads="1"/>
          </p:cNvSpPr>
          <p:nvPr/>
        </p:nvSpPr>
        <p:spPr bwMode="auto">
          <a:xfrm>
            <a:off x="323850" y="4993051"/>
            <a:ext cx="861060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spAutoFit/>
          </a:bodyPr>
          <a:lstStyle/>
          <a:p>
            <a:pPr>
              <a:lnSpc>
                <a:spcPct val="90000"/>
              </a:lnSpc>
              <a:spcBef>
                <a:spcPct val="50000"/>
              </a:spcBef>
            </a:pPr>
            <a:r>
              <a:rPr kumimoji="0" lang="en-US" altLang="ko-KR" sz="2000" dirty="0">
                <a:latin typeface="Arial"/>
                <a:cs typeface="Arial"/>
              </a:rPr>
              <a:t>Given a classifier with N rules, </a:t>
            </a:r>
            <a:r>
              <a:rPr kumimoji="0" lang="en-US" altLang="ko-KR" sz="2000" dirty="0">
                <a:solidFill>
                  <a:srgbClr val="FF0000"/>
                </a:solidFill>
                <a:latin typeface="Arial"/>
                <a:cs typeface="Arial"/>
              </a:rPr>
              <a:t>find the action associated with the highest priority rule</a:t>
            </a:r>
            <a:r>
              <a:rPr kumimoji="0" lang="en-US" altLang="ko-KR" sz="2000" dirty="0">
                <a:latin typeface="Arial"/>
                <a:cs typeface="Arial"/>
              </a:rPr>
              <a:t>  matching an incoming packet.</a:t>
            </a:r>
          </a:p>
        </p:txBody>
      </p:sp>
      <p:sp>
        <p:nvSpPr>
          <p:cNvPr id="1282052" name="Text Box 4"/>
          <p:cNvSpPr txBox="1">
            <a:spLocks noChangeArrowheads="1"/>
          </p:cNvSpPr>
          <p:nvPr/>
        </p:nvSpPr>
        <p:spPr bwMode="auto">
          <a:xfrm>
            <a:off x="179388" y="5759407"/>
            <a:ext cx="8915400" cy="369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spAutoFit/>
          </a:bodyPr>
          <a:lstStyle/>
          <a:p>
            <a:pPr>
              <a:lnSpc>
                <a:spcPct val="90000"/>
              </a:lnSpc>
            </a:pPr>
            <a:r>
              <a:rPr kumimoji="0" lang="en-US" altLang="ko-KR" sz="2000" dirty="0">
                <a:solidFill>
                  <a:schemeClr val="tx2"/>
                </a:solidFill>
                <a:latin typeface="Arial"/>
                <a:cs typeface="Arial"/>
              </a:rPr>
              <a:t>Example: packet (5.168.3.32, 152.133.171.71, …, TCP)</a:t>
            </a:r>
          </a:p>
        </p:txBody>
      </p:sp>
      <p:graphicFrame>
        <p:nvGraphicFramePr>
          <p:cNvPr id="1282088" name="Group 40"/>
          <p:cNvGraphicFramePr>
            <a:graphicFrameLocks noGrp="1"/>
          </p:cNvGraphicFramePr>
          <p:nvPr>
            <p:extLst>
              <p:ext uri="{D42A27DB-BD31-4B8C-83A1-F6EECF244321}">
                <p14:modId xmlns:p14="http://schemas.microsoft.com/office/powerpoint/2010/main" val="2469366875"/>
              </p:ext>
            </p:extLst>
          </p:nvPr>
        </p:nvGraphicFramePr>
        <p:xfrm>
          <a:off x="381000" y="1524000"/>
          <a:ext cx="8534400" cy="3191512"/>
        </p:xfrm>
        <a:graphic>
          <a:graphicData uri="http://schemas.openxmlformats.org/drawingml/2006/table">
            <a:tbl>
              <a:tblPr/>
              <a:tblGrid>
                <a:gridCol w="1219200"/>
                <a:gridCol w="2003425"/>
                <a:gridCol w="1708150"/>
                <a:gridCol w="928688"/>
                <a:gridCol w="1335087"/>
                <a:gridCol w="1339850"/>
              </a:tblGrid>
              <a:tr h="431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endParaRPr kumimoji="1" lang="en-US" sz="1800" b="0" i="0" u="none" strike="noStrike" cap="none" normalizeH="0" baseline="0">
                        <a:ln>
                          <a:noFill/>
                        </a:ln>
                        <a:solidFill>
                          <a:schemeClr val="tx1"/>
                        </a:solidFill>
                        <a:effectLst/>
                        <a:latin typeface="Arial"/>
                        <a:ea typeface="굴림" charset="0"/>
                        <a:cs typeface="Arial"/>
                      </a:endParaRPr>
                    </a:p>
                  </a:txBody>
                  <a:tcPr marL="92075" marR="92075" marT="46038" marB="46038" horzOverflow="overflow">
                    <a:lnL w="12700" cap="flat" cmpd="sng" algn="ctr">
                      <a:solidFill>
                        <a:srgbClr val="66FF33"/>
                      </a:solidFill>
                      <a:prstDash val="solid"/>
                      <a:round/>
                      <a:headEnd type="none" w="med" len="med"/>
                      <a:tailEnd type="none" w="med" len="med"/>
                    </a:lnL>
                    <a:lnR>
                      <a:noFill/>
                    </a:lnR>
                    <a:lnT w="12700" cap="flat" cmpd="sng" algn="ctr">
                      <a:solidFill>
                        <a:srgbClr val="66FF33"/>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400" b="0" i="0" u="none" strike="noStrike" cap="none" normalizeH="0" baseline="0">
                          <a:ln>
                            <a:noFill/>
                          </a:ln>
                          <a:solidFill>
                            <a:schemeClr val="tx1"/>
                          </a:solidFill>
                          <a:effectLst/>
                          <a:latin typeface="Arial"/>
                          <a:ea typeface="굴림" charset="0"/>
                          <a:cs typeface="Arial"/>
                        </a:rPr>
                        <a:t>Field 1</a:t>
                      </a:r>
                    </a:p>
                  </a:txBody>
                  <a:tcPr marL="92075" marR="92075" marT="46038" marB="46038" horzOverflow="overflow">
                    <a:lnL>
                      <a:noFill/>
                    </a:lnL>
                    <a:lnR>
                      <a:noFill/>
                    </a:lnR>
                    <a:lnT w="12700" cap="flat" cmpd="sng" algn="ctr">
                      <a:solidFill>
                        <a:srgbClr val="66FF33"/>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400" b="0" i="0" u="none" strike="noStrike" cap="none" normalizeH="0" baseline="0">
                          <a:ln>
                            <a:noFill/>
                          </a:ln>
                          <a:solidFill>
                            <a:schemeClr val="tx1"/>
                          </a:solidFill>
                          <a:effectLst/>
                          <a:latin typeface="Arial"/>
                          <a:ea typeface="굴림" charset="0"/>
                          <a:cs typeface="Arial"/>
                        </a:rPr>
                        <a:t>Field 2</a:t>
                      </a:r>
                    </a:p>
                  </a:txBody>
                  <a:tcPr marL="92075" marR="92075" marT="46038" marB="46038" horzOverflow="overflow">
                    <a:lnL>
                      <a:noFill/>
                    </a:lnL>
                    <a:lnR>
                      <a:noFill/>
                    </a:lnR>
                    <a:lnT w="12700" cap="flat" cmpd="sng" algn="ctr">
                      <a:solidFill>
                        <a:srgbClr val="66FF33"/>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4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w="12700" cap="flat" cmpd="sng" algn="ctr">
                      <a:solidFill>
                        <a:srgbClr val="66FF33"/>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400" b="0" i="0" u="none" strike="noStrike" cap="none" normalizeH="0" baseline="0">
                          <a:ln>
                            <a:noFill/>
                          </a:ln>
                          <a:solidFill>
                            <a:schemeClr val="tx1"/>
                          </a:solidFill>
                          <a:effectLst/>
                          <a:latin typeface="Arial"/>
                          <a:ea typeface="굴림" charset="0"/>
                          <a:cs typeface="Arial"/>
                        </a:rPr>
                        <a:t>Field k</a:t>
                      </a:r>
                    </a:p>
                  </a:txBody>
                  <a:tcPr marL="92075" marR="92075" marT="46038" marB="46038" horzOverflow="overflow">
                    <a:lnL>
                      <a:noFill/>
                    </a:lnL>
                    <a:lnR>
                      <a:noFill/>
                    </a:lnR>
                    <a:lnT w="12700" cap="flat" cmpd="sng" algn="ctr">
                      <a:solidFill>
                        <a:srgbClr val="66FF33"/>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400" b="0" i="0" u="none" strike="noStrike" cap="none" normalizeH="0" baseline="0">
                          <a:ln>
                            <a:noFill/>
                          </a:ln>
                          <a:solidFill>
                            <a:schemeClr val="tx1"/>
                          </a:solidFill>
                          <a:effectLst/>
                          <a:latin typeface="Arial"/>
                          <a:ea typeface="굴림" charset="0"/>
                          <a:cs typeface="Arial"/>
                        </a:rPr>
                        <a:t>Action</a:t>
                      </a:r>
                    </a:p>
                  </a:txBody>
                  <a:tcPr marL="92075" marR="92075" marT="46038" marB="46038" horzOverflow="overflow">
                    <a:lnL>
                      <a:noFill/>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a:noFill/>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dirty="0">
                          <a:ln>
                            <a:noFill/>
                          </a:ln>
                          <a:solidFill>
                            <a:schemeClr val="tx1"/>
                          </a:solidFill>
                          <a:effectLst/>
                          <a:latin typeface="Arial"/>
                          <a:ea typeface="굴림" charset="0"/>
                          <a:cs typeface="Arial"/>
                        </a:rPr>
                        <a:t>Rule 1</a:t>
                      </a:r>
                    </a:p>
                  </a:txBody>
                  <a:tcPr marL="92075" marR="92075" marT="46038" marB="46038" horzOverflow="overflow">
                    <a:lnL w="12700" cap="flat" cmpd="sng" algn="ctr">
                      <a:solidFill>
                        <a:srgbClr val="66FF33"/>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5.3.90/21</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2.13.8.11/32</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UDP</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a:t>
                      </a:r>
                      <a:r>
                        <a:rPr kumimoji="1" lang="en-US" altLang="ko-KR" sz="1800" b="0" i="0" u="none" strike="noStrike" cap="none" normalizeH="0" baseline="-25000">
                          <a:ln>
                            <a:noFill/>
                          </a:ln>
                          <a:solidFill>
                            <a:schemeClr val="tx1"/>
                          </a:solidFill>
                          <a:effectLst/>
                          <a:latin typeface="Arial"/>
                          <a:ea typeface="굴림" charset="0"/>
                          <a:cs typeface="Arial"/>
                        </a:rPr>
                        <a:t>1</a:t>
                      </a:r>
                    </a:p>
                  </a:txBody>
                  <a:tcPr marL="92075" marR="92075" marT="46038" marB="46038" horzOverflow="overflow">
                    <a:lnL>
                      <a:noFill/>
                    </a:lnL>
                    <a:lnR w="12700" cap="flat" cmpd="sng" algn="ctr">
                      <a:solidFill>
                        <a:srgbClr val="66FF33"/>
                      </a:solidFill>
                      <a:prstDash val="solid"/>
                      <a:round/>
                      <a:headEnd type="none" w="med" len="med"/>
                      <a:tailEnd type="none" w="med" len="med"/>
                    </a:lnR>
                    <a:lnT>
                      <a:noFill/>
                    </a:lnT>
                    <a:lnB>
                      <a:noFill/>
                    </a:lnB>
                    <a:lnTlToBr>
                      <a:noFill/>
                    </a:lnTlToBr>
                    <a:lnBlToTr>
                      <a:noFill/>
                    </a:lnBlToTr>
                    <a:noFill/>
                  </a:tcPr>
                </a:tc>
              </a:tr>
              <a:tr h="6842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Rule 2</a:t>
                      </a:r>
                    </a:p>
                  </a:txBody>
                  <a:tcPr marL="92075" marR="92075" marT="46038" marB="46038" horzOverflow="overflow">
                    <a:lnL w="12700" cap="flat" cmpd="sng" algn="ctr">
                      <a:solidFill>
                        <a:srgbClr val="66FF33"/>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5.168.3/24</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152.133/16</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TCP</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a:t>
                      </a:r>
                      <a:r>
                        <a:rPr kumimoji="1" lang="en-US" altLang="ko-KR" sz="1800" b="0" i="0" u="none" strike="noStrike" cap="none" normalizeH="0" baseline="-25000">
                          <a:ln>
                            <a:noFill/>
                          </a:ln>
                          <a:solidFill>
                            <a:schemeClr val="tx1"/>
                          </a:solidFill>
                          <a:effectLst/>
                          <a:latin typeface="Arial"/>
                          <a:ea typeface="굴림" charset="0"/>
                          <a:cs typeface="Arial"/>
                        </a:rPr>
                        <a:t>2</a:t>
                      </a:r>
                    </a:p>
                  </a:txBody>
                  <a:tcPr marL="92075" marR="92075" marT="46038" marB="46038" horzOverflow="overflow">
                    <a:lnL>
                      <a:noFill/>
                    </a:lnL>
                    <a:lnR w="12700" cap="flat" cmpd="sng" algn="ctr">
                      <a:solidFill>
                        <a:srgbClr val="66FF33"/>
                      </a:solidFill>
                      <a:prstDash val="solid"/>
                      <a:round/>
                      <a:headEnd type="none" w="med" len="med"/>
                      <a:tailEnd type="none" w="med" len="med"/>
                    </a:lnR>
                    <a:lnT>
                      <a:noFill/>
                    </a:lnT>
                    <a:lnB>
                      <a:noFill/>
                    </a:lnB>
                    <a:lnTlToBr>
                      <a:noFill/>
                    </a:lnTlToBr>
                    <a:lnBlToTr>
                      <a:noFill/>
                    </a:lnBlToTr>
                    <a:noFill/>
                  </a:tcPr>
                </a:tc>
              </a:tr>
              <a:tr h="67945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w="12700" cap="flat" cmpd="sng" algn="ctr">
                      <a:solidFill>
                        <a:srgbClr val="66FF33"/>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w="12700" cap="flat" cmpd="sng" algn="ctr">
                      <a:solidFill>
                        <a:srgbClr val="66FF33"/>
                      </a:solidFill>
                      <a:prstDash val="solid"/>
                      <a:round/>
                      <a:headEnd type="none" w="med" len="med"/>
                      <a:tailEnd type="none" w="med" len="med"/>
                    </a:lnR>
                    <a:lnT>
                      <a:noFill/>
                    </a:lnT>
                    <a:lnB>
                      <a:noFill/>
                    </a:lnB>
                    <a:lnTlToBr>
                      <a:noFill/>
                    </a:lnTlToBr>
                    <a:lnBlToTr>
                      <a:noFill/>
                    </a:lnBlToTr>
                    <a:noFill/>
                  </a:tcPr>
                </a:tc>
              </a:tr>
              <a:tr h="6842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Rule N</a:t>
                      </a:r>
                    </a:p>
                  </a:txBody>
                  <a:tcPr marL="92075" marR="92075" marT="46038" marB="46038" horzOverflow="overflow">
                    <a:lnL w="12700" cap="flat" cmpd="sng" algn="ctr">
                      <a:solidFill>
                        <a:srgbClr val="66FF33"/>
                      </a:solidFill>
                      <a:prstDash val="solid"/>
                      <a:round/>
                      <a:headEnd type="none" w="med" len="med"/>
                      <a:tailEnd type="none" w="med" len="med"/>
                    </a:lnL>
                    <a:lnR>
                      <a:noFill/>
                    </a:lnR>
                    <a:lnT>
                      <a:noFill/>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5.168/16</a:t>
                      </a:r>
                    </a:p>
                  </a:txBody>
                  <a:tcPr marL="92075" marR="92075" marT="46038" marB="46038" horzOverflow="overflow">
                    <a:lnL>
                      <a:noFill/>
                    </a:lnL>
                    <a:lnR>
                      <a:noFill/>
                    </a:lnR>
                    <a:lnT>
                      <a:noFill/>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152/8</a:t>
                      </a:r>
                    </a:p>
                  </a:txBody>
                  <a:tcPr marL="92075" marR="92075" marT="46038" marB="46038" horzOverflow="overflow">
                    <a:lnL>
                      <a:noFill/>
                    </a:lnL>
                    <a:lnR>
                      <a:noFill/>
                    </a:lnR>
                    <a:lnT>
                      <a:noFill/>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t>
                      </a:r>
                    </a:p>
                  </a:txBody>
                  <a:tcPr marL="92075" marR="92075" marT="46038" marB="46038" horzOverflow="overflow">
                    <a:lnL>
                      <a:noFill/>
                    </a:lnL>
                    <a:lnR>
                      <a:noFill/>
                    </a:lnR>
                    <a:lnT>
                      <a:noFill/>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chemeClr val="tx1"/>
                          </a:solidFill>
                          <a:effectLst/>
                          <a:latin typeface="Arial"/>
                          <a:ea typeface="굴림" charset="0"/>
                          <a:cs typeface="Arial"/>
                        </a:rPr>
                        <a:t>ANY</a:t>
                      </a:r>
                    </a:p>
                  </a:txBody>
                  <a:tcPr marL="92075" marR="92075" marT="46038" marB="46038" horzOverflow="overflow">
                    <a:lnL>
                      <a:noFill/>
                    </a:lnL>
                    <a:lnR>
                      <a:noFill/>
                    </a:lnR>
                    <a:lnT>
                      <a:noFill/>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dirty="0">
                          <a:ln>
                            <a:noFill/>
                          </a:ln>
                          <a:solidFill>
                            <a:schemeClr val="tx1"/>
                          </a:solidFill>
                          <a:effectLst/>
                          <a:latin typeface="Arial"/>
                          <a:ea typeface="굴림" charset="0"/>
                          <a:cs typeface="Arial"/>
                        </a:rPr>
                        <a:t>A</a:t>
                      </a:r>
                      <a:r>
                        <a:rPr kumimoji="1" lang="en-US" altLang="ko-KR" sz="1800" b="0" i="0" u="none" strike="noStrike" cap="none" normalizeH="0" baseline="-25000" dirty="0">
                          <a:ln>
                            <a:noFill/>
                          </a:ln>
                          <a:solidFill>
                            <a:schemeClr val="tx1"/>
                          </a:solidFill>
                          <a:effectLst/>
                          <a:latin typeface="Arial"/>
                          <a:ea typeface="굴림" charset="0"/>
                          <a:cs typeface="Arial"/>
                        </a:rPr>
                        <a:t>N</a:t>
                      </a:r>
                    </a:p>
                  </a:txBody>
                  <a:tcPr marL="92075" marR="92075" marT="46038" marB="46038" horzOverflow="overflow">
                    <a:lnL>
                      <a:noFill/>
                    </a:lnL>
                    <a:lnR w="12700" cap="flat" cmpd="sng" algn="ctr">
                      <a:solidFill>
                        <a:srgbClr val="66FF33"/>
                      </a:solidFill>
                      <a:prstDash val="solid"/>
                      <a:round/>
                      <a:headEnd type="none" w="med" len="med"/>
                      <a:tailEnd type="none" w="med" len="med"/>
                    </a:lnR>
                    <a:lnT>
                      <a:noFill/>
                    </a:lnT>
                    <a:lnB w="12700" cap="flat" cmpd="sng" algn="ctr">
                      <a:solidFill>
                        <a:srgbClr val="66FF33"/>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68019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20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240463"/>
            <a:ext cx="1905000" cy="457200"/>
          </a:xfrm>
          <a:prstGeom prst="rect">
            <a:avLst/>
          </a:prstGeom>
        </p:spPr>
        <p:txBody>
          <a:bodyPr/>
          <a:lstStyle/>
          <a:p>
            <a:fld id="{A25AD12D-98B5-964A-A6E8-AF6F4BC67DA8}" type="slidenum">
              <a:rPr lang="en-US" altLang="ko-KR">
                <a:latin typeface="Arial"/>
                <a:cs typeface="Arial"/>
              </a:rPr>
              <a:pPr/>
              <a:t>32</a:t>
            </a:fld>
            <a:endParaRPr lang="en-US" altLang="ko-KR" sz="1000">
              <a:latin typeface="Arial"/>
              <a:cs typeface="Arial"/>
            </a:endParaRPr>
          </a:p>
        </p:txBody>
      </p:sp>
      <p:sp>
        <p:nvSpPr>
          <p:cNvPr id="1280002" name="Rectangle 2"/>
          <p:cNvSpPr>
            <a:spLocks noGrp="1" noChangeArrowheads="1"/>
          </p:cNvSpPr>
          <p:nvPr>
            <p:ph type="title"/>
          </p:nvPr>
        </p:nvSpPr>
        <p:spPr/>
        <p:txBody>
          <a:bodyPr/>
          <a:lstStyle/>
          <a:p>
            <a:r>
              <a:rPr lang="en-US" altLang="ko-KR">
                <a:latin typeface="Arial"/>
                <a:cs typeface="Arial"/>
              </a:rPr>
              <a:t>Complexity: Hard Problem</a:t>
            </a:r>
          </a:p>
        </p:txBody>
      </p:sp>
      <p:sp>
        <p:nvSpPr>
          <p:cNvPr id="1280003" name="Rectangle 3"/>
          <p:cNvSpPr>
            <a:spLocks noGrp="1" noChangeArrowheads="1"/>
          </p:cNvSpPr>
          <p:nvPr>
            <p:ph type="body" idx="1"/>
          </p:nvPr>
        </p:nvSpPr>
        <p:spPr/>
        <p:txBody>
          <a:bodyPr/>
          <a:lstStyle/>
          <a:p>
            <a:pPr>
              <a:buFont typeface="Wingdings" pitchFamily="2" charset="2"/>
              <a:buChar char="l"/>
            </a:pPr>
            <a:r>
              <a:rPr lang="en-US" altLang="ko-KR" sz="2400" dirty="0">
                <a:latin typeface="Arial"/>
                <a:cs typeface="Arial"/>
              </a:rPr>
              <a:t>N rules and k header fields for k &gt; 2</a:t>
            </a:r>
          </a:p>
          <a:p>
            <a:pPr lvl="1"/>
            <a:r>
              <a:rPr lang="en-US" altLang="ko-KR" sz="2000" dirty="0">
                <a:latin typeface="Arial"/>
                <a:cs typeface="Arial"/>
              </a:rPr>
              <a:t>O(log N</a:t>
            </a:r>
            <a:r>
              <a:rPr lang="en-US" altLang="ko-KR" sz="2000" baseline="30000" dirty="0">
                <a:latin typeface="Arial"/>
                <a:cs typeface="Arial"/>
              </a:rPr>
              <a:t>k-1</a:t>
            </a:r>
            <a:r>
              <a:rPr lang="en-US" altLang="ko-KR" sz="2000" dirty="0">
                <a:latin typeface="Arial"/>
                <a:cs typeface="Arial"/>
              </a:rPr>
              <a:t>) time and O(N) space</a:t>
            </a:r>
          </a:p>
          <a:p>
            <a:pPr lvl="1"/>
            <a:r>
              <a:rPr lang="en-US" altLang="ko-KR" sz="2000" dirty="0">
                <a:latin typeface="Arial"/>
                <a:cs typeface="Arial"/>
              </a:rPr>
              <a:t>O(log N) time and O(</a:t>
            </a:r>
            <a:r>
              <a:rPr lang="en-US" altLang="ko-KR" sz="2000" dirty="0" err="1">
                <a:latin typeface="Arial"/>
                <a:cs typeface="Arial"/>
              </a:rPr>
              <a:t>N</a:t>
            </a:r>
            <a:r>
              <a:rPr lang="en-US" altLang="ko-KR" sz="2000" baseline="30000" dirty="0" err="1">
                <a:latin typeface="Arial"/>
                <a:cs typeface="Arial"/>
              </a:rPr>
              <a:t>k</a:t>
            </a:r>
            <a:r>
              <a:rPr lang="en-US" altLang="ko-KR" sz="2000" dirty="0">
                <a:latin typeface="Arial"/>
                <a:cs typeface="Arial"/>
              </a:rPr>
              <a:t>) </a:t>
            </a:r>
            <a:r>
              <a:rPr lang="en-US" altLang="ko-KR" sz="2000" dirty="0" smtClean="0">
                <a:latin typeface="Arial"/>
                <a:cs typeface="Arial"/>
              </a:rPr>
              <a:t>space</a:t>
            </a:r>
          </a:p>
          <a:p>
            <a:pPr lvl="1"/>
            <a:endParaRPr lang="en-US" altLang="ko-KR" sz="2000" dirty="0">
              <a:latin typeface="Arial"/>
              <a:cs typeface="Arial"/>
            </a:endParaRPr>
          </a:p>
          <a:p>
            <a:pPr>
              <a:buFont typeface="Wingdings" pitchFamily="2" charset="2"/>
              <a:buChar char="l"/>
            </a:pPr>
            <a:r>
              <a:rPr lang="en-US" altLang="ko-KR" sz="2400" dirty="0">
                <a:latin typeface="Arial"/>
                <a:cs typeface="Arial"/>
              </a:rPr>
              <a:t>How many rules?</a:t>
            </a:r>
          </a:p>
          <a:p>
            <a:pPr lvl="1"/>
            <a:r>
              <a:rPr lang="en-US" altLang="ko-KR" sz="2000" dirty="0">
                <a:latin typeface="Arial"/>
                <a:cs typeface="Arial"/>
              </a:rPr>
              <a:t>Largest for firewalls &amp; similar </a:t>
            </a:r>
            <a:r>
              <a:rPr lang="en-US" altLang="ko-KR" sz="2000" dirty="0">
                <a:latin typeface="Arial"/>
                <a:cs typeface="Arial"/>
                <a:sym typeface="Wingdings" charset="0"/>
              </a:rPr>
              <a:t> 1700</a:t>
            </a:r>
          </a:p>
          <a:p>
            <a:pPr lvl="1"/>
            <a:r>
              <a:rPr lang="en-US" altLang="ko-KR" sz="2000" dirty="0" err="1">
                <a:latin typeface="Arial"/>
                <a:cs typeface="Arial"/>
                <a:sym typeface="Wingdings" charset="0"/>
              </a:rPr>
              <a:t>Diffserv</a:t>
            </a:r>
            <a:r>
              <a:rPr lang="en-US" altLang="ko-KR" sz="2000" dirty="0">
                <a:latin typeface="Arial"/>
                <a:cs typeface="Arial"/>
                <a:sym typeface="Wingdings" charset="0"/>
              </a:rPr>
              <a:t>/</a:t>
            </a:r>
            <a:r>
              <a:rPr lang="en-US" altLang="ko-KR" sz="2000" dirty="0" err="1">
                <a:latin typeface="Arial"/>
                <a:cs typeface="Arial"/>
                <a:sym typeface="Wingdings" charset="0"/>
              </a:rPr>
              <a:t>QoS</a:t>
            </a:r>
            <a:r>
              <a:rPr lang="en-US" altLang="ko-KR" sz="2000" dirty="0">
                <a:latin typeface="Arial"/>
                <a:cs typeface="Arial"/>
                <a:sym typeface="Wingdings" charset="0"/>
              </a:rPr>
              <a:t>  much larger  100k </a:t>
            </a:r>
            <a:r>
              <a:rPr lang="en-US" altLang="ko-KR" sz="2000" dirty="0" smtClean="0">
                <a:latin typeface="Arial"/>
                <a:cs typeface="Arial"/>
                <a:sym typeface="Wingdings" charset="0"/>
              </a:rPr>
              <a:t>(?)</a:t>
            </a:r>
          </a:p>
          <a:p>
            <a:pPr lvl="2"/>
            <a:r>
              <a:rPr lang="en-US" altLang="ko-KR" sz="1600" i="1" dirty="0" smtClean="0">
                <a:latin typeface="Arial"/>
                <a:cs typeface="Arial"/>
                <a:sym typeface="Wingdings" charset="0"/>
              </a:rPr>
              <a:t>How many actions? : limited number</a:t>
            </a:r>
            <a:endParaRPr lang="en-US" altLang="ko-KR" sz="1600" i="1" dirty="0">
              <a:latin typeface="Arial"/>
              <a:cs typeface="Arial"/>
            </a:endParaRPr>
          </a:p>
          <a:p>
            <a:endParaRPr lang="en-US" altLang="ko-KR" sz="2400" dirty="0">
              <a:latin typeface="Arial"/>
              <a:cs typeface="Arial"/>
            </a:endParaRPr>
          </a:p>
        </p:txBody>
      </p:sp>
    </p:spTree>
    <p:extLst>
      <p:ext uri="{BB962C8B-B14F-4D97-AF65-F5344CB8AC3E}">
        <p14:creationId xmlns:p14="http://schemas.microsoft.com/office/powerpoint/2010/main" val="28829590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2"/>
          <p:cNvSpPr>
            <a:spLocks noGrp="1"/>
          </p:cNvSpPr>
          <p:nvPr>
            <p:ph type="sldNum" sz="quarter" idx="10"/>
          </p:nvPr>
        </p:nvSpPr>
        <p:spPr/>
        <p:txBody>
          <a:bodyPr/>
          <a:lstStyle/>
          <a:p>
            <a:fld id="{855EF85A-05E3-B142-AB8A-851B7FC6BB33}" type="slidenum">
              <a:rPr lang="en-US" altLang="ko-KR">
                <a:latin typeface="Arial"/>
                <a:cs typeface="Arial"/>
              </a:rPr>
              <a:pPr/>
              <a:t>33</a:t>
            </a:fld>
            <a:endParaRPr lang="en-US" altLang="ko-KR" sz="1000">
              <a:latin typeface="Arial"/>
              <a:cs typeface="Arial"/>
            </a:endParaRPr>
          </a:p>
        </p:txBody>
      </p:sp>
      <p:sp>
        <p:nvSpPr>
          <p:cNvPr id="1284098" name="Rectangle 2"/>
          <p:cNvSpPr>
            <a:spLocks noChangeArrowheads="1"/>
          </p:cNvSpPr>
          <p:nvPr/>
        </p:nvSpPr>
        <p:spPr bwMode="auto">
          <a:xfrm>
            <a:off x="533400" y="1971675"/>
            <a:ext cx="6324600" cy="38100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200">
              <a:latin typeface="Arial"/>
              <a:cs typeface="Arial"/>
            </a:endParaRPr>
          </a:p>
        </p:txBody>
      </p:sp>
      <p:sp>
        <p:nvSpPr>
          <p:cNvPr id="1284099" name="Line 3"/>
          <p:cNvSpPr>
            <a:spLocks noChangeShapeType="1"/>
          </p:cNvSpPr>
          <p:nvPr/>
        </p:nvSpPr>
        <p:spPr bwMode="auto">
          <a:xfrm>
            <a:off x="228600" y="3724275"/>
            <a:ext cx="69342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00" name="Line 4"/>
          <p:cNvSpPr>
            <a:spLocks noChangeShapeType="1"/>
          </p:cNvSpPr>
          <p:nvPr/>
        </p:nvSpPr>
        <p:spPr bwMode="auto">
          <a:xfrm>
            <a:off x="1828800" y="3724275"/>
            <a:ext cx="0" cy="2057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01" name="Text Box 5"/>
          <p:cNvSpPr txBox="1">
            <a:spLocks noChangeArrowheads="1"/>
          </p:cNvSpPr>
          <p:nvPr/>
        </p:nvSpPr>
        <p:spPr bwMode="auto">
          <a:xfrm>
            <a:off x="3581400" y="4257675"/>
            <a:ext cx="1495425" cy="70788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ko-KR" sz="2000">
                <a:latin typeface="Arial"/>
                <a:cs typeface="Arial"/>
              </a:rPr>
              <a:t>Special processing</a:t>
            </a:r>
          </a:p>
        </p:txBody>
      </p:sp>
      <p:sp>
        <p:nvSpPr>
          <p:cNvPr id="1284102" name="Line 6"/>
          <p:cNvSpPr>
            <a:spLocks noChangeShapeType="1"/>
          </p:cNvSpPr>
          <p:nvPr/>
        </p:nvSpPr>
        <p:spPr bwMode="auto">
          <a:xfrm>
            <a:off x="76200" y="4714875"/>
            <a:ext cx="457200" cy="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03" name="Line 7"/>
          <p:cNvSpPr>
            <a:spLocks noChangeShapeType="1"/>
          </p:cNvSpPr>
          <p:nvPr/>
        </p:nvSpPr>
        <p:spPr bwMode="auto">
          <a:xfrm>
            <a:off x="6781800" y="4791075"/>
            <a:ext cx="533400" cy="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04" name="Freeform 8"/>
          <p:cNvSpPr>
            <a:spLocks/>
          </p:cNvSpPr>
          <p:nvPr/>
        </p:nvSpPr>
        <p:spPr bwMode="auto">
          <a:xfrm>
            <a:off x="6934200" y="1971675"/>
            <a:ext cx="152400" cy="1676400"/>
          </a:xfrm>
          <a:custGeom>
            <a:avLst/>
            <a:gdLst>
              <a:gd name="T0" fmla="*/ 0 w 96"/>
              <a:gd name="T1" fmla="*/ 0 h 1056"/>
              <a:gd name="T2" fmla="*/ 48 w 96"/>
              <a:gd name="T3" fmla="*/ 48 h 1056"/>
              <a:gd name="T4" fmla="*/ 48 w 96"/>
              <a:gd name="T5" fmla="*/ 528 h 1056"/>
              <a:gd name="T6" fmla="*/ 96 w 96"/>
              <a:gd name="T7" fmla="*/ 576 h 1056"/>
              <a:gd name="T8" fmla="*/ 48 w 96"/>
              <a:gd name="T9" fmla="*/ 624 h 1056"/>
              <a:gd name="T10" fmla="*/ 48 w 96"/>
              <a:gd name="T11" fmla="*/ 1008 h 1056"/>
              <a:gd name="T12" fmla="*/ 0 w 96"/>
              <a:gd name="T13" fmla="*/ 1056 h 1056"/>
            </a:gdLst>
            <a:ahLst/>
            <a:cxnLst>
              <a:cxn ang="0">
                <a:pos x="T0" y="T1"/>
              </a:cxn>
              <a:cxn ang="0">
                <a:pos x="T2" y="T3"/>
              </a:cxn>
              <a:cxn ang="0">
                <a:pos x="T4" y="T5"/>
              </a:cxn>
              <a:cxn ang="0">
                <a:pos x="T6" y="T7"/>
              </a:cxn>
              <a:cxn ang="0">
                <a:pos x="T8" y="T9"/>
              </a:cxn>
              <a:cxn ang="0">
                <a:pos x="T10" y="T11"/>
              </a:cxn>
              <a:cxn ang="0">
                <a:pos x="T12" y="T13"/>
              </a:cxn>
            </a:cxnLst>
            <a:rect l="0" t="0" r="r" b="b"/>
            <a:pathLst>
              <a:path w="96" h="1056">
                <a:moveTo>
                  <a:pt x="0" y="0"/>
                </a:moveTo>
                <a:lnTo>
                  <a:pt x="48" y="48"/>
                </a:lnTo>
                <a:lnTo>
                  <a:pt x="48" y="528"/>
                </a:lnTo>
                <a:lnTo>
                  <a:pt x="96" y="576"/>
                </a:lnTo>
                <a:lnTo>
                  <a:pt x="48" y="624"/>
                </a:lnTo>
                <a:lnTo>
                  <a:pt x="48" y="1008"/>
                </a:lnTo>
                <a:lnTo>
                  <a:pt x="0" y="1056"/>
                </a:lnTo>
              </a:path>
            </a:pathLst>
          </a:custGeom>
          <a:solidFill>
            <a:srgbClr val="DDDDDD"/>
          </a:solidFill>
          <a:ln w="19050"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05" name="Freeform 9"/>
          <p:cNvSpPr>
            <a:spLocks/>
          </p:cNvSpPr>
          <p:nvPr/>
        </p:nvSpPr>
        <p:spPr bwMode="auto">
          <a:xfrm>
            <a:off x="6934200" y="3800475"/>
            <a:ext cx="152400" cy="1828800"/>
          </a:xfrm>
          <a:custGeom>
            <a:avLst/>
            <a:gdLst>
              <a:gd name="T0" fmla="*/ 0 w 96"/>
              <a:gd name="T1" fmla="*/ 0 h 1056"/>
              <a:gd name="T2" fmla="*/ 48 w 96"/>
              <a:gd name="T3" fmla="*/ 48 h 1056"/>
              <a:gd name="T4" fmla="*/ 48 w 96"/>
              <a:gd name="T5" fmla="*/ 528 h 1056"/>
              <a:gd name="T6" fmla="*/ 96 w 96"/>
              <a:gd name="T7" fmla="*/ 576 h 1056"/>
              <a:gd name="T8" fmla="*/ 48 w 96"/>
              <a:gd name="T9" fmla="*/ 624 h 1056"/>
              <a:gd name="T10" fmla="*/ 48 w 96"/>
              <a:gd name="T11" fmla="*/ 1008 h 1056"/>
              <a:gd name="T12" fmla="*/ 0 w 96"/>
              <a:gd name="T13" fmla="*/ 1056 h 1056"/>
            </a:gdLst>
            <a:ahLst/>
            <a:cxnLst>
              <a:cxn ang="0">
                <a:pos x="T0" y="T1"/>
              </a:cxn>
              <a:cxn ang="0">
                <a:pos x="T2" y="T3"/>
              </a:cxn>
              <a:cxn ang="0">
                <a:pos x="T4" y="T5"/>
              </a:cxn>
              <a:cxn ang="0">
                <a:pos x="T6" y="T7"/>
              </a:cxn>
              <a:cxn ang="0">
                <a:pos x="T8" y="T9"/>
              </a:cxn>
              <a:cxn ang="0">
                <a:pos x="T10" y="T11"/>
              </a:cxn>
              <a:cxn ang="0">
                <a:pos x="T12" y="T13"/>
              </a:cxn>
            </a:cxnLst>
            <a:rect l="0" t="0" r="r" b="b"/>
            <a:pathLst>
              <a:path w="96" h="1056">
                <a:moveTo>
                  <a:pt x="0" y="0"/>
                </a:moveTo>
                <a:lnTo>
                  <a:pt x="48" y="48"/>
                </a:lnTo>
                <a:lnTo>
                  <a:pt x="48" y="528"/>
                </a:lnTo>
                <a:lnTo>
                  <a:pt x="96" y="576"/>
                </a:lnTo>
                <a:lnTo>
                  <a:pt x="48" y="624"/>
                </a:lnTo>
                <a:lnTo>
                  <a:pt x="48" y="1008"/>
                </a:lnTo>
                <a:lnTo>
                  <a:pt x="0" y="1056"/>
                </a:lnTo>
              </a:path>
            </a:pathLst>
          </a:custGeom>
          <a:solidFill>
            <a:srgbClr val="DDDDDD"/>
          </a:solidFill>
          <a:ln w="19050"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06" name="Text Box 10"/>
          <p:cNvSpPr txBox="1">
            <a:spLocks noChangeArrowheads="1"/>
          </p:cNvSpPr>
          <p:nvPr/>
        </p:nvSpPr>
        <p:spPr bwMode="auto">
          <a:xfrm>
            <a:off x="7235825" y="2606675"/>
            <a:ext cx="127791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altLang="ko-KR" sz="2400" b="1" dirty="0">
                <a:latin typeface="Arial"/>
                <a:cs typeface="Arial"/>
              </a:rPr>
              <a:t>Control</a:t>
            </a:r>
            <a:endParaRPr kumimoji="0" lang="en-US" altLang="ko-KR" sz="2000" dirty="0">
              <a:latin typeface="Arial"/>
              <a:cs typeface="Arial"/>
            </a:endParaRPr>
          </a:p>
        </p:txBody>
      </p:sp>
      <p:sp>
        <p:nvSpPr>
          <p:cNvPr id="1284107" name="Text Box 11"/>
          <p:cNvSpPr txBox="1">
            <a:spLocks noChangeArrowheads="1"/>
          </p:cNvSpPr>
          <p:nvPr/>
        </p:nvSpPr>
        <p:spPr bwMode="auto">
          <a:xfrm>
            <a:off x="7415213" y="4181475"/>
            <a:ext cx="16049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altLang="ko-KR" sz="2400" b="1">
                <a:latin typeface="Arial"/>
                <a:cs typeface="Arial"/>
              </a:rPr>
              <a:t>Datapath:</a:t>
            </a:r>
            <a:endParaRPr kumimoji="0" lang="en-US" altLang="ko-KR" sz="2000">
              <a:latin typeface="Arial"/>
              <a:cs typeface="Arial"/>
            </a:endParaRPr>
          </a:p>
          <a:p>
            <a:r>
              <a:rPr kumimoji="0" lang="en-US" altLang="ko-KR" sz="2000">
                <a:latin typeface="Arial"/>
                <a:cs typeface="Arial"/>
              </a:rPr>
              <a:t>per-packet </a:t>
            </a:r>
          </a:p>
          <a:p>
            <a:r>
              <a:rPr kumimoji="0" lang="en-US" altLang="ko-KR" sz="2000">
                <a:latin typeface="Arial"/>
                <a:cs typeface="Arial"/>
              </a:rPr>
              <a:t>processing</a:t>
            </a:r>
          </a:p>
        </p:txBody>
      </p:sp>
      <p:sp>
        <p:nvSpPr>
          <p:cNvPr id="1284108" name="Text Box 12"/>
          <p:cNvSpPr txBox="1">
            <a:spLocks noChangeArrowheads="1"/>
          </p:cNvSpPr>
          <p:nvPr/>
        </p:nvSpPr>
        <p:spPr bwMode="auto">
          <a:xfrm>
            <a:off x="609600" y="4333875"/>
            <a:ext cx="1524000" cy="70788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ko-KR" sz="2000">
                <a:latin typeface="Arial"/>
                <a:cs typeface="Arial"/>
              </a:rPr>
              <a:t>Routing lookup</a:t>
            </a:r>
          </a:p>
        </p:txBody>
      </p:sp>
      <p:sp>
        <p:nvSpPr>
          <p:cNvPr id="1284109" name="Rectangle 13"/>
          <p:cNvSpPr>
            <a:spLocks noGrp="1" noChangeArrowheads="1"/>
          </p:cNvSpPr>
          <p:nvPr>
            <p:ph type="title"/>
          </p:nvPr>
        </p:nvSpPr>
        <p:spPr>
          <a:xfrm>
            <a:off x="467544" y="44624"/>
            <a:ext cx="8458200" cy="1143000"/>
          </a:xfrm>
        </p:spPr>
        <p:txBody>
          <a:bodyPr/>
          <a:lstStyle/>
          <a:p>
            <a:r>
              <a:rPr lang="en-US" altLang="ko-KR" sz="3200" dirty="0">
                <a:latin typeface="Arial"/>
                <a:cs typeface="Arial"/>
              </a:rPr>
              <a:t>Flow-aware Router: Basic Architectural Components</a:t>
            </a:r>
          </a:p>
        </p:txBody>
      </p:sp>
      <p:sp>
        <p:nvSpPr>
          <p:cNvPr id="1284110" name="Rectangle 14"/>
          <p:cNvSpPr>
            <a:spLocks noChangeArrowheads="1"/>
          </p:cNvSpPr>
          <p:nvPr/>
        </p:nvSpPr>
        <p:spPr bwMode="auto">
          <a:xfrm>
            <a:off x="1371600" y="2276475"/>
            <a:ext cx="4800600" cy="70788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ko-KR" sz="2000">
                <a:latin typeface="Arial"/>
                <a:cs typeface="Arial"/>
              </a:rPr>
              <a:t>Routing, resource reservation, admission control, SLAs</a:t>
            </a:r>
          </a:p>
        </p:txBody>
      </p:sp>
      <p:sp>
        <p:nvSpPr>
          <p:cNvPr id="1284111" name="Line 15"/>
          <p:cNvSpPr>
            <a:spLocks noChangeShapeType="1"/>
          </p:cNvSpPr>
          <p:nvPr/>
        </p:nvSpPr>
        <p:spPr bwMode="auto">
          <a:xfrm>
            <a:off x="3581400" y="3724275"/>
            <a:ext cx="0" cy="2057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12" name="Text Box 16"/>
          <p:cNvSpPr txBox="1">
            <a:spLocks noChangeArrowheads="1"/>
          </p:cNvSpPr>
          <p:nvPr/>
        </p:nvSpPr>
        <p:spPr bwMode="auto">
          <a:xfrm>
            <a:off x="1905000" y="4257675"/>
            <a:ext cx="1752600" cy="70788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ko-KR" sz="2000">
                <a:latin typeface="Arial"/>
                <a:cs typeface="Arial"/>
              </a:rPr>
              <a:t>Packet classification</a:t>
            </a:r>
          </a:p>
        </p:txBody>
      </p:sp>
      <p:sp>
        <p:nvSpPr>
          <p:cNvPr id="1284113" name="Line 17"/>
          <p:cNvSpPr>
            <a:spLocks noChangeShapeType="1"/>
          </p:cNvSpPr>
          <p:nvPr/>
        </p:nvSpPr>
        <p:spPr bwMode="auto">
          <a:xfrm>
            <a:off x="5181600" y="3724275"/>
            <a:ext cx="0" cy="2057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a:cs typeface="Arial"/>
            </a:endParaRPr>
          </a:p>
        </p:txBody>
      </p:sp>
      <p:sp>
        <p:nvSpPr>
          <p:cNvPr id="1284114" name="Rectangle 18"/>
          <p:cNvSpPr>
            <a:spLocks noChangeArrowheads="1"/>
          </p:cNvSpPr>
          <p:nvPr/>
        </p:nvSpPr>
        <p:spPr bwMode="auto">
          <a:xfrm>
            <a:off x="5181600" y="4232275"/>
            <a:ext cx="1284326" cy="40011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altLang="ko-KR" sz="2000">
                <a:latin typeface="Arial"/>
                <a:cs typeface="Arial"/>
              </a:rPr>
              <a:t>Switching</a:t>
            </a:r>
          </a:p>
        </p:txBody>
      </p:sp>
      <p:sp>
        <p:nvSpPr>
          <p:cNvPr id="1284115" name="Rectangle 19"/>
          <p:cNvSpPr>
            <a:spLocks noChangeArrowheads="1"/>
          </p:cNvSpPr>
          <p:nvPr/>
        </p:nvSpPr>
        <p:spPr bwMode="auto">
          <a:xfrm>
            <a:off x="5181600" y="4841875"/>
            <a:ext cx="1455848" cy="40011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altLang="ko-KR" sz="2000">
                <a:latin typeface="Arial"/>
                <a:cs typeface="Arial"/>
              </a:rPr>
              <a:t>Scheduling</a:t>
            </a:r>
          </a:p>
        </p:txBody>
      </p:sp>
    </p:spTree>
    <p:extLst>
      <p:ext uri="{BB962C8B-B14F-4D97-AF65-F5344CB8AC3E}">
        <p14:creationId xmlns:p14="http://schemas.microsoft.com/office/powerpoint/2010/main" val="7103809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3"/>
          <p:cNvSpPr>
            <a:spLocks noGrp="1"/>
          </p:cNvSpPr>
          <p:nvPr>
            <p:ph type="sldNum" sz="quarter" idx="10"/>
          </p:nvPr>
        </p:nvSpPr>
        <p:spPr/>
        <p:txBody>
          <a:bodyPr/>
          <a:lstStyle/>
          <a:p>
            <a:fld id="{28A1F8AA-CF37-A440-AE5D-F07AB0FB5715}" type="slidenum">
              <a:rPr lang="en-US" altLang="ko-KR"/>
              <a:pPr/>
              <a:t>34</a:t>
            </a:fld>
            <a:endParaRPr lang="en-US" altLang="ko-KR" sz="1000"/>
          </a:p>
        </p:txBody>
      </p:sp>
      <p:sp>
        <p:nvSpPr>
          <p:cNvPr id="1288194" name="Rectangle 2"/>
          <p:cNvSpPr>
            <a:spLocks noGrp="1" noChangeArrowheads="1"/>
          </p:cNvSpPr>
          <p:nvPr>
            <p:ph type="title"/>
          </p:nvPr>
        </p:nvSpPr>
        <p:spPr>
          <a:xfrm>
            <a:off x="701675" y="332656"/>
            <a:ext cx="7451725" cy="647700"/>
          </a:xfrm>
        </p:spPr>
        <p:txBody>
          <a:bodyPr/>
          <a:lstStyle/>
          <a:p>
            <a:r>
              <a:rPr lang="en-US" altLang="ko-KR" dirty="0">
                <a:latin typeface="Arial"/>
                <a:cs typeface="Arial"/>
              </a:rPr>
              <a:t>Example 4D classifier</a:t>
            </a:r>
          </a:p>
        </p:txBody>
      </p:sp>
      <p:graphicFrame>
        <p:nvGraphicFramePr>
          <p:cNvPr id="1288249" name="Group 57"/>
          <p:cNvGraphicFramePr>
            <a:graphicFrameLocks noGrp="1"/>
          </p:cNvGraphicFramePr>
          <p:nvPr>
            <p:ph type="tbl" idx="1"/>
            <p:extLst>
              <p:ext uri="{D42A27DB-BD31-4B8C-83A1-F6EECF244321}">
                <p14:modId xmlns:p14="http://schemas.microsoft.com/office/powerpoint/2010/main" val="3168422273"/>
              </p:ext>
            </p:extLst>
          </p:nvPr>
        </p:nvGraphicFramePr>
        <p:xfrm>
          <a:off x="179512" y="1412776"/>
          <a:ext cx="8686800" cy="2822709"/>
        </p:xfrm>
        <a:graphic>
          <a:graphicData uri="http://schemas.openxmlformats.org/drawingml/2006/table">
            <a:tbl>
              <a:tblPr/>
              <a:tblGrid>
                <a:gridCol w="815975"/>
                <a:gridCol w="1927225"/>
                <a:gridCol w="1752600"/>
                <a:gridCol w="1295400"/>
                <a:gridCol w="1447800"/>
                <a:gridCol w="1447800"/>
              </a:tblGrid>
              <a:tr h="592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Rule</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L3-DA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L3-SA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dirty="0">
                          <a:ln>
                            <a:noFill/>
                          </a:ln>
                          <a:solidFill>
                            <a:srgbClr val="FF3300"/>
                          </a:solidFill>
                          <a:effectLst/>
                          <a:latin typeface="Arial" charset="0"/>
                          <a:ea typeface="굴림" charset="0"/>
                          <a:cs typeface="굴림" charset="0"/>
                        </a:rPr>
                        <a:t>L4-DP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L4-PROT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Action</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41823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R1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152.163.190.69/255.255.255.255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152.163.80.11/255.255.255.255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Deny</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462469">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R2</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152.168.3/255.255.255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152.163.200.157/255.255.255.255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eq www</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udp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Deny</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43204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R3</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152.168.3/255.255.255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152.163.200.157/255.255.255.255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range 20-21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udp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Permit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406896">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R4</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152.168.3/255.255.255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dirty="0">
                          <a:ln>
                            <a:noFill/>
                          </a:ln>
                          <a:solidFill>
                            <a:schemeClr val="bg2"/>
                          </a:solidFill>
                          <a:effectLst/>
                          <a:latin typeface="Arial" charset="0"/>
                          <a:ea typeface="굴림" charset="0"/>
                          <a:cs typeface="굴림" charset="0"/>
                        </a:rPr>
                        <a:t>152.163.200.157/255.255.255.255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eq www</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tcp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Deny</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237827">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R5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dirty="0">
                          <a:ln>
                            <a:noFill/>
                          </a:ln>
                          <a:solidFill>
                            <a:schemeClr val="bg2"/>
                          </a:solidFill>
                          <a:effectLst/>
                          <a:latin typeface="Arial" charset="0"/>
                          <a:ea typeface="굴림" charset="0"/>
                          <a:cs typeface="굴림" charset="0"/>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dirty="0">
                          <a:ln>
                            <a:noFill/>
                          </a:ln>
                          <a:solidFill>
                            <a:schemeClr val="bg2"/>
                          </a:solidFill>
                          <a:effectLst/>
                          <a:latin typeface="Arial" charset="0"/>
                          <a:ea typeface="굴림" charset="0"/>
                          <a:cs typeface="굴림" charset="0"/>
                        </a:rPr>
                        <a:t>Deny</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bl>
          </a:graphicData>
        </a:graphic>
      </p:graphicFrame>
      <p:graphicFrame>
        <p:nvGraphicFramePr>
          <p:cNvPr id="5" name="Group 33"/>
          <p:cNvGraphicFramePr>
            <a:graphicFrameLocks/>
          </p:cNvGraphicFramePr>
          <p:nvPr>
            <p:extLst>
              <p:ext uri="{D42A27DB-BD31-4B8C-83A1-F6EECF244321}">
                <p14:modId xmlns:p14="http://schemas.microsoft.com/office/powerpoint/2010/main" val="1176975064"/>
              </p:ext>
            </p:extLst>
          </p:nvPr>
        </p:nvGraphicFramePr>
        <p:xfrm>
          <a:off x="179512" y="4797152"/>
          <a:ext cx="8686800" cy="1432560"/>
        </p:xfrm>
        <a:graphic>
          <a:graphicData uri="http://schemas.openxmlformats.org/drawingml/2006/table">
            <a:tbl>
              <a:tblPr/>
              <a:tblGrid>
                <a:gridCol w="815975"/>
                <a:gridCol w="1927225"/>
                <a:gridCol w="1752600"/>
                <a:gridCol w="1295400"/>
                <a:gridCol w="1447800"/>
                <a:gridCol w="1447800"/>
              </a:tblGrid>
              <a:tr h="429497">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Pkt Hdr</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L3-DA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L3-SA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L4-DP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L4-PROT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800" b="0" i="0" u="none" strike="noStrike" cap="none" normalizeH="0" baseline="0">
                          <a:ln>
                            <a:noFill/>
                          </a:ln>
                          <a:solidFill>
                            <a:srgbClr val="FF3300"/>
                          </a:solidFill>
                          <a:effectLst/>
                          <a:latin typeface="Arial" charset="0"/>
                          <a:ea typeface="굴림" charset="0"/>
                          <a:cs typeface="굴림" charset="0"/>
                        </a:rPr>
                        <a:t>Rule, Action</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265879">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P1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152.163.190.69</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152.163.80.11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www</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tcp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R1, Deny</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265879">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2000" b="0" i="0" u="none" strike="noStrike" cap="none" normalizeH="0" baseline="0">
                          <a:ln>
                            <a:noFill/>
                          </a:ln>
                          <a:solidFill>
                            <a:srgbClr val="6600FF"/>
                          </a:solidFill>
                          <a:effectLst/>
                          <a:latin typeface="Arial" charset="0"/>
                          <a:ea typeface="굴림" charset="0"/>
                          <a:cs typeface="굴림" charset="0"/>
                        </a:rPr>
                        <a:t>P2</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152.168.3.21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152.163.200.157</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www</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a:ln>
                            <a:noFill/>
                          </a:ln>
                          <a:solidFill>
                            <a:schemeClr val="bg2"/>
                          </a:solidFill>
                          <a:effectLst/>
                          <a:latin typeface="Arial" charset="0"/>
                          <a:ea typeface="굴림" charset="0"/>
                          <a:cs typeface="굴림" charset="0"/>
                        </a:rPr>
                        <a:t>udp</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Monotype Sorts" charset="0"/>
                        <a:buNone/>
                        <a:tabLst/>
                      </a:pPr>
                      <a:r>
                        <a:rPr kumimoji="1" lang="en-US" altLang="ko-KR" sz="1200" b="0" i="0" u="none" strike="noStrike" cap="none" normalizeH="0" baseline="0" dirty="0">
                          <a:ln>
                            <a:noFill/>
                          </a:ln>
                          <a:solidFill>
                            <a:schemeClr val="bg2"/>
                          </a:solidFill>
                          <a:effectLst/>
                          <a:latin typeface="Arial" charset="0"/>
                          <a:ea typeface="굴림" charset="0"/>
                          <a:cs typeface="굴림" charset="0"/>
                        </a:rPr>
                        <a:t>R2, Deny</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bwMode="auto">
          <a:xfrm>
            <a:off x="323528" y="4472930"/>
            <a:ext cx="74517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2075" tIns="46038" rIns="92075" bIns="46038" numCol="1" anchor="b" anchorCtr="0" compatLnSpc="1">
            <a:prstTxWarp prst="textNoShape">
              <a:avLst/>
            </a:prstTxWarp>
          </a:bodyPr>
          <a:lstStyle>
            <a:lvl1pPr algn="l" rtl="0" eaLnBrk="0" fontAlgn="base" latinLnBrk="1" hangingPunct="0">
              <a:spcBef>
                <a:spcPct val="0"/>
              </a:spcBef>
              <a:spcAft>
                <a:spcPct val="0"/>
              </a:spcAft>
              <a:defRPr kumimoji="1" sz="3600" b="1">
                <a:solidFill>
                  <a:srgbClr val="000099"/>
                </a:solidFill>
                <a:latin typeface="+mj-lt"/>
                <a:ea typeface="+mj-ea"/>
                <a:cs typeface="굴림" charset="0"/>
              </a:defRPr>
            </a:lvl1pPr>
            <a:lvl2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2pPr>
            <a:lvl3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3pPr>
            <a:lvl4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4pPr>
            <a:lvl5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5pPr>
            <a:lvl6pPr marL="457200" algn="l" rtl="0" fontAlgn="base" latinLnBrk="1">
              <a:spcBef>
                <a:spcPct val="0"/>
              </a:spcBef>
              <a:spcAft>
                <a:spcPct val="0"/>
              </a:spcAft>
              <a:defRPr kumimoji="1" sz="3600" b="1">
                <a:solidFill>
                  <a:srgbClr val="000099"/>
                </a:solidFill>
                <a:latin typeface="굴림" pitchFamily="50" charset="-127"/>
                <a:ea typeface="굴림" pitchFamily="50" charset="-127"/>
              </a:defRPr>
            </a:lvl6pPr>
            <a:lvl7pPr marL="914400" algn="l" rtl="0" fontAlgn="base" latinLnBrk="1">
              <a:spcBef>
                <a:spcPct val="0"/>
              </a:spcBef>
              <a:spcAft>
                <a:spcPct val="0"/>
              </a:spcAft>
              <a:defRPr kumimoji="1" sz="3600" b="1">
                <a:solidFill>
                  <a:srgbClr val="000099"/>
                </a:solidFill>
                <a:latin typeface="굴림" pitchFamily="50" charset="-127"/>
                <a:ea typeface="굴림" pitchFamily="50" charset="-127"/>
              </a:defRPr>
            </a:lvl7pPr>
            <a:lvl8pPr marL="1371600" algn="l" rtl="0" fontAlgn="base" latinLnBrk="1">
              <a:spcBef>
                <a:spcPct val="0"/>
              </a:spcBef>
              <a:spcAft>
                <a:spcPct val="0"/>
              </a:spcAft>
              <a:defRPr kumimoji="1" sz="3600" b="1">
                <a:solidFill>
                  <a:srgbClr val="000099"/>
                </a:solidFill>
                <a:latin typeface="굴림" pitchFamily="50" charset="-127"/>
                <a:ea typeface="굴림" pitchFamily="50" charset="-127"/>
              </a:defRPr>
            </a:lvl8pPr>
            <a:lvl9pPr marL="1828800" algn="l" rtl="0" fontAlgn="base" latinLnBrk="1">
              <a:spcBef>
                <a:spcPct val="0"/>
              </a:spcBef>
              <a:spcAft>
                <a:spcPct val="0"/>
              </a:spcAft>
              <a:defRPr kumimoji="1" sz="3600" b="1">
                <a:solidFill>
                  <a:srgbClr val="000099"/>
                </a:solidFill>
                <a:latin typeface="굴림" pitchFamily="50" charset="-127"/>
                <a:ea typeface="굴림" pitchFamily="50" charset="-127"/>
              </a:defRPr>
            </a:lvl9pPr>
          </a:lstStyle>
          <a:p>
            <a:r>
              <a:rPr lang="en-US" altLang="ko-KR" sz="1600" smtClean="0">
                <a:latin typeface="Arial"/>
                <a:cs typeface="Arial"/>
              </a:rPr>
              <a:t>Example Classification Results</a:t>
            </a:r>
            <a:endParaRPr lang="en-US" altLang="ko-KR" sz="1600" dirty="0">
              <a:latin typeface="Arial"/>
              <a:cs typeface="Arial"/>
            </a:endParaRPr>
          </a:p>
        </p:txBody>
      </p:sp>
    </p:spTree>
    <p:extLst>
      <p:ext uri="{BB962C8B-B14F-4D97-AF65-F5344CB8AC3E}">
        <p14:creationId xmlns:p14="http://schemas.microsoft.com/office/powerpoint/2010/main" val="3769553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240463"/>
            <a:ext cx="1905000" cy="457200"/>
          </a:xfrm>
          <a:prstGeom prst="rect">
            <a:avLst/>
          </a:prstGeom>
        </p:spPr>
        <p:txBody>
          <a:bodyPr/>
          <a:lstStyle/>
          <a:p>
            <a:fld id="{CD6BCBCA-7F33-364C-BE6F-C5BEE6309619}" type="slidenum">
              <a:rPr lang="en-US" altLang="ko-KR"/>
              <a:pPr/>
              <a:t>35</a:t>
            </a:fld>
            <a:endParaRPr lang="en-US" altLang="ko-KR" sz="1000"/>
          </a:p>
        </p:txBody>
      </p:sp>
      <p:sp>
        <p:nvSpPr>
          <p:cNvPr id="1292290" name="Rectangle 2"/>
          <p:cNvSpPr>
            <a:spLocks noGrp="1" noChangeArrowheads="1"/>
          </p:cNvSpPr>
          <p:nvPr>
            <p:ph type="title"/>
          </p:nvPr>
        </p:nvSpPr>
        <p:spPr>
          <a:xfrm>
            <a:off x="107504" y="476672"/>
            <a:ext cx="8712968" cy="647700"/>
          </a:xfrm>
        </p:spPr>
        <p:txBody>
          <a:bodyPr/>
          <a:lstStyle/>
          <a:p>
            <a:r>
              <a:rPr lang="en-US" altLang="ko-KR" sz="3200" dirty="0">
                <a:latin typeface="Arial"/>
                <a:cs typeface="Arial"/>
              </a:rPr>
              <a:t>Classification is a Generalization of Lookup</a:t>
            </a:r>
          </a:p>
        </p:txBody>
      </p:sp>
      <p:sp>
        <p:nvSpPr>
          <p:cNvPr id="1292291" name="Rectangle 3"/>
          <p:cNvSpPr>
            <a:spLocks noGrp="1" noChangeArrowheads="1"/>
          </p:cNvSpPr>
          <p:nvPr>
            <p:ph type="body" idx="1"/>
          </p:nvPr>
        </p:nvSpPr>
        <p:spPr>
          <a:xfrm>
            <a:off x="323850" y="1295400"/>
            <a:ext cx="8640763" cy="5013325"/>
          </a:xfrm>
        </p:spPr>
        <p:txBody>
          <a:bodyPr/>
          <a:lstStyle/>
          <a:p>
            <a:pPr>
              <a:buFont typeface="Wingdings" pitchFamily="2" charset="2"/>
              <a:buChar char="l"/>
            </a:pPr>
            <a:r>
              <a:rPr lang="en-US" altLang="ko-KR" sz="2400" dirty="0">
                <a:latin typeface="Arial"/>
                <a:cs typeface="Arial"/>
              </a:rPr>
              <a:t>Classifier = routing table</a:t>
            </a:r>
          </a:p>
          <a:p>
            <a:pPr>
              <a:buFont typeface="Wingdings" pitchFamily="2" charset="2"/>
              <a:buChar char="l"/>
            </a:pPr>
            <a:r>
              <a:rPr lang="en-US" altLang="ko-KR" sz="2400" dirty="0">
                <a:latin typeface="Arial"/>
                <a:cs typeface="Arial"/>
              </a:rPr>
              <a:t>One-dimension (destination address)</a:t>
            </a:r>
          </a:p>
          <a:p>
            <a:pPr>
              <a:buFont typeface="Wingdings" pitchFamily="2" charset="2"/>
              <a:buChar char="l"/>
            </a:pPr>
            <a:r>
              <a:rPr lang="en-US" altLang="ko-KR" sz="2400" dirty="0">
                <a:latin typeface="Arial"/>
                <a:cs typeface="Arial"/>
              </a:rPr>
              <a:t>Rule = routing table entry</a:t>
            </a:r>
          </a:p>
          <a:p>
            <a:pPr>
              <a:buFont typeface="Wingdings" pitchFamily="2" charset="2"/>
              <a:buChar char="l"/>
            </a:pPr>
            <a:r>
              <a:rPr lang="en-US" altLang="ko-KR" sz="2400" dirty="0">
                <a:latin typeface="Arial"/>
                <a:cs typeface="Arial"/>
              </a:rPr>
              <a:t>Regular expression = prefix</a:t>
            </a:r>
          </a:p>
          <a:p>
            <a:pPr>
              <a:buFont typeface="Wingdings" pitchFamily="2" charset="2"/>
              <a:buChar char="l"/>
            </a:pPr>
            <a:r>
              <a:rPr lang="en-US" altLang="ko-KR" sz="2400" dirty="0">
                <a:latin typeface="Arial"/>
                <a:cs typeface="Arial"/>
              </a:rPr>
              <a:t>Action = (next-hop-address, port)</a:t>
            </a:r>
          </a:p>
          <a:p>
            <a:pPr>
              <a:buFont typeface="Wingdings" pitchFamily="2" charset="2"/>
              <a:buChar char="l"/>
            </a:pPr>
            <a:r>
              <a:rPr lang="en-US" altLang="ko-KR" sz="2400" dirty="0">
                <a:latin typeface="Arial"/>
                <a:cs typeface="Arial"/>
              </a:rPr>
              <a:t>Priority = prefix-length</a:t>
            </a:r>
          </a:p>
          <a:p>
            <a:endParaRPr lang="en-US" altLang="ko-KR" sz="2400" dirty="0">
              <a:latin typeface="Arial"/>
              <a:cs typeface="Arial"/>
            </a:endParaRPr>
          </a:p>
          <a:p>
            <a:r>
              <a:rPr lang="en-US" altLang="ko-KR" sz="2400" i="1" dirty="0">
                <a:solidFill>
                  <a:srgbClr val="0066FF"/>
                </a:solidFill>
                <a:latin typeface="Arial"/>
                <a:cs typeface="Arial"/>
              </a:rPr>
              <a:t>Longest Prefix Matching for routing lookups is a special-case of one-dimensional packet </a:t>
            </a:r>
            <a:r>
              <a:rPr lang="en-US" altLang="ko-KR" sz="2400" i="1" dirty="0" smtClean="0">
                <a:solidFill>
                  <a:srgbClr val="0066FF"/>
                </a:solidFill>
                <a:latin typeface="Arial"/>
                <a:cs typeface="Arial"/>
              </a:rPr>
              <a:t>classification</a:t>
            </a:r>
            <a:endParaRPr lang="en-US" altLang="ko-KR" sz="2400" i="1" dirty="0">
              <a:solidFill>
                <a:srgbClr val="0066FF"/>
              </a:solidFill>
              <a:latin typeface="Arial"/>
              <a:cs typeface="Arial"/>
            </a:endParaRPr>
          </a:p>
        </p:txBody>
      </p:sp>
    </p:spTree>
    <p:extLst>
      <p:ext uri="{BB962C8B-B14F-4D97-AF65-F5344CB8AC3E}">
        <p14:creationId xmlns:p14="http://schemas.microsoft.com/office/powerpoint/2010/main" val="1004221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DC658930-D6C3-1F43-A106-0F05DA1D9F87}" type="slidenum">
              <a:rPr lang="en-US" altLang="ko-KR">
                <a:latin typeface="Arial"/>
                <a:cs typeface="Arial"/>
              </a:rPr>
              <a:pPr/>
              <a:t>36</a:t>
            </a:fld>
            <a:endParaRPr lang="en-US" altLang="ko-KR" sz="1000">
              <a:latin typeface="Arial"/>
              <a:cs typeface="Arial"/>
            </a:endParaRPr>
          </a:p>
        </p:txBody>
      </p:sp>
      <p:sp>
        <p:nvSpPr>
          <p:cNvPr id="1294338" name="Rectangle 2"/>
          <p:cNvSpPr>
            <a:spLocks noGrp="1" noChangeArrowheads="1"/>
          </p:cNvSpPr>
          <p:nvPr>
            <p:ph type="title"/>
          </p:nvPr>
        </p:nvSpPr>
        <p:spPr/>
        <p:txBody>
          <a:bodyPr/>
          <a:lstStyle/>
          <a:p>
            <a:r>
              <a:rPr lang="en-US" altLang="ko-KR">
                <a:latin typeface="Arial"/>
                <a:cs typeface="Arial"/>
              </a:rPr>
              <a:t>Example</a:t>
            </a:r>
          </a:p>
        </p:txBody>
      </p:sp>
      <p:sp>
        <p:nvSpPr>
          <p:cNvPr id="1294339" name="Rectangle 3"/>
          <p:cNvSpPr>
            <a:spLocks noGrp="1" noChangeArrowheads="1"/>
          </p:cNvSpPr>
          <p:nvPr>
            <p:ph type="body" idx="1"/>
          </p:nvPr>
        </p:nvSpPr>
        <p:spPr>
          <a:xfrm>
            <a:off x="107504" y="1268760"/>
            <a:ext cx="8712968" cy="1295400"/>
          </a:xfrm>
        </p:spPr>
        <p:txBody>
          <a:bodyPr/>
          <a:lstStyle/>
          <a:p>
            <a:pPr>
              <a:buFont typeface="Wingdings" pitchFamily="2" charset="2"/>
              <a:buChar char="l"/>
            </a:pPr>
            <a:r>
              <a:rPr lang="en-US" altLang="ko-KR" sz="2400" dirty="0">
                <a:latin typeface="Arial"/>
                <a:cs typeface="Arial"/>
              </a:rPr>
              <a:t>Two-dimension space, i.e., classification based on two fields</a:t>
            </a:r>
          </a:p>
          <a:p>
            <a:pPr>
              <a:buFont typeface="Wingdings" pitchFamily="2" charset="2"/>
              <a:buChar char="l"/>
            </a:pPr>
            <a:r>
              <a:rPr lang="en-US" altLang="ko-KR" sz="2400" dirty="0">
                <a:latin typeface="Arial"/>
                <a:cs typeface="Arial"/>
              </a:rPr>
              <a:t>Complexity depends on the layout, i.e., how many distinct regions are created</a:t>
            </a:r>
          </a:p>
        </p:txBody>
      </p:sp>
      <p:pic>
        <p:nvPicPr>
          <p:cNvPr id="1294340" name="Picture 4" descr="fig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44394"/>
            <a:ext cx="5117835" cy="39665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3839428"/>
            <a:ext cx="2736304" cy="923330"/>
          </a:xfrm>
          <a:prstGeom prst="rect">
            <a:avLst/>
          </a:prstGeom>
          <a:noFill/>
        </p:spPr>
        <p:txBody>
          <a:bodyPr wrap="square" rtlCol="0">
            <a:spAutoFit/>
          </a:bodyPr>
          <a:lstStyle/>
          <a:p>
            <a:r>
              <a:rPr lang="en-US" altLang="ko-KR" sz="1800" b="1" dirty="0" smtClean="0">
                <a:solidFill>
                  <a:srgbClr val="0000FF"/>
                </a:solidFill>
                <a:latin typeface="Arial"/>
                <a:cs typeface="Arial"/>
              </a:rPr>
              <a:t>Number of region: </a:t>
            </a:r>
          </a:p>
          <a:p>
            <a:r>
              <a:rPr lang="en-US" altLang="ko-KR" sz="1800" b="1" i="1" dirty="0" smtClean="0">
                <a:solidFill>
                  <a:srgbClr val="0000FF"/>
                </a:solidFill>
                <a:latin typeface="Arial"/>
                <a:cs typeface="Arial"/>
              </a:rPr>
              <a:t>n</a:t>
            </a:r>
            <a:r>
              <a:rPr lang="en-US" altLang="ko-KR" sz="1800" b="1" dirty="0" smtClean="0">
                <a:solidFill>
                  <a:srgbClr val="0000FF"/>
                </a:solidFill>
                <a:latin typeface="Arial"/>
                <a:cs typeface="Arial"/>
              </a:rPr>
              <a:t>-rule in </a:t>
            </a:r>
            <a:r>
              <a:rPr lang="en-US" altLang="ko-KR" sz="1800" b="1" i="1" dirty="0" smtClean="0">
                <a:solidFill>
                  <a:srgbClr val="0000FF"/>
                </a:solidFill>
                <a:latin typeface="Arial"/>
                <a:cs typeface="Arial"/>
              </a:rPr>
              <a:t>F</a:t>
            </a:r>
            <a:r>
              <a:rPr lang="en-US" altLang="ko-KR" sz="1800" b="1" dirty="0" smtClean="0">
                <a:solidFill>
                  <a:srgbClr val="0000FF"/>
                </a:solidFill>
                <a:latin typeface="Arial"/>
                <a:cs typeface="Arial"/>
              </a:rPr>
              <a:t> dimension</a:t>
            </a:r>
          </a:p>
          <a:p>
            <a:r>
              <a:rPr lang="en-US" altLang="ko-KR" sz="1800" b="1" i="1" dirty="0" smtClean="0">
                <a:solidFill>
                  <a:srgbClr val="0000FF"/>
                </a:solidFill>
                <a:latin typeface="Arial"/>
                <a:cs typeface="Arial"/>
              </a:rPr>
              <a:t>O(</a:t>
            </a:r>
            <a:r>
              <a:rPr lang="en-US" altLang="ko-KR" sz="1800" b="1" i="1" dirty="0" err="1" smtClean="0">
                <a:solidFill>
                  <a:srgbClr val="0000FF"/>
                </a:solidFill>
                <a:latin typeface="Arial"/>
                <a:cs typeface="Arial"/>
              </a:rPr>
              <a:t>n</a:t>
            </a:r>
            <a:r>
              <a:rPr lang="en-US" altLang="ko-KR" sz="1800" b="1" i="1" baseline="30000" dirty="0" err="1" smtClean="0">
                <a:solidFill>
                  <a:srgbClr val="0000FF"/>
                </a:solidFill>
                <a:latin typeface="Arial"/>
                <a:cs typeface="Arial"/>
              </a:rPr>
              <a:t>F</a:t>
            </a:r>
            <a:r>
              <a:rPr lang="en-US" altLang="ko-KR" sz="1800" b="1" i="1" dirty="0" smtClean="0">
                <a:solidFill>
                  <a:srgbClr val="0000FF"/>
                </a:solidFill>
                <a:latin typeface="Arial"/>
                <a:cs typeface="Arial"/>
              </a:rPr>
              <a:t>)</a:t>
            </a:r>
            <a:endParaRPr lang="ko-KR" altLang="en-US" sz="1800" b="1" i="1" dirty="0">
              <a:solidFill>
                <a:srgbClr val="0000FF"/>
              </a:solidFill>
            </a:endParaRPr>
          </a:p>
        </p:txBody>
      </p:sp>
    </p:spTree>
    <p:extLst>
      <p:ext uri="{BB962C8B-B14F-4D97-AF65-F5344CB8AC3E}">
        <p14:creationId xmlns:p14="http://schemas.microsoft.com/office/powerpoint/2010/main" val="615115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55BC8B31-3BF4-4545-8285-95406A17593B}" type="slidenum">
              <a:rPr lang="en-US" altLang="ko-KR">
                <a:latin typeface="Arial"/>
                <a:cs typeface="Arial"/>
              </a:rPr>
              <a:pPr/>
              <a:t>37</a:t>
            </a:fld>
            <a:endParaRPr lang="en-US" altLang="ko-KR" sz="1000">
              <a:latin typeface="Arial"/>
              <a:cs typeface="Arial"/>
            </a:endParaRPr>
          </a:p>
        </p:txBody>
      </p:sp>
      <p:sp>
        <p:nvSpPr>
          <p:cNvPr id="1296386" name="Rectangle 2"/>
          <p:cNvSpPr>
            <a:spLocks noGrp="1" noChangeArrowheads="1"/>
          </p:cNvSpPr>
          <p:nvPr>
            <p:ph type="title"/>
          </p:nvPr>
        </p:nvSpPr>
        <p:spPr/>
        <p:txBody>
          <a:bodyPr/>
          <a:lstStyle/>
          <a:p>
            <a:r>
              <a:rPr lang="en-US" altLang="ko-KR">
                <a:latin typeface="Arial"/>
                <a:cs typeface="Arial"/>
              </a:rPr>
              <a:t>Classification algorithm</a:t>
            </a:r>
          </a:p>
        </p:txBody>
      </p:sp>
      <p:sp>
        <p:nvSpPr>
          <p:cNvPr id="1296389" name="Rectangle 5"/>
          <p:cNvSpPr>
            <a:spLocks noGrp="1" noChangeArrowheads="1"/>
          </p:cNvSpPr>
          <p:nvPr>
            <p:ph type="body" idx="1"/>
          </p:nvPr>
        </p:nvSpPr>
        <p:spPr>
          <a:xfrm>
            <a:off x="16355" y="1124744"/>
            <a:ext cx="8785225" cy="1701800"/>
          </a:xfrm>
        </p:spPr>
        <p:txBody>
          <a:bodyPr/>
          <a:lstStyle/>
          <a:p>
            <a:pPr>
              <a:buFont typeface="Wingdings" pitchFamily="2" charset="2"/>
              <a:buChar char="l"/>
            </a:pPr>
            <a:r>
              <a:rPr lang="en-US" altLang="ko-KR" sz="2400" dirty="0">
                <a:latin typeface="Arial"/>
                <a:cs typeface="Arial"/>
              </a:rPr>
              <a:t>Linear search</a:t>
            </a:r>
          </a:p>
          <a:p>
            <a:pPr lvl="1"/>
            <a:r>
              <a:rPr lang="en-US" altLang="ko-KR" sz="2000" dirty="0">
                <a:latin typeface="Arial"/>
                <a:cs typeface="Arial"/>
              </a:rPr>
              <a:t>The simplest data structure is a linked list of rules stored in order of decreasing priority</a:t>
            </a:r>
          </a:p>
          <a:p>
            <a:pPr>
              <a:buFont typeface="Wingdings" pitchFamily="2" charset="2"/>
              <a:buChar char="l"/>
            </a:pPr>
            <a:r>
              <a:rPr lang="en-US" altLang="ko-KR" sz="2400" dirty="0">
                <a:latin typeface="Arial"/>
                <a:cs typeface="Arial"/>
              </a:rPr>
              <a:t>O(N) storage, O(N) lookup time, O(1) update complexity</a:t>
            </a:r>
          </a:p>
          <a:p>
            <a:pPr lvl="1"/>
            <a:endParaRPr lang="en-US" altLang="ko-KR" sz="2000" dirty="0">
              <a:latin typeface="Arial"/>
              <a:cs typeface="Arial"/>
            </a:endParaRPr>
          </a:p>
        </p:txBody>
      </p:sp>
      <p:pic>
        <p:nvPicPr>
          <p:cNvPr id="129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861048"/>
            <a:ext cx="649231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58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4858" y="2852936"/>
            <a:ext cx="2513267" cy="1237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직선 화살표 연결선 2"/>
          <p:cNvCxnSpPr/>
          <p:nvPr/>
        </p:nvCxnSpPr>
        <p:spPr bwMode="auto">
          <a:xfrm flipH="1">
            <a:off x="4716016" y="3471875"/>
            <a:ext cx="2016224" cy="1037245"/>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84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438" y="4293096"/>
            <a:ext cx="1800200" cy="85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직선 화살표 연결선 6"/>
          <p:cNvCxnSpPr/>
          <p:nvPr/>
        </p:nvCxnSpPr>
        <p:spPr bwMode="auto">
          <a:xfrm flipH="1">
            <a:off x="4716016" y="4509120"/>
            <a:ext cx="2520280" cy="576064"/>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6854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슬라이드 번호 개체 틀 4"/>
          <p:cNvSpPr>
            <a:spLocks noGrp="1"/>
          </p:cNvSpPr>
          <p:nvPr>
            <p:ph type="sldNum" sz="quarter" idx="4294967295"/>
          </p:nvPr>
        </p:nvSpPr>
        <p:spPr>
          <a:xfrm>
            <a:off x="6477000" y="6248400"/>
            <a:ext cx="1905000" cy="457200"/>
          </a:xfrm>
          <a:prstGeom prst="rect">
            <a:avLst/>
          </a:prstGeom>
        </p:spPr>
        <p:txBody>
          <a:bodyPr/>
          <a:lstStyle/>
          <a:p>
            <a:fld id="{83D6880C-F335-44A9-8C0E-3B50161788F8}" type="slidenum">
              <a:rPr lang="en-US" altLang="ko-KR"/>
              <a:pPr/>
              <a:t>38</a:t>
            </a:fld>
            <a:endParaRPr lang="en-US" altLang="ko-KR"/>
          </a:p>
        </p:txBody>
      </p:sp>
      <p:sp>
        <p:nvSpPr>
          <p:cNvPr id="74757" name="Line 5"/>
          <p:cNvSpPr>
            <a:spLocks noChangeShapeType="1"/>
          </p:cNvSpPr>
          <p:nvPr/>
        </p:nvSpPr>
        <p:spPr bwMode="auto">
          <a:xfrm flipH="1">
            <a:off x="2133600" y="1981200"/>
            <a:ext cx="1981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59" name="Oval 7"/>
          <p:cNvSpPr>
            <a:spLocks noChangeArrowheads="1"/>
          </p:cNvSpPr>
          <p:nvPr/>
        </p:nvSpPr>
        <p:spPr bwMode="auto">
          <a:xfrm>
            <a:off x="5105400" y="34290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0" name="Oval 8"/>
          <p:cNvSpPr>
            <a:spLocks noChangeArrowheads="1"/>
          </p:cNvSpPr>
          <p:nvPr/>
        </p:nvSpPr>
        <p:spPr bwMode="auto">
          <a:xfrm>
            <a:off x="1981200" y="27432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1" name="Oval 9"/>
          <p:cNvSpPr>
            <a:spLocks noChangeArrowheads="1"/>
          </p:cNvSpPr>
          <p:nvPr/>
        </p:nvSpPr>
        <p:spPr bwMode="auto">
          <a:xfrm>
            <a:off x="4114800" y="1828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2" name="Oval 10"/>
          <p:cNvSpPr>
            <a:spLocks noChangeArrowheads="1"/>
          </p:cNvSpPr>
          <p:nvPr/>
        </p:nvSpPr>
        <p:spPr bwMode="auto">
          <a:xfrm>
            <a:off x="52578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3" name="Line 11"/>
          <p:cNvSpPr>
            <a:spLocks noChangeShapeType="1"/>
          </p:cNvSpPr>
          <p:nvPr/>
        </p:nvSpPr>
        <p:spPr bwMode="auto">
          <a:xfrm>
            <a:off x="4343400" y="1981200"/>
            <a:ext cx="990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4" name="Line 12"/>
          <p:cNvSpPr>
            <a:spLocks noChangeShapeType="1"/>
          </p:cNvSpPr>
          <p:nvPr/>
        </p:nvSpPr>
        <p:spPr bwMode="auto">
          <a:xfrm flipH="1">
            <a:off x="1066800" y="28956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5" name="Line 13"/>
          <p:cNvSpPr>
            <a:spLocks noChangeShapeType="1"/>
          </p:cNvSpPr>
          <p:nvPr/>
        </p:nvSpPr>
        <p:spPr bwMode="auto">
          <a:xfrm flipH="1">
            <a:off x="5257800" y="2819400"/>
            <a:ext cx="76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6" name="Rectangle 14"/>
          <p:cNvSpPr>
            <a:spLocks noGrp="1" noChangeArrowheads="1"/>
          </p:cNvSpPr>
          <p:nvPr>
            <p:ph type="title"/>
          </p:nvPr>
        </p:nvSpPr>
        <p:spPr/>
        <p:txBody>
          <a:bodyPr/>
          <a:lstStyle/>
          <a:p>
            <a:r>
              <a:rPr lang="en-US" altLang="ko-KR" dirty="0">
                <a:latin typeface="Arial" panose="020B0604020202020204" pitchFamily="34" charset="0"/>
                <a:ea typeface="굴림" charset="-127"/>
                <a:cs typeface="Arial" panose="020B0604020202020204" pitchFamily="34" charset="0"/>
              </a:rPr>
              <a:t>Hierarchical Tries</a:t>
            </a:r>
          </a:p>
        </p:txBody>
      </p:sp>
      <p:sp>
        <p:nvSpPr>
          <p:cNvPr id="74767" name="Oval 15"/>
          <p:cNvSpPr>
            <a:spLocks noChangeArrowheads="1"/>
          </p:cNvSpPr>
          <p:nvPr/>
        </p:nvSpPr>
        <p:spPr bwMode="auto">
          <a:xfrm>
            <a:off x="914400" y="3352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68" name="Text Box 16"/>
          <p:cNvSpPr txBox="1">
            <a:spLocks noChangeArrowheads="1"/>
          </p:cNvSpPr>
          <p:nvPr/>
        </p:nvSpPr>
        <p:spPr bwMode="auto">
          <a:xfrm>
            <a:off x="457200" y="1905000"/>
            <a:ext cx="2038350" cy="4572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a:solidFill>
                  <a:schemeClr val="bg1"/>
                </a:solidFill>
                <a:latin typeface="Times New Roman" pitchFamily="18" charset="0"/>
                <a:ea typeface="굴림" charset="-127"/>
              </a:rPr>
              <a:t>Dimension DA</a:t>
            </a:r>
          </a:p>
        </p:txBody>
      </p:sp>
      <p:sp>
        <p:nvSpPr>
          <p:cNvPr id="74769" name="Text Box 17"/>
          <p:cNvSpPr txBox="1">
            <a:spLocks noChangeArrowheads="1"/>
          </p:cNvSpPr>
          <p:nvPr/>
        </p:nvSpPr>
        <p:spPr bwMode="auto">
          <a:xfrm>
            <a:off x="5026025" y="2895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4770" name="Text Box 18"/>
          <p:cNvSpPr txBox="1">
            <a:spLocks noChangeArrowheads="1"/>
          </p:cNvSpPr>
          <p:nvPr/>
        </p:nvSpPr>
        <p:spPr bwMode="auto">
          <a:xfrm>
            <a:off x="1219200" y="2895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4771" name="Text Box 19"/>
          <p:cNvSpPr txBox="1">
            <a:spLocks noChangeArrowheads="1"/>
          </p:cNvSpPr>
          <p:nvPr/>
        </p:nvSpPr>
        <p:spPr bwMode="auto">
          <a:xfrm>
            <a:off x="2819400" y="2057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4772" name="Text Box 20"/>
          <p:cNvSpPr txBox="1">
            <a:spLocks noChangeArrowheads="1"/>
          </p:cNvSpPr>
          <p:nvPr/>
        </p:nvSpPr>
        <p:spPr bwMode="auto">
          <a:xfrm>
            <a:off x="4800600" y="19812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1</a:t>
            </a:r>
            <a:endParaRPr lang="en-US" altLang="ko-KR" sz="2400">
              <a:latin typeface="Times New Roman" pitchFamily="18" charset="0"/>
              <a:ea typeface="굴림" charset="-127"/>
            </a:endParaRPr>
          </a:p>
        </p:txBody>
      </p:sp>
      <p:sp>
        <p:nvSpPr>
          <p:cNvPr id="74802" name="Text Box 50"/>
          <p:cNvSpPr txBox="1">
            <a:spLocks noChangeArrowheads="1"/>
          </p:cNvSpPr>
          <p:nvPr/>
        </p:nvSpPr>
        <p:spPr bwMode="auto">
          <a:xfrm>
            <a:off x="6629400" y="4343400"/>
            <a:ext cx="2514600" cy="8309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ko-KR" sz="2400" dirty="0">
                <a:solidFill>
                  <a:srgbClr val="6600FF"/>
                </a:solidFill>
                <a:ea typeface="굴림" charset="-127"/>
                <a:cs typeface="Arial" panose="020B0604020202020204" pitchFamily="34" charset="0"/>
              </a:rPr>
              <a:t>O(NW) memory</a:t>
            </a:r>
          </a:p>
          <a:p>
            <a:pPr eaLnBrk="0" hangingPunct="0"/>
            <a:r>
              <a:rPr lang="en-US" altLang="ko-KR" sz="2400" dirty="0">
                <a:solidFill>
                  <a:srgbClr val="FF0000"/>
                </a:solidFill>
                <a:ea typeface="굴림" charset="-127"/>
                <a:cs typeface="Arial" panose="020B0604020202020204" pitchFamily="34" charset="0"/>
              </a:rPr>
              <a:t>O(W</a:t>
            </a:r>
            <a:r>
              <a:rPr lang="en-US" altLang="ko-KR" sz="2400" baseline="30000" dirty="0">
                <a:solidFill>
                  <a:srgbClr val="FF0000"/>
                </a:solidFill>
                <a:ea typeface="굴림" charset="-127"/>
                <a:cs typeface="Arial" panose="020B0604020202020204" pitchFamily="34" charset="0"/>
              </a:rPr>
              <a:t>2</a:t>
            </a:r>
            <a:r>
              <a:rPr lang="en-US" altLang="ko-KR" sz="2400" dirty="0">
                <a:solidFill>
                  <a:srgbClr val="FF0000"/>
                </a:solidFill>
                <a:ea typeface="굴림" charset="-127"/>
                <a:cs typeface="Arial" panose="020B0604020202020204" pitchFamily="34" charset="0"/>
              </a:rPr>
              <a:t>) lookup</a:t>
            </a:r>
          </a:p>
        </p:txBody>
      </p:sp>
      <p:graphicFrame>
        <p:nvGraphicFramePr>
          <p:cNvPr id="74803" name="Group 51"/>
          <p:cNvGraphicFramePr>
            <a:graphicFrameLocks noGrp="1"/>
          </p:cNvGraphicFramePr>
          <p:nvPr>
            <p:extLst>
              <p:ext uri="{D42A27DB-BD31-4B8C-83A1-F6EECF244321}">
                <p14:modId xmlns:p14="http://schemas.microsoft.com/office/powerpoint/2010/main" val="447194080"/>
              </p:ext>
            </p:extLst>
          </p:nvPr>
        </p:nvGraphicFramePr>
        <p:xfrm>
          <a:off x="7162800" y="1676400"/>
          <a:ext cx="1752600" cy="2536825"/>
        </p:xfrm>
        <a:graphic>
          <a:graphicData uri="http://schemas.openxmlformats.org/drawingml/2006/table">
            <a:tbl>
              <a:tblPr/>
              <a:tblGrid>
                <a:gridCol w="685800"/>
                <a:gridCol w="533400"/>
                <a:gridCol w="533400"/>
              </a:tblGrid>
              <a:tr h="403225">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Rule</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DA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SA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10*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80975">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R2</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01*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R3</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2088">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R4</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201613">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11*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2088">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R6</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10*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R7</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tx1"/>
                          </a:solidFill>
                          <a:effectLst/>
                          <a:latin typeface="Comic Sans MS" pitchFamily="66" charset="0"/>
                          <a:ea typeface="굴림" charset="-127"/>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dirty="0" smtClean="0">
                          <a:ln>
                            <a:noFill/>
                          </a:ln>
                          <a:solidFill>
                            <a:schemeClr val="tx1"/>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bl>
          </a:graphicData>
        </a:graphic>
      </p:graphicFrame>
      <p:sp>
        <p:nvSpPr>
          <p:cNvPr id="74841" name="Text Box 89"/>
          <p:cNvSpPr txBox="1">
            <a:spLocks noChangeArrowheads="1"/>
          </p:cNvSpPr>
          <p:nvPr/>
        </p:nvSpPr>
        <p:spPr bwMode="auto">
          <a:xfrm>
            <a:off x="4724400" y="1524000"/>
            <a:ext cx="225425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rgbClr val="0000FF"/>
                </a:solidFill>
                <a:latin typeface="Comic Sans MS" pitchFamily="66" charset="0"/>
                <a:ea typeface="굴림" charset="-127"/>
              </a:rPr>
              <a:t>Search (000,010)</a:t>
            </a:r>
          </a:p>
        </p:txBody>
      </p:sp>
      <p:grpSp>
        <p:nvGrpSpPr>
          <p:cNvPr id="74844" name="Group 92"/>
          <p:cNvGrpSpPr>
            <a:grpSpLocks/>
          </p:cNvGrpSpPr>
          <p:nvPr/>
        </p:nvGrpSpPr>
        <p:grpSpPr bwMode="auto">
          <a:xfrm>
            <a:off x="990600" y="1981200"/>
            <a:ext cx="7397750" cy="4329113"/>
            <a:chOff x="624" y="1248"/>
            <a:chExt cx="4660" cy="2727"/>
          </a:xfrm>
        </p:grpSpPr>
        <p:sp>
          <p:nvSpPr>
            <p:cNvPr id="74754" name="Line 2"/>
            <p:cNvSpPr>
              <a:spLocks noChangeShapeType="1"/>
            </p:cNvSpPr>
            <p:nvPr/>
          </p:nvSpPr>
          <p:spPr bwMode="auto">
            <a:xfrm>
              <a:off x="624" y="2208"/>
              <a:ext cx="96" cy="624"/>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755" name="Line 3"/>
            <p:cNvSpPr>
              <a:spLocks noChangeShapeType="1"/>
            </p:cNvSpPr>
            <p:nvPr/>
          </p:nvSpPr>
          <p:spPr bwMode="auto">
            <a:xfrm>
              <a:off x="1344" y="1824"/>
              <a:ext cx="480" cy="1056"/>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56" name="Line 4"/>
            <p:cNvSpPr>
              <a:spLocks noChangeShapeType="1"/>
            </p:cNvSpPr>
            <p:nvPr/>
          </p:nvSpPr>
          <p:spPr bwMode="auto">
            <a:xfrm>
              <a:off x="3312" y="2256"/>
              <a:ext cx="288" cy="624"/>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758" name="Line 6"/>
            <p:cNvSpPr>
              <a:spLocks noChangeShapeType="1"/>
            </p:cNvSpPr>
            <p:nvPr/>
          </p:nvSpPr>
          <p:spPr bwMode="auto">
            <a:xfrm>
              <a:off x="2688" y="1248"/>
              <a:ext cx="384" cy="1584"/>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74" name="Text Box 22"/>
            <p:cNvSpPr txBox="1">
              <a:spLocks noChangeArrowheads="1"/>
            </p:cNvSpPr>
            <p:nvPr/>
          </p:nvSpPr>
          <p:spPr bwMode="auto">
            <a:xfrm>
              <a:off x="4032" y="3648"/>
              <a:ext cx="1252" cy="28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dirty="0">
                  <a:solidFill>
                    <a:srgbClr val="003366"/>
                  </a:solidFill>
                  <a:latin typeface="Times New Roman" pitchFamily="18" charset="0"/>
                  <a:ea typeface="굴림" charset="-127"/>
                </a:rPr>
                <a:t>Dimension SA</a:t>
              </a:r>
            </a:p>
          </p:txBody>
        </p:sp>
        <p:sp>
          <p:nvSpPr>
            <p:cNvPr id="74778" name="Line 26"/>
            <p:cNvSpPr>
              <a:spLocks noChangeShapeType="1"/>
            </p:cNvSpPr>
            <p:nvPr/>
          </p:nvSpPr>
          <p:spPr bwMode="auto">
            <a:xfrm>
              <a:off x="720" y="2976"/>
              <a:ext cx="48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779" name="Text Box 27"/>
            <p:cNvSpPr txBox="1">
              <a:spLocks noChangeArrowheads="1"/>
            </p:cNvSpPr>
            <p:nvPr/>
          </p:nvSpPr>
          <p:spPr bwMode="auto">
            <a:xfrm>
              <a:off x="1008" y="3744"/>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R5</a:t>
              </a:r>
            </a:p>
          </p:txBody>
        </p:sp>
        <p:sp>
          <p:nvSpPr>
            <p:cNvPr id="74783" name="Line 31"/>
            <p:cNvSpPr>
              <a:spLocks noChangeShapeType="1"/>
            </p:cNvSpPr>
            <p:nvPr/>
          </p:nvSpPr>
          <p:spPr bwMode="auto">
            <a:xfrm flipH="1">
              <a:off x="2736" y="2976"/>
              <a:ext cx="336"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9" name="Line 37"/>
            <p:cNvSpPr>
              <a:spLocks noChangeShapeType="1"/>
            </p:cNvSpPr>
            <p:nvPr/>
          </p:nvSpPr>
          <p:spPr bwMode="auto">
            <a:xfrm>
              <a:off x="1872" y="2976"/>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790" name="Line 38"/>
            <p:cNvSpPr>
              <a:spLocks noChangeShapeType="1"/>
            </p:cNvSpPr>
            <p:nvPr/>
          </p:nvSpPr>
          <p:spPr bwMode="auto">
            <a:xfrm flipH="1">
              <a:off x="1680" y="2976"/>
              <a:ext cx="144"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91" name="Line 39"/>
            <p:cNvSpPr>
              <a:spLocks noChangeShapeType="1"/>
            </p:cNvSpPr>
            <p:nvPr/>
          </p:nvSpPr>
          <p:spPr bwMode="auto">
            <a:xfrm flipH="1">
              <a:off x="2016" y="3360"/>
              <a:ext cx="9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92" name="Line 40"/>
            <p:cNvSpPr>
              <a:spLocks noChangeShapeType="1"/>
            </p:cNvSpPr>
            <p:nvPr/>
          </p:nvSpPr>
          <p:spPr bwMode="auto">
            <a:xfrm>
              <a:off x="1680" y="3360"/>
              <a:ext cx="9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795" name="Text Box 43"/>
            <p:cNvSpPr txBox="1">
              <a:spLocks noChangeArrowheads="1"/>
            </p:cNvSpPr>
            <p:nvPr/>
          </p:nvSpPr>
          <p:spPr bwMode="auto">
            <a:xfrm>
              <a:off x="1632" y="3744"/>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R2</a:t>
              </a:r>
            </a:p>
          </p:txBody>
        </p:sp>
        <p:sp>
          <p:nvSpPr>
            <p:cNvPr id="74796" name="Text Box 44"/>
            <p:cNvSpPr txBox="1">
              <a:spLocks noChangeArrowheads="1"/>
            </p:cNvSpPr>
            <p:nvPr/>
          </p:nvSpPr>
          <p:spPr bwMode="auto">
            <a:xfrm>
              <a:off x="1872" y="3744"/>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R1</a:t>
              </a:r>
            </a:p>
          </p:txBody>
        </p:sp>
        <p:sp>
          <p:nvSpPr>
            <p:cNvPr id="74797" name="Text Box 45"/>
            <p:cNvSpPr txBox="1">
              <a:spLocks noChangeArrowheads="1"/>
            </p:cNvSpPr>
            <p:nvPr/>
          </p:nvSpPr>
          <p:spPr bwMode="auto">
            <a:xfrm>
              <a:off x="2208" y="3120"/>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R3</a:t>
              </a:r>
            </a:p>
          </p:txBody>
        </p:sp>
        <p:sp>
          <p:nvSpPr>
            <p:cNvPr id="74798" name="Text Box 46"/>
            <p:cNvSpPr txBox="1">
              <a:spLocks noChangeArrowheads="1"/>
            </p:cNvSpPr>
            <p:nvPr/>
          </p:nvSpPr>
          <p:spPr bwMode="auto">
            <a:xfrm>
              <a:off x="3504" y="3264"/>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R6</a:t>
              </a:r>
            </a:p>
          </p:txBody>
        </p:sp>
        <p:sp>
          <p:nvSpPr>
            <p:cNvPr id="74799" name="Text Box 47"/>
            <p:cNvSpPr txBox="1">
              <a:spLocks noChangeArrowheads="1"/>
            </p:cNvSpPr>
            <p:nvPr/>
          </p:nvSpPr>
          <p:spPr bwMode="auto">
            <a:xfrm>
              <a:off x="2592" y="3744"/>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R7</a:t>
              </a:r>
            </a:p>
          </p:txBody>
        </p:sp>
        <p:sp>
          <p:nvSpPr>
            <p:cNvPr id="74800" name="Text Box 48"/>
            <p:cNvSpPr txBox="1">
              <a:spLocks noChangeArrowheads="1"/>
            </p:cNvSpPr>
            <p:nvPr/>
          </p:nvSpPr>
          <p:spPr bwMode="auto">
            <a:xfrm>
              <a:off x="624" y="3216"/>
              <a:ext cx="284"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R4</a:t>
              </a:r>
            </a:p>
          </p:txBody>
        </p:sp>
        <p:sp>
          <p:nvSpPr>
            <p:cNvPr id="74801" name="Line 49"/>
            <p:cNvSpPr>
              <a:spLocks noChangeShapeType="1"/>
            </p:cNvSpPr>
            <p:nvPr/>
          </p:nvSpPr>
          <p:spPr bwMode="auto">
            <a:xfrm>
              <a:off x="3648" y="302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775" name="Oval 23"/>
            <p:cNvSpPr>
              <a:spLocks noChangeArrowheads="1"/>
            </p:cNvSpPr>
            <p:nvPr/>
          </p:nvSpPr>
          <p:spPr bwMode="auto">
            <a:xfrm>
              <a:off x="912" y="3216"/>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76" name="Oval 24"/>
            <p:cNvSpPr>
              <a:spLocks noChangeArrowheads="1"/>
            </p:cNvSpPr>
            <p:nvPr/>
          </p:nvSpPr>
          <p:spPr bwMode="auto">
            <a:xfrm>
              <a:off x="624" y="2832"/>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77" name="Oval 25"/>
            <p:cNvSpPr>
              <a:spLocks noChangeArrowheads="1"/>
            </p:cNvSpPr>
            <p:nvPr/>
          </p:nvSpPr>
          <p:spPr bwMode="auto">
            <a:xfrm>
              <a:off x="1104" y="3600"/>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0" name="Oval 28"/>
            <p:cNvSpPr>
              <a:spLocks noChangeArrowheads="1"/>
            </p:cNvSpPr>
            <p:nvPr/>
          </p:nvSpPr>
          <p:spPr bwMode="auto">
            <a:xfrm>
              <a:off x="2640" y="3600"/>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1" name="Oval 29"/>
            <p:cNvSpPr>
              <a:spLocks noChangeArrowheads="1"/>
            </p:cNvSpPr>
            <p:nvPr/>
          </p:nvSpPr>
          <p:spPr bwMode="auto">
            <a:xfrm>
              <a:off x="2832" y="3216"/>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2" name="Oval 30"/>
            <p:cNvSpPr>
              <a:spLocks noChangeArrowheads="1"/>
            </p:cNvSpPr>
            <p:nvPr/>
          </p:nvSpPr>
          <p:spPr bwMode="auto">
            <a:xfrm>
              <a:off x="3024" y="2832"/>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4" name="Oval 32"/>
            <p:cNvSpPr>
              <a:spLocks noChangeArrowheads="1"/>
            </p:cNvSpPr>
            <p:nvPr/>
          </p:nvSpPr>
          <p:spPr bwMode="auto">
            <a:xfrm>
              <a:off x="1680" y="3600"/>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5" name="Oval 33"/>
            <p:cNvSpPr>
              <a:spLocks noChangeArrowheads="1"/>
            </p:cNvSpPr>
            <p:nvPr/>
          </p:nvSpPr>
          <p:spPr bwMode="auto">
            <a:xfrm>
              <a:off x="2064" y="3216"/>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6" name="Oval 34"/>
            <p:cNvSpPr>
              <a:spLocks noChangeArrowheads="1"/>
            </p:cNvSpPr>
            <p:nvPr/>
          </p:nvSpPr>
          <p:spPr bwMode="auto">
            <a:xfrm>
              <a:off x="1584" y="3216"/>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7" name="Oval 35"/>
            <p:cNvSpPr>
              <a:spLocks noChangeArrowheads="1"/>
            </p:cNvSpPr>
            <p:nvPr/>
          </p:nvSpPr>
          <p:spPr bwMode="auto">
            <a:xfrm>
              <a:off x="1776" y="2832"/>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88" name="Oval 36"/>
            <p:cNvSpPr>
              <a:spLocks noChangeArrowheads="1"/>
            </p:cNvSpPr>
            <p:nvPr/>
          </p:nvSpPr>
          <p:spPr bwMode="auto">
            <a:xfrm>
              <a:off x="1920" y="3600"/>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93" name="Oval 41"/>
            <p:cNvSpPr>
              <a:spLocks noChangeArrowheads="1"/>
            </p:cNvSpPr>
            <p:nvPr/>
          </p:nvSpPr>
          <p:spPr bwMode="auto">
            <a:xfrm>
              <a:off x="3840" y="3264"/>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4794" name="Oval 42"/>
            <p:cNvSpPr>
              <a:spLocks noChangeArrowheads="1"/>
            </p:cNvSpPr>
            <p:nvPr/>
          </p:nvSpPr>
          <p:spPr bwMode="auto">
            <a:xfrm>
              <a:off x="3552" y="2880"/>
              <a:ext cx="144" cy="14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74845" name="Line 93"/>
          <p:cNvSpPr>
            <a:spLocks noChangeShapeType="1"/>
          </p:cNvSpPr>
          <p:nvPr/>
        </p:nvSpPr>
        <p:spPr bwMode="auto">
          <a:xfrm flipH="1">
            <a:off x="762000" y="2057400"/>
            <a:ext cx="3429000" cy="15240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846" name="Line 94"/>
          <p:cNvSpPr>
            <a:spLocks noChangeShapeType="1"/>
          </p:cNvSpPr>
          <p:nvPr/>
        </p:nvSpPr>
        <p:spPr bwMode="auto">
          <a:xfrm>
            <a:off x="762000" y="3581400"/>
            <a:ext cx="152400" cy="10668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848" name="Line 96"/>
          <p:cNvSpPr>
            <a:spLocks noChangeShapeType="1"/>
          </p:cNvSpPr>
          <p:nvPr/>
        </p:nvSpPr>
        <p:spPr bwMode="auto">
          <a:xfrm flipH="1">
            <a:off x="762000" y="4648200"/>
            <a:ext cx="152400" cy="2286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849" name="Line 97"/>
          <p:cNvSpPr>
            <a:spLocks noChangeShapeType="1"/>
          </p:cNvSpPr>
          <p:nvPr/>
        </p:nvSpPr>
        <p:spPr bwMode="auto">
          <a:xfrm flipV="1">
            <a:off x="838200" y="3124200"/>
            <a:ext cx="1219200" cy="17526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851" name="Line 99"/>
          <p:cNvSpPr>
            <a:spLocks noChangeShapeType="1"/>
          </p:cNvSpPr>
          <p:nvPr/>
        </p:nvSpPr>
        <p:spPr bwMode="auto">
          <a:xfrm>
            <a:off x="2057400" y="3048000"/>
            <a:ext cx="685800" cy="16002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852" name="Line 100"/>
          <p:cNvSpPr>
            <a:spLocks noChangeShapeType="1"/>
          </p:cNvSpPr>
          <p:nvPr/>
        </p:nvSpPr>
        <p:spPr bwMode="auto">
          <a:xfrm flipH="1">
            <a:off x="2438400" y="4648200"/>
            <a:ext cx="304800" cy="5334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4853" name="Line 101"/>
          <p:cNvSpPr>
            <a:spLocks noChangeShapeType="1"/>
          </p:cNvSpPr>
          <p:nvPr/>
        </p:nvSpPr>
        <p:spPr bwMode="auto">
          <a:xfrm>
            <a:off x="2438400" y="5181600"/>
            <a:ext cx="152400" cy="6096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Tree>
    <p:extLst>
      <p:ext uri="{BB962C8B-B14F-4D97-AF65-F5344CB8AC3E}">
        <p14:creationId xmlns:p14="http://schemas.microsoft.com/office/powerpoint/2010/main" val="1120317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48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8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845"/>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74846"/>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74848"/>
                                        </p:tgtEl>
                                        <p:attrNameLst>
                                          <p:attrName>style.visibility</p:attrName>
                                        </p:attrNameLst>
                                      </p:cBhvr>
                                      <p:to>
                                        <p:strVal val="visible"/>
                                      </p:to>
                                    </p:set>
                                  </p:childTnLst>
                                </p:cTn>
                              </p:par>
                            </p:childTnLst>
                          </p:cTn>
                        </p:par>
                        <p:par>
                          <p:cTn id="21" fill="hold" nodeType="afterGroup">
                            <p:stCondLst>
                              <p:cond delay="2000"/>
                            </p:stCondLst>
                            <p:childTnLst>
                              <p:par>
                                <p:cTn id="22" presetID="1" presetClass="entr" presetSubtype="0" fill="hold" grpId="0" nodeType="afterEffect">
                                  <p:stCondLst>
                                    <p:cond delay="1000"/>
                                  </p:stCondLst>
                                  <p:childTnLst>
                                    <p:set>
                                      <p:cBhvr>
                                        <p:cTn id="23" dur="1" fill="hold">
                                          <p:stCondLst>
                                            <p:cond delay="0"/>
                                          </p:stCondLst>
                                        </p:cTn>
                                        <p:tgtEl>
                                          <p:spTgt spid="7484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500"/>
                                  </p:stCondLst>
                                  <p:childTnLst>
                                    <p:set>
                                      <p:cBhvr>
                                        <p:cTn id="26" dur="1" fill="hold">
                                          <p:stCondLst>
                                            <p:cond delay="0"/>
                                          </p:stCondLst>
                                        </p:cTn>
                                        <p:tgtEl>
                                          <p:spTgt spid="74851"/>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500"/>
                                  </p:stCondLst>
                                  <p:childTnLst>
                                    <p:set>
                                      <p:cBhvr>
                                        <p:cTn id="29" dur="1" fill="hold">
                                          <p:stCondLst>
                                            <p:cond delay="0"/>
                                          </p:stCondLst>
                                        </p:cTn>
                                        <p:tgtEl>
                                          <p:spTgt spid="74852"/>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500"/>
                                  </p:stCondLst>
                                  <p:childTnLst>
                                    <p:set>
                                      <p:cBhvr>
                                        <p:cTn id="32" dur="1" fill="hold">
                                          <p:stCondLst>
                                            <p:cond delay="0"/>
                                          </p:stCondLst>
                                        </p:cTn>
                                        <p:tgtEl>
                                          <p:spTgt spid="74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41" grpId="0" autoUpdateAnimBg="0"/>
      <p:bldP spid="74845" grpId="0" animBg="1"/>
      <p:bldP spid="74846" grpId="0" animBg="1"/>
      <p:bldP spid="74848" grpId="0" animBg="1"/>
      <p:bldP spid="74849" grpId="0" animBg="1"/>
      <p:bldP spid="74851" grpId="0" animBg="1"/>
      <p:bldP spid="74852" grpId="0" animBg="1"/>
      <p:bldP spid="7485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슬라이드 번호 개체 틀 4"/>
          <p:cNvSpPr>
            <a:spLocks noGrp="1"/>
          </p:cNvSpPr>
          <p:nvPr>
            <p:ph type="sldNum" sz="quarter" idx="4294967295"/>
          </p:nvPr>
        </p:nvSpPr>
        <p:spPr>
          <a:xfrm>
            <a:off x="6477000" y="6248400"/>
            <a:ext cx="1905000" cy="457200"/>
          </a:xfrm>
          <a:prstGeom prst="rect">
            <a:avLst/>
          </a:prstGeom>
        </p:spPr>
        <p:txBody>
          <a:bodyPr/>
          <a:lstStyle/>
          <a:p>
            <a:fld id="{AED2D178-BA0E-41EC-A5B1-6A5F465A864E}" type="slidenum">
              <a:rPr lang="en-US" altLang="ko-KR"/>
              <a:pPr/>
              <a:t>39</a:t>
            </a:fld>
            <a:endParaRPr lang="en-US" altLang="ko-KR"/>
          </a:p>
        </p:txBody>
      </p:sp>
      <p:sp>
        <p:nvSpPr>
          <p:cNvPr id="75778" name="Line 2"/>
          <p:cNvSpPr>
            <a:spLocks noChangeShapeType="1"/>
          </p:cNvSpPr>
          <p:nvPr/>
        </p:nvSpPr>
        <p:spPr bwMode="auto">
          <a:xfrm>
            <a:off x="990600" y="3505200"/>
            <a:ext cx="152400" cy="9906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779" name="Line 3"/>
          <p:cNvSpPr>
            <a:spLocks noChangeShapeType="1"/>
          </p:cNvSpPr>
          <p:nvPr/>
        </p:nvSpPr>
        <p:spPr bwMode="auto">
          <a:xfrm>
            <a:off x="2133600" y="2895600"/>
            <a:ext cx="762000" cy="16764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0" name="Line 4"/>
          <p:cNvSpPr>
            <a:spLocks noChangeShapeType="1"/>
          </p:cNvSpPr>
          <p:nvPr/>
        </p:nvSpPr>
        <p:spPr bwMode="auto">
          <a:xfrm>
            <a:off x="5257800" y="3581400"/>
            <a:ext cx="457200" cy="9906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781" name="Line 5"/>
          <p:cNvSpPr>
            <a:spLocks noChangeShapeType="1"/>
          </p:cNvSpPr>
          <p:nvPr/>
        </p:nvSpPr>
        <p:spPr bwMode="auto">
          <a:xfrm flipH="1">
            <a:off x="2133600" y="1981200"/>
            <a:ext cx="1981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2" name="Line 6"/>
          <p:cNvSpPr>
            <a:spLocks noChangeShapeType="1"/>
          </p:cNvSpPr>
          <p:nvPr/>
        </p:nvSpPr>
        <p:spPr bwMode="auto">
          <a:xfrm>
            <a:off x="4267200" y="1981200"/>
            <a:ext cx="609600" cy="25146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3" name="Oval 7"/>
          <p:cNvSpPr>
            <a:spLocks noChangeArrowheads="1"/>
          </p:cNvSpPr>
          <p:nvPr/>
        </p:nvSpPr>
        <p:spPr bwMode="auto">
          <a:xfrm>
            <a:off x="5105400" y="34290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4" name="Oval 8"/>
          <p:cNvSpPr>
            <a:spLocks noChangeArrowheads="1"/>
          </p:cNvSpPr>
          <p:nvPr/>
        </p:nvSpPr>
        <p:spPr bwMode="auto">
          <a:xfrm>
            <a:off x="1981200" y="27432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5" name="Oval 9"/>
          <p:cNvSpPr>
            <a:spLocks noChangeArrowheads="1"/>
          </p:cNvSpPr>
          <p:nvPr/>
        </p:nvSpPr>
        <p:spPr bwMode="auto">
          <a:xfrm>
            <a:off x="4114800" y="1828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6" name="Oval 10"/>
          <p:cNvSpPr>
            <a:spLocks noChangeArrowheads="1"/>
          </p:cNvSpPr>
          <p:nvPr/>
        </p:nvSpPr>
        <p:spPr bwMode="auto">
          <a:xfrm>
            <a:off x="52578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7" name="Line 11"/>
          <p:cNvSpPr>
            <a:spLocks noChangeShapeType="1"/>
          </p:cNvSpPr>
          <p:nvPr/>
        </p:nvSpPr>
        <p:spPr bwMode="auto">
          <a:xfrm>
            <a:off x="4343400" y="1981200"/>
            <a:ext cx="990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8" name="Line 12"/>
          <p:cNvSpPr>
            <a:spLocks noChangeShapeType="1"/>
          </p:cNvSpPr>
          <p:nvPr/>
        </p:nvSpPr>
        <p:spPr bwMode="auto">
          <a:xfrm flipH="1">
            <a:off x="1066800" y="28956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89" name="Line 13"/>
          <p:cNvSpPr>
            <a:spLocks noChangeShapeType="1"/>
          </p:cNvSpPr>
          <p:nvPr/>
        </p:nvSpPr>
        <p:spPr bwMode="auto">
          <a:xfrm flipH="1">
            <a:off x="5257800" y="2819400"/>
            <a:ext cx="76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90" name="Rectangle 14"/>
          <p:cNvSpPr>
            <a:spLocks noGrp="1" noChangeArrowheads="1"/>
          </p:cNvSpPr>
          <p:nvPr>
            <p:ph type="title"/>
          </p:nvPr>
        </p:nvSpPr>
        <p:spPr>
          <a:xfrm>
            <a:off x="199176" y="260648"/>
            <a:ext cx="8442325" cy="647700"/>
          </a:xfrm>
        </p:spPr>
        <p:txBody>
          <a:bodyPr/>
          <a:lstStyle/>
          <a:p>
            <a:r>
              <a:rPr lang="en-US" altLang="ko-KR">
                <a:latin typeface="Arial" panose="020B0604020202020204" pitchFamily="34" charset="0"/>
                <a:ea typeface="굴림" charset="-127"/>
                <a:cs typeface="Arial" panose="020B0604020202020204" pitchFamily="34" charset="0"/>
              </a:rPr>
              <a:t>Set-pruning Tries [Tsuchiya, Sri98]</a:t>
            </a:r>
          </a:p>
        </p:txBody>
      </p:sp>
      <p:sp>
        <p:nvSpPr>
          <p:cNvPr id="75791" name="Oval 15"/>
          <p:cNvSpPr>
            <a:spLocks noChangeArrowheads="1"/>
          </p:cNvSpPr>
          <p:nvPr/>
        </p:nvSpPr>
        <p:spPr bwMode="auto">
          <a:xfrm>
            <a:off x="914400" y="3352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792" name="Text Box 16"/>
          <p:cNvSpPr txBox="1">
            <a:spLocks noChangeArrowheads="1"/>
          </p:cNvSpPr>
          <p:nvPr/>
        </p:nvSpPr>
        <p:spPr bwMode="auto">
          <a:xfrm>
            <a:off x="457200" y="1905000"/>
            <a:ext cx="2038350" cy="4572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a:solidFill>
                  <a:schemeClr val="bg1"/>
                </a:solidFill>
                <a:latin typeface="Times New Roman" pitchFamily="18" charset="0"/>
                <a:ea typeface="굴림" charset="-127"/>
              </a:rPr>
              <a:t>Dimension DA</a:t>
            </a:r>
          </a:p>
        </p:txBody>
      </p:sp>
      <p:sp>
        <p:nvSpPr>
          <p:cNvPr id="75793" name="Text Box 17"/>
          <p:cNvSpPr txBox="1">
            <a:spLocks noChangeArrowheads="1"/>
          </p:cNvSpPr>
          <p:nvPr/>
        </p:nvSpPr>
        <p:spPr bwMode="auto">
          <a:xfrm>
            <a:off x="5048250" y="2884488"/>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5794" name="Text Box 18"/>
          <p:cNvSpPr txBox="1">
            <a:spLocks noChangeArrowheads="1"/>
          </p:cNvSpPr>
          <p:nvPr/>
        </p:nvSpPr>
        <p:spPr bwMode="auto">
          <a:xfrm>
            <a:off x="1219200" y="2895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5795" name="Text Box 19"/>
          <p:cNvSpPr txBox="1">
            <a:spLocks noChangeArrowheads="1"/>
          </p:cNvSpPr>
          <p:nvPr/>
        </p:nvSpPr>
        <p:spPr bwMode="auto">
          <a:xfrm>
            <a:off x="2819400" y="2057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5796" name="Text Box 20"/>
          <p:cNvSpPr txBox="1">
            <a:spLocks noChangeArrowheads="1"/>
          </p:cNvSpPr>
          <p:nvPr/>
        </p:nvSpPr>
        <p:spPr bwMode="auto">
          <a:xfrm>
            <a:off x="4800600" y="19812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1</a:t>
            </a:r>
            <a:endParaRPr lang="en-US" altLang="ko-KR" sz="2400">
              <a:latin typeface="Times New Roman" pitchFamily="18" charset="0"/>
              <a:ea typeface="굴림" charset="-127"/>
            </a:endParaRPr>
          </a:p>
        </p:txBody>
      </p:sp>
      <p:graphicFrame>
        <p:nvGraphicFramePr>
          <p:cNvPr id="75797" name="Group 21"/>
          <p:cNvGraphicFramePr>
            <a:graphicFrameLocks noGrp="1"/>
          </p:cNvGraphicFramePr>
          <p:nvPr/>
        </p:nvGraphicFramePr>
        <p:xfrm>
          <a:off x="7162800" y="1676400"/>
          <a:ext cx="1752600" cy="2536825"/>
        </p:xfrm>
        <a:graphic>
          <a:graphicData uri="http://schemas.openxmlformats.org/drawingml/2006/table">
            <a:tbl>
              <a:tblPr/>
              <a:tblGrid>
                <a:gridCol w="685800"/>
                <a:gridCol w="533400"/>
                <a:gridCol w="533400"/>
              </a:tblGrid>
              <a:tr h="403225">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Rule</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DA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SA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80975">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R2</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R3</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2088">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R4</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201613">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2088">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R6</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R7</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bl>
          </a:graphicData>
        </a:graphic>
      </p:graphicFrame>
      <p:sp>
        <p:nvSpPr>
          <p:cNvPr id="75836" name="Text Box 60"/>
          <p:cNvSpPr txBox="1">
            <a:spLocks noChangeArrowheads="1"/>
          </p:cNvSpPr>
          <p:nvPr/>
        </p:nvSpPr>
        <p:spPr bwMode="auto">
          <a:xfrm>
            <a:off x="2286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R7</a:t>
            </a:r>
          </a:p>
        </p:txBody>
      </p:sp>
      <p:sp>
        <p:nvSpPr>
          <p:cNvPr id="75839" name="Oval 63"/>
          <p:cNvSpPr>
            <a:spLocks noChangeArrowheads="1"/>
          </p:cNvSpPr>
          <p:nvPr/>
        </p:nvSpPr>
        <p:spPr bwMode="auto">
          <a:xfrm>
            <a:off x="381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42" name="Oval 66"/>
          <p:cNvSpPr>
            <a:spLocks noChangeArrowheads="1"/>
          </p:cNvSpPr>
          <p:nvPr/>
        </p:nvSpPr>
        <p:spPr bwMode="auto">
          <a:xfrm>
            <a:off x="990600" y="44958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43" name="Oval 67"/>
          <p:cNvSpPr>
            <a:spLocks noChangeArrowheads="1"/>
          </p:cNvSpPr>
          <p:nvPr/>
        </p:nvSpPr>
        <p:spPr bwMode="auto">
          <a:xfrm>
            <a:off x="17526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44" name="Oval 68"/>
          <p:cNvSpPr>
            <a:spLocks noChangeArrowheads="1"/>
          </p:cNvSpPr>
          <p:nvPr/>
        </p:nvSpPr>
        <p:spPr bwMode="auto">
          <a:xfrm>
            <a:off x="12192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45" name="Line 69"/>
          <p:cNvSpPr>
            <a:spLocks noChangeShapeType="1"/>
          </p:cNvSpPr>
          <p:nvPr/>
        </p:nvSpPr>
        <p:spPr bwMode="auto">
          <a:xfrm>
            <a:off x="1143000" y="4724400"/>
            <a:ext cx="7620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46" name="Text Box 70"/>
          <p:cNvSpPr txBox="1">
            <a:spLocks noChangeArrowheads="1"/>
          </p:cNvSpPr>
          <p:nvPr/>
        </p:nvSpPr>
        <p:spPr bwMode="auto">
          <a:xfrm>
            <a:off x="7620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R2</a:t>
            </a:r>
          </a:p>
        </p:txBody>
      </p:sp>
      <p:sp>
        <p:nvSpPr>
          <p:cNvPr id="75847" name="Text Box 71"/>
          <p:cNvSpPr txBox="1">
            <a:spLocks noChangeArrowheads="1"/>
          </p:cNvSpPr>
          <p:nvPr/>
        </p:nvSpPr>
        <p:spPr bwMode="auto">
          <a:xfrm>
            <a:off x="11430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R1</a:t>
            </a:r>
          </a:p>
        </p:txBody>
      </p:sp>
      <p:sp>
        <p:nvSpPr>
          <p:cNvPr id="75848" name="Text Box 72"/>
          <p:cNvSpPr txBox="1">
            <a:spLocks noChangeArrowheads="1"/>
          </p:cNvSpPr>
          <p:nvPr/>
        </p:nvSpPr>
        <p:spPr bwMode="auto">
          <a:xfrm>
            <a:off x="16002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R5</a:t>
            </a:r>
          </a:p>
        </p:txBody>
      </p:sp>
      <p:sp>
        <p:nvSpPr>
          <p:cNvPr id="75849" name="Line 73"/>
          <p:cNvSpPr>
            <a:spLocks noChangeShapeType="1"/>
          </p:cNvSpPr>
          <p:nvPr/>
        </p:nvSpPr>
        <p:spPr bwMode="auto">
          <a:xfrm flipH="1">
            <a:off x="533400" y="4724400"/>
            <a:ext cx="533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0" name="Line 74"/>
          <p:cNvSpPr>
            <a:spLocks noChangeShapeType="1"/>
          </p:cNvSpPr>
          <p:nvPr/>
        </p:nvSpPr>
        <p:spPr bwMode="auto">
          <a:xfrm flipH="1">
            <a:off x="1371600" y="5334000"/>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1" name="Line 75"/>
          <p:cNvSpPr>
            <a:spLocks noChangeShapeType="1"/>
          </p:cNvSpPr>
          <p:nvPr/>
        </p:nvSpPr>
        <p:spPr bwMode="auto">
          <a:xfrm>
            <a:off x="838200" y="5334000"/>
            <a:ext cx="152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52" name="Oval 76"/>
          <p:cNvSpPr>
            <a:spLocks noChangeArrowheads="1"/>
          </p:cNvSpPr>
          <p:nvPr/>
        </p:nvSpPr>
        <p:spPr bwMode="auto">
          <a:xfrm>
            <a:off x="4191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4" name="Oval 78"/>
          <p:cNvSpPr>
            <a:spLocks noChangeArrowheads="1"/>
          </p:cNvSpPr>
          <p:nvPr/>
        </p:nvSpPr>
        <p:spPr bwMode="auto">
          <a:xfrm>
            <a:off x="4800600" y="44958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5" name="Line 79"/>
          <p:cNvSpPr>
            <a:spLocks noChangeShapeType="1"/>
          </p:cNvSpPr>
          <p:nvPr/>
        </p:nvSpPr>
        <p:spPr bwMode="auto">
          <a:xfrm flipH="1">
            <a:off x="4343400" y="4724400"/>
            <a:ext cx="533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7" name="Oval 81"/>
          <p:cNvSpPr>
            <a:spLocks noChangeArrowheads="1"/>
          </p:cNvSpPr>
          <p:nvPr/>
        </p:nvSpPr>
        <p:spPr bwMode="auto">
          <a:xfrm>
            <a:off x="22098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8" name="Oval 82"/>
          <p:cNvSpPr>
            <a:spLocks noChangeArrowheads="1"/>
          </p:cNvSpPr>
          <p:nvPr/>
        </p:nvSpPr>
        <p:spPr bwMode="auto">
          <a:xfrm>
            <a:off x="32766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0" name="Oval 84"/>
          <p:cNvSpPr>
            <a:spLocks noChangeArrowheads="1"/>
          </p:cNvSpPr>
          <p:nvPr/>
        </p:nvSpPr>
        <p:spPr bwMode="auto">
          <a:xfrm>
            <a:off x="2819400" y="44958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1" name="Oval 85"/>
          <p:cNvSpPr>
            <a:spLocks noChangeArrowheads="1"/>
          </p:cNvSpPr>
          <p:nvPr/>
        </p:nvSpPr>
        <p:spPr bwMode="auto">
          <a:xfrm>
            <a:off x="3048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2" name="Line 86"/>
          <p:cNvSpPr>
            <a:spLocks noChangeShapeType="1"/>
          </p:cNvSpPr>
          <p:nvPr/>
        </p:nvSpPr>
        <p:spPr bwMode="auto">
          <a:xfrm>
            <a:off x="2971800" y="47244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63" name="Line 87"/>
          <p:cNvSpPr>
            <a:spLocks noChangeShapeType="1"/>
          </p:cNvSpPr>
          <p:nvPr/>
        </p:nvSpPr>
        <p:spPr bwMode="auto">
          <a:xfrm flipH="1">
            <a:off x="2362200" y="4724400"/>
            <a:ext cx="533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4" name="Line 88"/>
          <p:cNvSpPr>
            <a:spLocks noChangeShapeType="1"/>
          </p:cNvSpPr>
          <p:nvPr/>
        </p:nvSpPr>
        <p:spPr bwMode="auto">
          <a:xfrm flipH="1">
            <a:off x="3200400" y="5334000"/>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5" name="Line 89"/>
          <p:cNvSpPr>
            <a:spLocks noChangeShapeType="1"/>
          </p:cNvSpPr>
          <p:nvPr/>
        </p:nvSpPr>
        <p:spPr bwMode="auto">
          <a:xfrm>
            <a:off x="2667000" y="5334000"/>
            <a:ext cx="152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66" name="Oval 90"/>
          <p:cNvSpPr>
            <a:spLocks noChangeArrowheads="1"/>
          </p:cNvSpPr>
          <p:nvPr/>
        </p:nvSpPr>
        <p:spPr bwMode="auto">
          <a:xfrm>
            <a:off x="5029200" y="57912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7" name="Oval 91"/>
          <p:cNvSpPr>
            <a:spLocks noChangeArrowheads="1"/>
          </p:cNvSpPr>
          <p:nvPr/>
        </p:nvSpPr>
        <p:spPr bwMode="auto">
          <a:xfrm>
            <a:off x="6096000" y="51816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9" name="Oval 93"/>
          <p:cNvSpPr>
            <a:spLocks noChangeArrowheads="1"/>
          </p:cNvSpPr>
          <p:nvPr/>
        </p:nvSpPr>
        <p:spPr bwMode="auto">
          <a:xfrm>
            <a:off x="5638800" y="4572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70" name="Line 94"/>
          <p:cNvSpPr>
            <a:spLocks noChangeShapeType="1"/>
          </p:cNvSpPr>
          <p:nvPr/>
        </p:nvSpPr>
        <p:spPr bwMode="auto">
          <a:xfrm flipH="1">
            <a:off x="5181600" y="4800600"/>
            <a:ext cx="533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71" name="Text Box 95"/>
          <p:cNvSpPr txBox="1">
            <a:spLocks noChangeArrowheads="1"/>
          </p:cNvSpPr>
          <p:nvPr/>
        </p:nvSpPr>
        <p:spPr bwMode="auto">
          <a:xfrm>
            <a:off x="20574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R7</a:t>
            </a:r>
          </a:p>
        </p:txBody>
      </p:sp>
      <p:sp>
        <p:nvSpPr>
          <p:cNvPr id="75872" name="Text Box 96"/>
          <p:cNvSpPr txBox="1">
            <a:spLocks noChangeArrowheads="1"/>
          </p:cNvSpPr>
          <p:nvPr/>
        </p:nvSpPr>
        <p:spPr bwMode="auto">
          <a:xfrm>
            <a:off x="25908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R2</a:t>
            </a:r>
          </a:p>
        </p:txBody>
      </p:sp>
      <p:sp>
        <p:nvSpPr>
          <p:cNvPr id="75873" name="Text Box 97"/>
          <p:cNvSpPr txBox="1">
            <a:spLocks noChangeArrowheads="1"/>
          </p:cNvSpPr>
          <p:nvPr/>
        </p:nvSpPr>
        <p:spPr bwMode="auto">
          <a:xfrm>
            <a:off x="29718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R1</a:t>
            </a:r>
          </a:p>
        </p:txBody>
      </p:sp>
      <p:sp>
        <p:nvSpPr>
          <p:cNvPr id="75874" name="Text Box 98"/>
          <p:cNvSpPr txBox="1">
            <a:spLocks noChangeArrowheads="1"/>
          </p:cNvSpPr>
          <p:nvPr/>
        </p:nvSpPr>
        <p:spPr bwMode="auto">
          <a:xfrm>
            <a:off x="3429000" y="4800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R3</a:t>
            </a:r>
          </a:p>
        </p:txBody>
      </p:sp>
      <p:sp>
        <p:nvSpPr>
          <p:cNvPr id="75875" name="Text Box 99"/>
          <p:cNvSpPr txBox="1">
            <a:spLocks noChangeArrowheads="1"/>
          </p:cNvSpPr>
          <p:nvPr/>
        </p:nvSpPr>
        <p:spPr bwMode="auto">
          <a:xfrm>
            <a:off x="49530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R7</a:t>
            </a:r>
          </a:p>
        </p:txBody>
      </p:sp>
      <p:sp>
        <p:nvSpPr>
          <p:cNvPr id="75876" name="Text Box 100"/>
          <p:cNvSpPr txBox="1">
            <a:spLocks noChangeArrowheads="1"/>
          </p:cNvSpPr>
          <p:nvPr/>
        </p:nvSpPr>
        <p:spPr bwMode="auto">
          <a:xfrm>
            <a:off x="6248400" y="4800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R6</a:t>
            </a:r>
          </a:p>
        </p:txBody>
      </p:sp>
      <p:sp>
        <p:nvSpPr>
          <p:cNvPr id="75877" name="Text Box 101"/>
          <p:cNvSpPr txBox="1">
            <a:spLocks noChangeArrowheads="1"/>
          </p:cNvSpPr>
          <p:nvPr/>
        </p:nvSpPr>
        <p:spPr bwMode="auto">
          <a:xfrm>
            <a:off x="41148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R7</a:t>
            </a:r>
          </a:p>
        </p:txBody>
      </p:sp>
      <p:sp>
        <p:nvSpPr>
          <p:cNvPr id="75878" name="Text Box 102"/>
          <p:cNvSpPr txBox="1">
            <a:spLocks noChangeArrowheads="1"/>
          </p:cNvSpPr>
          <p:nvPr/>
        </p:nvSpPr>
        <p:spPr bwMode="auto">
          <a:xfrm>
            <a:off x="1524000" y="4800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R4</a:t>
            </a:r>
          </a:p>
        </p:txBody>
      </p:sp>
      <p:sp>
        <p:nvSpPr>
          <p:cNvPr id="75879" name="Line 103"/>
          <p:cNvSpPr>
            <a:spLocks noChangeShapeType="1"/>
          </p:cNvSpPr>
          <p:nvPr/>
        </p:nvSpPr>
        <p:spPr bwMode="auto">
          <a:xfrm>
            <a:off x="5791200" y="48006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80" name="Text Box 104"/>
          <p:cNvSpPr txBox="1">
            <a:spLocks noChangeArrowheads="1"/>
          </p:cNvSpPr>
          <p:nvPr/>
        </p:nvSpPr>
        <p:spPr bwMode="auto">
          <a:xfrm>
            <a:off x="6629400" y="4343400"/>
            <a:ext cx="2286000" cy="8309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ko-KR" sz="2400" dirty="0">
                <a:solidFill>
                  <a:srgbClr val="FF0000"/>
                </a:solidFill>
                <a:ea typeface="굴림" charset="-127"/>
                <a:cs typeface="Arial" panose="020B0604020202020204" pitchFamily="34" charset="0"/>
              </a:rPr>
              <a:t>O(N</a:t>
            </a:r>
            <a:r>
              <a:rPr lang="en-US" altLang="ko-KR" sz="2400" baseline="30000" dirty="0">
                <a:solidFill>
                  <a:srgbClr val="FF0000"/>
                </a:solidFill>
                <a:ea typeface="굴림" charset="-127"/>
                <a:cs typeface="Arial" panose="020B0604020202020204" pitchFamily="34" charset="0"/>
              </a:rPr>
              <a:t>2</a:t>
            </a:r>
            <a:r>
              <a:rPr lang="en-US" altLang="ko-KR" sz="2400" dirty="0">
                <a:solidFill>
                  <a:srgbClr val="FF0000"/>
                </a:solidFill>
                <a:ea typeface="굴림" charset="-127"/>
                <a:cs typeface="Arial" panose="020B0604020202020204" pitchFamily="34" charset="0"/>
              </a:rPr>
              <a:t>) memory</a:t>
            </a:r>
          </a:p>
          <a:p>
            <a:pPr eaLnBrk="0" hangingPunct="0"/>
            <a:r>
              <a:rPr lang="en-US" altLang="ko-KR" sz="2400" dirty="0">
                <a:solidFill>
                  <a:srgbClr val="6600FF"/>
                </a:solidFill>
                <a:ea typeface="굴림" charset="-127"/>
                <a:cs typeface="Arial" panose="020B0604020202020204" pitchFamily="34" charset="0"/>
              </a:rPr>
              <a:t>O(2W) lookup</a:t>
            </a:r>
          </a:p>
        </p:txBody>
      </p:sp>
      <p:sp>
        <p:nvSpPr>
          <p:cNvPr id="75881" name="Text Box 105"/>
          <p:cNvSpPr txBox="1">
            <a:spLocks noChangeArrowheads="1"/>
          </p:cNvSpPr>
          <p:nvPr/>
        </p:nvSpPr>
        <p:spPr bwMode="auto">
          <a:xfrm>
            <a:off x="4724400" y="1524000"/>
            <a:ext cx="225425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rgbClr val="0000FF"/>
                </a:solidFill>
                <a:latin typeface="Comic Sans MS" pitchFamily="66" charset="0"/>
                <a:ea typeface="굴림" charset="-127"/>
              </a:rPr>
              <a:t>Search (000,010)</a:t>
            </a:r>
          </a:p>
        </p:txBody>
      </p:sp>
      <p:sp>
        <p:nvSpPr>
          <p:cNvPr id="75838" name="Oval 62"/>
          <p:cNvSpPr>
            <a:spLocks noChangeArrowheads="1"/>
          </p:cNvSpPr>
          <p:nvPr/>
        </p:nvSpPr>
        <p:spPr bwMode="auto">
          <a:xfrm>
            <a:off x="8382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40" name="Oval 64"/>
          <p:cNvSpPr>
            <a:spLocks noChangeArrowheads="1"/>
          </p:cNvSpPr>
          <p:nvPr/>
        </p:nvSpPr>
        <p:spPr bwMode="auto">
          <a:xfrm>
            <a:off x="14478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41" name="Oval 65"/>
          <p:cNvSpPr>
            <a:spLocks noChangeArrowheads="1"/>
          </p:cNvSpPr>
          <p:nvPr/>
        </p:nvSpPr>
        <p:spPr bwMode="auto">
          <a:xfrm>
            <a:off x="6858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3" name="Oval 77"/>
          <p:cNvSpPr>
            <a:spLocks noChangeArrowheads="1"/>
          </p:cNvSpPr>
          <p:nvPr/>
        </p:nvSpPr>
        <p:spPr bwMode="auto">
          <a:xfrm>
            <a:off x="44958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9" name="Oval 83"/>
          <p:cNvSpPr>
            <a:spLocks noChangeArrowheads="1"/>
          </p:cNvSpPr>
          <p:nvPr/>
        </p:nvSpPr>
        <p:spPr bwMode="auto">
          <a:xfrm>
            <a:off x="25146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68" name="Oval 92"/>
          <p:cNvSpPr>
            <a:spLocks noChangeArrowheads="1"/>
          </p:cNvSpPr>
          <p:nvPr/>
        </p:nvSpPr>
        <p:spPr bwMode="auto">
          <a:xfrm>
            <a:off x="5334000" y="51816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56" name="Oval 80"/>
          <p:cNvSpPr>
            <a:spLocks noChangeArrowheads="1"/>
          </p:cNvSpPr>
          <p:nvPr/>
        </p:nvSpPr>
        <p:spPr bwMode="auto">
          <a:xfrm>
            <a:off x="2667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5882" name="Line 106"/>
          <p:cNvSpPr>
            <a:spLocks noChangeShapeType="1"/>
          </p:cNvSpPr>
          <p:nvPr/>
        </p:nvSpPr>
        <p:spPr bwMode="auto">
          <a:xfrm flipH="1">
            <a:off x="762000" y="2057400"/>
            <a:ext cx="3429000" cy="15240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83" name="Line 107"/>
          <p:cNvSpPr>
            <a:spLocks noChangeShapeType="1"/>
          </p:cNvSpPr>
          <p:nvPr/>
        </p:nvSpPr>
        <p:spPr bwMode="auto">
          <a:xfrm>
            <a:off x="762000" y="3581400"/>
            <a:ext cx="152400" cy="10668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5884" name="Line 108"/>
          <p:cNvSpPr>
            <a:spLocks noChangeShapeType="1"/>
          </p:cNvSpPr>
          <p:nvPr/>
        </p:nvSpPr>
        <p:spPr bwMode="auto">
          <a:xfrm flipH="1">
            <a:off x="609600" y="4610100"/>
            <a:ext cx="315686" cy="6096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2" name="Text Box 22"/>
          <p:cNvSpPr txBox="1">
            <a:spLocks noChangeArrowheads="1"/>
          </p:cNvSpPr>
          <p:nvPr/>
        </p:nvSpPr>
        <p:spPr bwMode="auto">
          <a:xfrm>
            <a:off x="6400800" y="5791200"/>
            <a:ext cx="1987550" cy="4572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dirty="0">
                <a:solidFill>
                  <a:srgbClr val="003366"/>
                </a:solidFill>
                <a:latin typeface="Times New Roman" pitchFamily="18" charset="0"/>
                <a:ea typeface="굴림" charset="-127"/>
              </a:rPr>
              <a:t>Dimension SA</a:t>
            </a:r>
          </a:p>
        </p:txBody>
      </p:sp>
      <p:sp>
        <p:nvSpPr>
          <p:cNvPr id="73" name="Line 108"/>
          <p:cNvSpPr>
            <a:spLocks noChangeShapeType="1"/>
          </p:cNvSpPr>
          <p:nvPr/>
        </p:nvSpPr>
        <p:spPr bwMode="auto">
          <a:xfrm>
            <a:off x="611868" y="5190671"/>
            <a:ext cx="226332" cy="524329"/>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Tree>
    <p:extLst>
      <p:ext uri="{BB962C8B-B14F-4D97-AF65-F5344CB8AC3E}">
        <p14:creationId xmlns:p14="http://schemas.microsoft.com/office/powerpoint/2010/main" val="150552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88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75882"/>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75883"/>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7588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588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80" grpId="0" autoUpdateAnimBg="0"/>
      <p:bldP spid="75881" grpId="0" autoUpdateAnimBg="0"/>
      <p:bldP spid="75882" grpId="0" animBg="1"/>
      <p:bldP spid="75883" grpId="0" animBg="1"/>
      <p:bldP spid="75884" grpId="0" animBg="1"/>
      <p:bldP spid="7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ko-KR" smtClean="0">
                <a:latin typeface="Arial"/>
                <a:cs typeface="Arial"/>
              </a:rPr>
              <a:t>Future of the Internet?</a:t>
            </a:r>
          </a:p>
        </p:txBody>
      </p:sp>
      <p:sp>
        <p:nvSpPr>
          <p:cNvPr id="141315" name="Rectangle 3"/>
          <p:cNvSpPr>
            <a:spLocks noGrp="1" noChangeArrowheads="1"/>
          </p:cNvSpPr>
          <p:nvPr>
            <p:ph type="body" sz="half" idx="1"/>
          </p:nvPr>
        </p:nvSpPr>
        <p:spPr>
          <a:xfrm>
            <a:off x="323850" y="1268413"/>
            <a:ext cx="8569325" cy="2062162"/>
          </a:xfrm>
        </p:spPr>
        <p:txBody>
          <a:bodyPr/>
          <a:lstStyle/>
          <a:p>
            <a:pPr>
              <a:spcBef>
                <a:spcPct val="0"/>
              </a:spcBef>
            </a:pPr>
            <a:r>
              <a:rPr lang="en-US" altLang="ko-KR" sz="2000" smtClean="0">
                <a:latin typeface="Arial"/>
                <a:cs typeface="Arial"/>
              </a:rPr>
              <a:t>Vision</a:t>
            </a:r>
          </a:p>
          <a:p>
            <a:pPr lvl="1">
              <a:spcBef>
                <a:spcPct val="0"/>
              </a:spcBef>
            </a:pPr>
            <a:r>
              <a:rPr lang="en-US" altLang="ko-KR" sz="1800" smtClean="0">
                <a:latin typeface="Arial"/>
                <a:cs typeface="Arial"/>
              </a:rPr>
              <a:t>Virtual world, virtualization of network</a:t>
            </a:r>
          </a:p>
          <a:p>
            <a:pPr lvl="1">
              <a:spcBef>
                <a:spcPct val="0"/>
              </a:spcBef>
            </a:pPr>
            <a:r>
              <a:rPr lang="en-US" altLang="ko-KR" sz="1800" smtClean="0">
                <a:latin typeface="Arial"/>
                <a:cs typeface="Arial"/>
              </a:rPr>
              <a:t>Connectivity oriented network -&gt; content oriented network</a:t>
            </a:r>
          </a:p>
          <a:p>
            <a:pPr lvl="1">
              <a:spcBef>
                <a:spcPct val="0"/>
              </a:spcBef>
            </a:pPr>
            <a:r>
              <a:rPr lang="en-US" altLang="ko-KR" sz="1800" smtClean="0">
                <a:latin typeface="Arial"/>
                <a:cs typeface="Arial"/>
              </a:rPr>
              <a:t>Service creation by consumer : producer</a:t>
            </a:r>
          </a:p>
          <a:p>
            <a:pPr lvl="1">
              <a:spcBef>
                <a:spcPct val="0"/>
              </a:spcBef>
            </a:pPr>
            <a:r>
              <a:rPr lang="en-US" altLang="ko-KR" sz="1800" smtClean="0">
                <a:latin typeface="Arial"/>
                <a:cs typeface="Arial"/>
              </a:rPr>
              <a:t>Context aware networking: user context, environment context</a:t>
            </a:r>
          </a:p>
          <a:p>
            <a:pPr lvl="1">
              <a:spcBef>
                <a:spcPct val="0"/>
              </a:spcBef>
            </a:pPr>
            <a:r>
              <a:rPr lang="en-US" altLang="ko-KR" sz="1800" smtClean="0">
                <a:latin typeface="Arial"/>
                <a:cs typeface="Arial"/>
              </a:rPr>
              <a:t>Mobile Internet, multi-sensory information</a:t>
            </a:r>
          </a:p>
          <a:p>
            <a:pPr lvl="1">
              <a:spcBef>
                <a:spcPct val="0"/>
              </a:spcBef>
            </a:pPr>
            <a:r>
              <a:rPr lang="en-US" altLang="ko-KR" sz="1800" smtClean="0">
                <a:latin typeface="Arial"/>
                <a:cs typeface="Arial"/>
              </a:rPr>
              <a:t>Virtual real world with emotion [6]</a:t>
            </a:r>
          </a:p>
        </p:txBody>
      </p:sp>
      <p:pic>
        <p:nvPicPr>
          <p:cNvPr id="14131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31913" y="3500438"/>
            <a:ext cx="6408737" cy="2952750"/>
          </a:xfrm>
          <a:noFill/>
          <a:ln w="12700" cap="flat">
            <a:solidFill>
              <a:schemeClr val="tx1"/>
            </a:solidFill>
            <a:miter lim="800000"/>
            <a:headEnd type="none" w="sm" len="sm"/>
            <a:tailEnd type="none" w="sm" len="s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7" name="Text Box 5"/>
          <p:cNvSpPr txBox="1">
            <a:spLocks noChangeArrowheads="1"/>
          </p:cNvSpPr>
          <p:nvPr/>
        </p:nvSpPr>
        <p:spPr bwMode="auto">
          <a:xfrm>
            <a:off x="755650" y="3573463"/>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600">
                <a:latin typeface="Arial"/>
                <a:cs typeface="Arial"/>
              </a:rPr>
              <a:t>[5]</a:t>
            </a:r>
          </a:p>
        </p:txBody>
      </p:sp>
    </p:spTree>
    <p:extLst>
      <p:ext uri="{BB962C8B-B14F-4D97-AF65-F5344CB8AC3E}">
        <p14:creationId xmlns:p14="http://schemas.microsoft.com/office/powerpoint/2010/main" val="16563964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슬라이드 번호 개체 틀 4"/>
          <p:cNvSpPr>
            <a:spLocks noGrp="1"/>
          </p:cNvSpPr>
          <p:nvPr>
            <p:ph type="sldNum" sz="quarter" idx="4294967295"/>
          </p:nvPr>
        </p:nvSpPr>
        <p:spPr>
          <a:xfrm>
            <a:off x="6477000" y="6248400"/>
            <a:ext cx="1905000" cy="457200"/>
          </a:xfrm>
          <a:prstGeom prst="rect">
            <a:avLst/>
          </a:prstGeom>
        </p:spPr>
        <p:txBody>
          <a:bodyPr/>
          <a:lstStyle/>
          <a:p>
            <a:fld id="{92134A4D-410B-47EE-9F2B-8445C2B7CC71}" type="slidenum">
              <a:rPr lang="en-US" altLang="ko-KR"/>
              <a:pPr/>
              <a:t>40</a:t>
            </a:fld>
            <a:endParaRPr lang="en-US" altLang="ko-KR"/>
          </a:p>
        </p:txBody>
      </p:sp>
      <p:sp>
        <p:nvSpPr>
          <p:cNvPr id="76802" name="Line 2"/>
          <p:cNvSpPr>
            <a:spLocks noChangeShapeType="1"/>
          </p:cNvSpPr>
          <p:nvPr/>
        </p:nvSpPr>
        <p:spPr bwMode="auto">
          <a:xfrm>
            <a:off x="990600" y="3505200"/>
            <a:ext cx="152400" cy="9906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03" name="Line 3"/>
          <p:cNvSpPr>
            <a:spLocks noChangeShapeType="1"/>
          </p:cNvSpPr>
          <p:nvPr/>
        </p:nvSpPr>
        <p:spPr bwMode="auto">
          <a:xfrm>
            <a:off x="2133600" y="2895600"/>
            <a:ext cx="762000" cy="16764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04" name="Line 4"/>
          <p:cNvSpPr>
            <a:spLocks noChangeShapeType="1"/>
          </p:cNvSpPr>
          <p:nvPr/>
        </p:nvSpPr>
        <p:spPr bwMode="auto">
          <a:xfrm>
            <a:off x="5257800" y="3581400"/>
            <a:ext cx="457200" cy="9906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05" name="Line 5"/>
          <p:cNvSpPr>
            <a:spLocks noChangeShapeType="1"/>
          </p:cNvSpPr>
          <p:nvPr/>
        </p:nvSpPr>
        <p:spPr bwMode="auto">
          <a:xfrm flipH="1">
            <a:off x="2133600" y="1981200"/>
            <a:ext cx="1981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06" name="Line 6"/>
          <p:cNvSpPr>
            <a:spLocks noChangeShapeType="1"/>
          </p:cNvSpPr>
          <p:nvPr/>
        </p:nvSpPr>
        <p:spPr bwMode="auto">
          <a:xfrm>
            <a:off x="4267200" y="1981200"/>
            <a:ext cx="609600" cy="2514600"/>
          </a:xfrm>
          <a:prstGeom prst="line">
            <a:avLst/>
          </a:prstGeom>
          <a:noFill/>
          <a:ln w="317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07" name="Oval 7"/>
          <p:cNvSpPr>
            <a:spLocks noChangeArrowheads="1"/>
          </p:cNvSpPr>
          <p:nvPr/>
        </p:nvSpPr>
        <p:spPr bwMode="auto">
          <a:xfrm>
            <a:off x="5105400" y="34290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08" name="Oval 8"/>
          <p:cNvSpPr>
            <a:spLocks noChangeArrowheads="1"/>
          </p:cNvSpPr>
          <p:nvPr/>
        </p:nvSpPr>
        <p:spPr bwMode="auto">
          <a:xfrm>
            <a:off x="1981200" y="27432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09" name="Oval 9"/>
          <p:cNvSpPr>
            <a:spLocks noChangeArrowheads="1"/>
          </p:cNvSpPr>
          <p:nvPr/>
        </p:nvSpPr>
        <p:spPr bwMode="auto">
          <a:xfrm>
            <a:off x="4114800" y="1828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10" name="Oval 10"/>
          <p:cNvSpPr>
            <a:spLocks noChangeArrowheads="1"/>
          </p:cNvSpPr>
          <p:nvPr/>
        </p:nvSpPr>
        <p:spPr bwMode="auto">
          <a:xfrm>
            <a:off x="52578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11" name="Line 11"/>
          <p:cNvSpPr>
            <a:spLocks noChangeShapeType="1"/>
          </p:cNvSpPr>
          <p:nvPr/>
        </p:nvSpPr>
        <p:spPr bwMode="auto">
          <a:xfrm>
            <a:off x="4343400" y="1981200"/>
            <a:ext cx="990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12" name="Line 12"/>
          <p:cNvSpPr>
            <a:spLocks noChangeShapeType="1"/>
          </p:cNvSpPr>
          <p:nvPr/>
        </p:nvSpPr>
        <p:spPr bwMode="auto">
          <a:xfrm flipH="1">
            <a:off x="1066800" y="28956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13" name="Line 13"/>
          <p:cNvSpPr>
            <a:spLocks noChangeShapeType="1"/>
          </p:cNvSpPr>
          <p:nvPr/>
        </p:nvSpPr>
        <p:spPr bwMode="auto">
          <a:xfrm flipH="1">
            <a:off x="5257800" y="2819400"/>
            <a:ext cx="76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14" name="Rectangle 14"/>
          <p:cNvSpPr>
            <a:spLocks noGrp="1" noChangeArrowheads="1"/>
          </p:cNvSpPr>
          <p:nvPr>
            <p:ph type="title"/>
          </p:nvPr>
        </p:nvSpPr>
        <p:spPr/>
        <p:txBody>
          <a:bodyPr/>
          <a:lstStyle/>
          <a:p>
            <a:r>
              <a:rPr lang="en-US" altLang="ko-KR">
                <a:latin typeface="Arial" panose="020B0604020202020204" pitchFamily="34" charset="0"/>
                <a:ea typeface="굴림" charset="-127"/>
                <a:cs typeface="Arial" panose="020B0604020202020204" pitchFamily="34" charset="0"/>
              </a:rPr>
              <a:t>Grid-of-Tries [Sri98]</a:t>
            </a:r>
          </a:p>
        </p:txBody>
      </p:sp>
      <p:sp>
        <p:nvSpPr>
          <p:cNvPr id="76815" name="Oval 15"/>
          <p:cNvSpPr>
            <a:spLocks noChangeArrowheads="1"/>
          </p:cNvSpPr>
          <p:nvPr/>
        </p:nvSpPr>
        <p:spPr bwMode="auto">
          <a:xfrm>
            <a:off x="914400" y="3352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16" name="Text Box 16"/>
          <p:cNvSpPr txBox="1">
            <a:spLocks noChangeArrowheads="1"/>
          </p:cNvSpPr>
          <p:nvPr/>
        </p:nvSpPr>
        <p:spPr bwMode="auto">
          <a:xfrm>
            <a:off x="457200" y="1905000"/>
            <a:ext cx="2038350" cy="4572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a:solidFill>
                  <a:schemeClr val="bg1"/>
                </a:solidFill>
                <a:latin typeface="Times New Roman" pitchFamily="18" charset="0"/>
                <a:ea typeface="굴림" charset="-127"/>
              </a:rPr>
              <a:t>Dimension DA</a:t>
            </a:r>
          </a:p>
        </p:txBody>
      </p:sp>
      <p:sp>
        <p:nvSpPr>
          <p:cNvPr id="76817" name="Text Box 17"/>
          <p:cNvSpPr txBox="1">
            <a:spLocks noChangeArrowheads="1"/>
          </p:cNvSpPr>
          <p:nvPr/>
        </p:nvSpPr>
        <p:spPr bwMode="auto">
          <a:xfrm>
            <a:off x="5029200" y="2895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6818" name="Text Box 18"/>
          <p:cNvSpPr txBox="1">
            <a:spLocks noChangeArrowheads="1"/>
          </p:cNvSpPr>
          <p:nvPr/>
        </p:nvSpPr>
        <p:spPr bwMode="auto">
          <a:xfrm>
            <a:off x="1219200" y="2895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6819" name="Text Box 19"/>
          <p:cNvSpPr txBox="1">
            <a:spLocks noChangeArrowheads="1"/>
          </p:cNvSpPr>
          <p:nvPr/>
        </p:nvSpPr>
        <p:spPr bwMode="auto">
          <a:xfrm>
            <a:off x="4800600" y="19812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1</a:t>
            </a:r>
            <a:endParaRPr lang="en-US" altLang="ko-KR" sz="2400">
              <a:latin typeface="Times New Roman" pitchFamily="18" charset="0"/>
              <a:ea typeface="굴림" charset="-127"/>
            </a:endParaRPr>
          </a:p>
        </p:txBody>
      </p:sp>
      <p:sp>
        <p:nvSpPr>
          <p:cNvPr id="76823" name="Oval 23"/>
          <p:cNvSpPr>
            <a:spLocks noChangeArrowheads="1"/>
          </p:cNvSpPr>
          <p:nvPr/>
        </p:nvSpPr>
        <p:spPr bwMode="auto">
          <a:xfrm>
            <a:off x="990600" y="44958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24" name="Oval 24"/>
          <p:cNvSpPr>
            <a:spLocks noChangeArrowheads="1"/>
          </p:cNvSpPr>
          <p:nvPr/>
        </p:nvSpPr>
        <p:spPr bwMode="auto">
          <a:xfrm>
            <a:off x="17526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25" name="Line 25"/>
          <p:cNvSpPr>
            <a:spLocks noChangeShapeType="1"/>
          </p:cNvSpPr>
          <p:nvPr/>
        </p:nvSpPr>
        <p:spPr bwMode="auto">
          <a:xfrm>
            <a:off x="1143000" y="4724400"/>
            <a:ext cx="7620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26" name="Text Box 26"/>
          <p:cNvSpPr txBox="1">
            <a:spLocks noChangeArrowheads="1"/>
          </p:cNvSpPr>
          <p:nvPr/>
        </p:nvSpPr>
        <p:spPr bwMode="auto">
          <a:xfrm>
            <a:off x="16002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R5</a:t>
            </a:r>
          </a:p>
        </p:txBody>
      </p:sp>
      <p:sp>
        <p:nvSpPr>
          <p:cNvPr id="76827" name="Oval 27"/>
          <p:cNvSpPr>
            <a:spLocks noChangeArrowheads="1"/>
          </p:cNvSpPr>
          <p:nvPr/>
        </p:nvSpPr>
        <p:spPr bwMode="auto">
          <a:xfrm>
            <a:off x="4191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29" name="Oval 29"/>
          <p:cNvSpPr>
            <a:spLocks noChangeArrowheads="1"/>
          </p:cNvSpPr>
          <p:nvPr/>
        </p:nvSpPr>
        <p:spPr bwMode="auto">
          <a:xfrm>
            <a:off x="4800600" y="44958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0" name="Line 30"/>
          <p:cNvSpPr>
            <a:spLocks noChangeShapeType="1"/>
          </p:cNvSpPr>
          <p:nvPr/>
        </p:nvSpPr>
        <p:spPr bwMode="auto">
          <a:xfrm flipH="1">
            <a:off x="4343400" y="4724400"/>
            <a:ext cx="533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2" name="Oval 32"/>
          <p:cNvSpPr>
            <a:spLocks noChangeArrowheads="1"/>
          </p:cNvSpPr>
          <p:nvPr/>
        </p:nvSpPr>
        <p:spPr bwMode="auto">
          <a:xfrm>
            <a:off x="32766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4" name="Oval 34"/>
          <p:cNvSpPr>
            <a:spLocks noChangeArrowheads="1"/>
          </p:cNvSpPr>
          <p:nvPr/>
        </p:nvSpPr>
        <p:spPr bwMode="auto">
          <a:xfrm>
            <a:off x="2819400" y="44958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5" name="Oval 35"/>
          <p:cNvSpPr>
            <a:spLocks noChangeArrowheads="1"/>
          </p:cNvSpPr>
          <p:nvPr/>
        </p:nvSpPr>
        <p:spPr bwMode="auto">
          <a:xfrm>
            <a:off x="3048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6" name="Line 36"/>
          <p:cNvSpPr>
            <a:spLocks noChangeShapeType="1"/>
          </p:cNvSpPr>
          <p:nvPr/>
        </p:nvSpPr>
        <p:spPr bwMode="auto">
          <a:xfrm>
            <a:off x="2971800" y="47244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37" name="Line 37"/>
          <p:cNvSpPr>
            <a:spLocks noChangeShapeType="1"/>
          </p:cNvSpPr>
          <p:nvPr/>
        </p:nvSpPr>
        <p:spPr bwMode="auto">
          <a:xfrm flipH="1">
            <a:off x="2667000" y="47244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8" name="Line 38"/>
          <p:cNvSpPr>
            <a:spLocks noChangeShapeType="1"/>
          </p:cNvSpPr>
          <p:nvPr/>
        </p:nvSpPr>
        <p:spPr bwMode="auto">
          <a:xfrm flipH="1">
            <a:off x="3200400" y="5334000"/>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9" name="Line 39"/>
          <p:cNvSpPr>
            <a:spLocks noChangeShapeType="1"/>
          </p:cNvSpPr>
          <p:nvPr/>
        </p:nvSpPr>
        <p:spPr bwMode="auto">
          <a:xfrm>
            <a:off x="2667000" y="5334000"/>
            <a:ext cx="152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40" name="Oval 40"/>
          <p:cNvSpPr>
            <a:spLocks noChangeArrowheads="1"/>
          </p:cNvSpPr>
          <p:nvPr/>
        </p:nvSpPr>
        <p:spPr bwMode="auto">
          <a:xfrm>
            <a:off x="6096000" y="51816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41" name="Oval 41"/>
          <p:cNvSpPr>
            <a:spLocks noChangeArrowheads="1"/>
          </p:cNvSpPr>
          <p:nvPr/>
        </p:nvSpPr>
        <p:spPr bwMode="auto">
          <a:xfrm>
            <a:off x="5638800" y="4572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42" name="Text Box 42"/>
          <p:cNvSpPr txBox="1">
            <a:spLocks noChangeArrowheads="1"/>
          </p:cNvSpPr>
          <p:nvPr/>
        </p:nvSpPr>
        <p:spPr bwMode="auto">
          <a:xfrm>
            <a:off x="25908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R2</a:t>
            </a:r>
          </a:p>
        </p:txBody>
      </p:sp>
      <p:sp>
        <p:nvSpPr>
          <p:cNvPr id="76843" name="Text Box 43"/>
          <p:cNvSpPr txBox="1">
            <a:spLocks noChangeArrowheads="1"/>
          </p:cNvSpPr>
          <p:nvPr/>
        </p:nvSpPr>
        <p:spPr bwMode="auto">
          <a:xfrm>
            <a:off x="29718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R1</a:t>
            </a:r>
          </a:p>
        </p:txBody>
      </p:sp>
      <p:sp>
        <p:nvSpPr>
          <p:cNvPr id="76844" name="Text Box 44"/>
          <p:cNvSpPr txBox="1">
            <a:spLocks noChangeArrowheads="1"/>
          </p:cNvSpPr>
          <p:nvPr/>
        </p:nvSpPr>
        <p:spPr bwMode="auto">
          <a:xfrm>
            <a:off x="3505200" y="49530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R3</a:t>
            </a:r>
          </a:p>
        </p:txBody>
      </p:sp>
      <p:sp>
        <p:nvSpPr>
          <p:cNvPr id="76845" name="Text Box 45"/>
          <p:cNvSpPr txBox="1">
            <a:spLocks noChangeArrowheads="1"/>
          </p:cNvSpPr>
          <p:nvPr/>
        </p:nvSpPr>
        <p:spPr bwMode="auto">
          <a:xfrm>
            <a:off x="5562600" y="5181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R6</a:t>
            </a:r>
          </a:p>
        </p:txBody>
      </p:sp>
      <p:sp>
        <p:nvSpPr>
          <p:cNvPr id="76846" name="Text Box 46"/>
          <p:cNvSpPr txBox="1">
            <a:spLocks noChangeArrowheads="1"/>
          </p:cNvSpPr>
          <p:nvPr/>
        </p:nvSpPr>
        <p:spPr bwMode="auto">
          <a:xfrm>
            <a:off x="4114800" y="59436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R7</a:t>
            </a:r>
          </a:p>
        </p:txBody>
      </p:sp>
      <p:sp>
        <p:nvSpPr>
          <p:cNvPr id="76847" name="Text Box 47"/>
          <p:cNvSpPr txBox="1">
            <a:spLocks noChangeArrowheads="1"/>
          </p:cNvSpPr>
          <p:nvPr/>
        </p:nvSpPr>
        <p:spPr bwMode="auto">
          <a:xfrm>
            <a:off x="990600" y="5105400"/>
            <a:ext cx="4508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800">
                <a:latin typeface="Times New Roman" pitchFamily="18" charset="0"/>
                <a:ea typeface="굴림" charset="-127"/>
              </a:rPr>
              <a:t>R4</a:t>
            </a:r>
          </a:p>
        </p:txBody>
      </p:sp>
      <p:sp>
        <p:nvSpPr>
          <p:cNvPr id="76848" name="Line 48"/>
          <p:cNvSpPr>
            <a:spLocks noChangeShapeType="1"/>
          </p:cNvSpPr>
          <p:nvPr/>
        </p:nvSpPr>
        <p:spPr bwMode="auto">
          <a:xfrm>
            <a:off x="5791200" y="48006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49" name="Text Box 49"/>
          <p:cNvSpPr txBox="1">
            <a:spLocks noChangeArrowheads="1"/>
          </p:cNvSpPr>
          <p:nvPr/>
        </p:nvSpPr>
        <p:spPr bwMode="auto">
          <a:xfrm>
            <a:off x="6629400" y="4343400"/>
            <a:ext cx="2514600" cy="8309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ko-KR" sz="2400" dirty="0">
                <a:solidFill>
                  <a:srgbClr val="6600FF"/>
                </a:solidFill>
                <a:ea typeface="굴림" charset="-127"/>
                <a:cs typeface="Arial" panose="020B0604020202020204" pitchFamily="34" charset="0"/>
              </a:rPr>
              <a:t>O(NW) memory</a:t>
            </a:r>
          </a:p>
          <a:p>
            <a:pPr eaLnBrk="0" hangingPunct="0"/>
            <a:r>
              <a:rPr lang="en-US" altLang="ko-KR" sz="2400" dirty="0">
                <a:solidFill>
                  <a:srgbClr val="6600FF"/>
                </a:solidFill>
                <a:ea typeface="굴림" charset="-127"/>
                <a:cs typeface="Arial" panose="020B0604020202020204" pitchFamily="34" charset="0"/>
              </a:rPr>
              <a:t>O(2W) lookup</a:t>
            </a:r>
          </a:p>
        </p:txBody>
      </p:sp>
      <p:grpSp>
        <p:nvGrpSpPr>
          <p:cNvPr id="76899" name="Group 99"/>
          <p:cNvGrpSpPr>
            <a:grpSpLocks/>
          </p:cNvGrpSpPr>
          <p:nvPr/>
        </p:nvGrpSpPr>
        <p:grpSpPr bwMode="auto">
          <a:xfrm>
            <a:off x="1219200" y="4343400"/>
            <a:ext cx="4495800" cy="1447800"/>
            <a:chOff x="768" y="2736"/>
            <a:chExt cx="2832" cy="912"/>
          </a:xfrm>
        </p:grpSpPr>
        <p:sp>
          <p:nvSpPr>
            <p:cNvPr id="76851" name="Text Box 51"/>
            <p:cNvSpPr txBox="1">
              <a:spLocks noChangeArrowheads="1"/>
            </p:cNvSpPr>
            <p:nvPr/>
          </p:nvSpPr>
          <p:spPr bwMode="auto">
            <a:xfrm>
              <a:off x="912" y="273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chemeClr val="accent2"/>
                  </a:solidFill>
                  <a:latin typeface="Symbol" pitchFamily="18" charset="2"/>
                  <a:ea typeface="굴림" charset="-127"/>
                </a:rPr>
                <a:t>0</a:t>
              </a:r>
              <a:endParaRPr lang="en-US" altLang="ko-KR" sz="2400">
                <a:solidFill>
                  <a:schemeClr val="accent2"/>
                </a:solidFill>
                <a:latin typeface="Times New Roman" pitchFamily="18" charset="0"/>
                <a:ea typeface="굴림" charset="-127"/>
              </a:endParaRPr>
            </a:p>
          </p:txBody>
        </p:sp>
        <p:sp>
          <p:nvSpPr>
            <p:cNvPr id="76852" name="Line 52"/>
            <p:cNvSpPr>
              <a:spLocks noChangeShapeType="1"/>
            </p:cNvSpPr>
            <p:nvPr/>
          </p:nvSpPr>
          <p:spPr bwMode="auto">
            <a:xfrm>
              <a:off x="768" y="2880"/>
              <a:ext cx="816" cy="384"/>
            </a:xfrm>
            <a:prstGeom prst="line">
              <a:avLst/>
            </a:prstGeom>
            <a:noFill/>
            <a:ln w="254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53" name="Line 53"/>
            <p:cNvSpPr>
              <a:spLocks noChangeShapeType="1"/>
            </p:cNvSpPr>
            <p:nvPr/>
          </p:nvSpPr>
          <p:spPr bwMode="auto">
            <a:xfrm>
              <a:off x="1056" y="3312"/>
              <a:ext cx="864" cy="336"/>
            </a:xfrm>
            <a:prstGeom prst="line">
              <a:avLst/>
            </a:prstGeom>
            <a:noFill/>
            <a:ln w="254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54" name="Line 54"/>
            <p:cNvSpPr>
              <a:spLocks noChangeShapeType="1"/>
            </p:cNvSpPr>
            <p:nvPr/>
          </p:nvSpPr>
          <p:spPr bwMode="auto">
            <a:xfrm>
              <a:off x="1728" y="3312"/>
              <a:ext cx="912" cy="336"/>
            </a:xfrm>
            <a:prstGeom prst="line">
              <a:avLst/>
            </a:prstGeom>
            <a:noFill/>
            <a:ln w="254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55" name="Line 55"/>
            <p:cNvSpPr>
              <a:spLocks noChangeShapeType="1"/>
            </p:cNvSpPr>
            <p:nvPr/>
          </p:nvSpPr>
          <p:spPr bwMode="auto">
            <a:xfrm flipH="1">
              <a:off x="2976" y="2976"/>
              <a:ext cx="624" cy="288"/>
            </a:xfrm>
            <a:prstGeom prst="line">
              <a:avLst/>
            </a:prstGeom>
            <a:noFill/>
            <a:ln w="2540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856" name="Text Box 56"/>
            <p:cNvSpPr txBox="1">
              <a:spLocks noChangeArrowheads="1"/>
            </p:cNvSpPr>
            <p:nvPr/>
          </p:nvSpPr>
          <p:spPr bwMode="auto">
            <a:xfrm>
              <a:off x="1248" y="321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chemeClr val="accent2"/>
                  </a:solidFill>
                  <a:latin typeface="Symbol" pitchFamily="18" charset="2"/>
                  <a:ea typeface="굴림" charset="-127"/>
                </a:rPr>
                <a:t>0</a:t>
              </a:r>
              <a:endParaRPr lang="en-US" altLang="ko-KR" sz="2400">
                <a:solidFill>
                  <a:schemeClr val="accent2"/>
                </a:solidFill>
                <a:latin typeface="Times New Roman" pitchFamily="18" charset="0"/>
                <a:ea typeface="굴림" charset="-127"/>
              </a:endParaRPr>
            </a:p>
          </p:txBody>
        </p:sp>
        <p:sp>
          <p:nvSpPr>
            <p:cNvPr id="76857" name="Text Box 57"/>
            <p:cNvSpPr txBox="1">
              <a:spLocks noChangeArrowheads="1"/>
            </p:cNvSpPr>
            <p:nvPr/>
          </p:nvSpPr>
          <p:spPr bwMode="auto">
            <a:xfrm>
              <a:off x="1824" y="3168"/>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chemeClr val="accent2"/>
                  </a:solidFill>
                  <a:latin typeface="Symbol" pitchFamily="18" charset="2"/>
                  <a:ea typeface="굴림" charset="-127"/>
                </a:rPr>
                <a:t>0</a:t>
              </a:r>
              <a:endParaRPr lang="en-US" altLang="ko-KR" sz="2400">
                <a:solidFill>
                  <a:schemeClr val="accent2"/>
                </a:solidFill>
                <a:latin typeface="Times New Roman" pitchFamily="18" charset="0"/>
                <a:ea typeface="굴림" charset="-127"/>
              </a:endParaRPr>
            </a:p>
          </p:txBody>
        </p:sp>
        <p:sp>
          <p:nvSpPr>
            <p:cNvPr id="76858" name="Text Box 58"/>
            <p:cNvSpPr txBox="1">
              <a:spLocks noChangeArrowheads="1"/>
            </p:cNvSpPr>
            <p:nvPr/>
          </p:nvSpPr>
          <p:spPr bwMode="auto">
            <a:xfrm>
              <a:off x="3216" y="288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chemeClr val="accent2"/>
                  </a:solidFill>
                  <a:latin typeface="Symbol" pitchFamily="18" charset="2"/>
                  <a:ea typeface="굴림" charset="-127"/>
                </a:rPr>
                <a:t>0</a:t>
              </a:r>
              <a:endParaRPr lang="en-US" altLang="ko-KR" sz="2400">
                <a:solidFill>
                  <a:schemeClr val="accent2"/>
                </a:solidFill>
                <a:latin typeface="Times New Roman" pitchFamily="18" charset="0"/>
                <a:ea typeface="굴림" charset="-127"/>
              </a:endParaRPr>
            </a:p>
          </p:txBody>
        </p:sp>
      </p:grpSp>
      <p:graphicFrame>
        <p:nvGraphicFramePr>
          <p:cNvPr id="76859" name="Group 59"/>
          <p:cNvGraphicFramePr>
            <a:graphicFrameLocks noGrp="1"/>
          </p:cNvGraphicFramePr>
          <p:nvPr/>
        </p:nvGraphicFramePr>
        <p:xfrm>
          <a:off x="7162800" y="1676400"/>
          <a:ext cx="1752600" cy="2536825"/>
        </p:xfrm>
        <a:graphic>
          <a:graphicData uri="http://schemas.openxmlformats.org/drawingml/2006/table">
            <a:tbl>
              <a:tblPr/>
              <a:tblGrid>
                <a:gridCol w="685800"/>
                <a:gridCol w="533400"/>
                <a:gridCol w="533400"/>
              </a:tblGrid>
              <a:tr h="403225">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Rule</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DA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800" b="0" i="0" u="none" strike="noStrike" cap="none" normalizeH="0" baseline="0" smtClean="0">
                          <a:ln>
                            <a:noFill/>
                          </a:ln>
                          <a:solidFill>
                            <a:srgbClr val="FF3300"/>
                          </a:solidFill>
                          <a:effectLst/>
                          <a:latin typeface="Comic Sans MS" pitchFamily="66" charset="0"/>
                          <a:ea typeface="굴림" charset="-127"/>
                        </a:rPr>
                        <a:t>SA</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80975">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R2</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R3</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2088">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R4</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201613">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R5</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2088">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R6</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1*</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r h="190500">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rgbClr val="3333CC"/>
                          </a:solidFill>
                          <a:effectLst/>
                          <a:latin typeface="Comic Sans MS" pitchFamily="66" charset="0"/>
                          <a:ea typeface="굴림" charset="-127"/>
                        </a:rPr>
                        <a:t>R7</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defRPr>
                      </a:lvl1pPr>
                      <a:lvl2pPr>
                        <a:spcBef>
                          <a:spcPct val="20000"/>
                        </a:spcBef>
                        <a:defRPr sz="2400">
                          <a:solidFill>
                            <a:schemeClr val="tx1"/>
                          </a:solidFill>
                          <a:latin typeface="Comic Sans MS" pitchFamily="66" charset="0"/>
                        </a:defRPr>
                      </a:lvl2pPr>
                      <a:lvl3pPr>
                        <a:spcBef>
                          <a:spcPct val="20000"/>
                        </a:spcBef>
                        <a:defRPr sz="2000">
                          <a:solidFill>
                            <a:schemeClr val="tx1"/>
                          </a:solidFill>
                          <a:latin typeface="Comic Sans MS" pitchFamily="66" charset="0"/>
                        </a:defRPr>
                      </a:lvl3pPr>
                      <a:lvl4pPr>
                        <a:spcBef>
                          <a:spcPct val="20000"/>
                        </a:spcBef>
                        <a:defRPr>
                          <a:solidFill>
                            <a:schemeClr val="tx1"/>
                          </a:solidFill>
                          <a:latin typeface="Comic Sans MS" pitchFamily="66" charset="0"/>
                        </a:defRPr>
                      </a:lvl4pPr>
                      <a:lvl5pPr>
                        <a:spcBef>
                          <a:spcPct val="20000"/>
                        </a:spcBef>
                        <a:defRPr>
                          <a:solidFill>
                            <a:schemeClr val="tx1"/>
                          </a:solidFill>
                          <a:latin typeface="Comic Sans MS" pitchFamily="66" charset="0"/>
                        </a:defRPr>
                      </a:lvl5pPr>
                      <a:lvl6pPr fontAlgn="base">
                        <a:spcBef>
                          <a:spcPct val="20000"/>
                        </a:spcBef>
                        <a:spcAft>
                          <a:spcPct val="0"/>
                        </a:spcAft>
                        <a:defRPr>
                          <a:solidFill>
                            <a:schemeClr val="tx1"/>
                          </a:solidFill>
                          <a:latin typeface="Comic Sans MS" pitchFamily="66" charset="0"/>
                        </a:defRPr>
                      </a:lvl6pPr>
                      <a:lvl7pPr fontAlgn="base">
                        <a:spcBef>
                          <a:spcPct val="20000"/>
                        </a:spcBef>
                        <a:spcAft>
                          <a:spcPct val="0"/>
                        </a:spcAft>
                        <a:defRPr>
                          <a:solidFill>
                            <a:schemeClr val="tx1"/>
                          </a:solidFill>
                          <a:latin typeface="Comic Sans MS" pitchFamily="66" charset="0"/>
                        </a:defRPr>
                      </a:lvl7pPr>
                      <a:lvl8pPr fontAlgn="base">
                        <a:spcBef>
                          <a:spcPct val="20000"/>
                        </a:spcBef>
                        <a:spcAft>
                          <a:spcPct val="0"/>
                        </a:spcAft>
                        <a:defRPr>
                          <a:solidFill>
                            <a:schemeClr val="tx1"/>
                          </a:solidFill>
                          <a:latin typeface="Comic Sans MS" pitchFamily="66" charset="0"/>
                        </a:defRPr>
                      </a:lvl8pPr>
                      <a:lvl9pPr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smtClean="0">
                          <a:ln>
                            <a:noFill/>
                          </a:ln>
                          <a:solidFill>
                            <a:schemeClr val="bg2"/>
                          </a:solidFill>
                          <a:effectLst/>
                          <a:latin typeface="Comic Sans MS" pitchFamily="66" charset="0"/>
                          <a:ea typeface="굴림" charset="-127"/>
                        </a:rPr>
                        <a:t>00*</a:t>
                      </a:r>
                    </a:p>
                  </a:txBody>
                  <a:tcPr horzOverflow="overflow">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lnTlToBr>
                      <a:noFill/>
                    </a:lnTlToBr>
                    <a:lnBlToTr>
                      <a:noFill/>
                    </a:lnBlToTr>
                    <a:noFill/>
                  </a:tcPr>
                </a:tc>
              </a:tr>
            </a:tbl>
          </a:graphicData>
        </a:graphic>
      </p:graphicFrame>
      <p:sp>
        <p:nvSpPr>
          <p:cNvPr id="76897" name="Text Box 97"/>
          <p:cNvSpPr txBox="1">
            <a:spLocks noChangeArrowheads="1"/>
          </p:cNvSpPr>
          <p:nvPr/>
        </p:nvSpPr>
        <p:spPr bwMode="auto">
          <a:xfrm>
            <a:off x="4724400" y="1524000"/>
            <a:ext cx="225425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solidFill>
                  <a:srgbClr val="003366"/>
                </a:solidFill>
                <a:latin typeface="Comic Sans MS" pitchFamily="66" charset="0"/>
                <a:ea typeface="굴림" charset="-127"/>
              </a:rPr>
              <a:t>Search (000,010)</a:t>
            </a:r>
          </a:p>
        </p:txBody>
      </p:sp>
      <p:sp>
        <p:nvSpPr>
          <p:cNvPr id="76822" name="Oval 22"/>
          <p:cNvSpPr>
            <a:spLocks noChangeArrowheads="1"/>
          </p:cNvSpPr>
          <p:nvPr/>
        </p:nvSpPr>
        <p:spPr bwMode="auto">
          <a:xfrm>
            <a:off x="14478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28" name="Oval 28"/>
          <p:cNvSpPr>
            <a:spLocks noChangeArrowheads="1"/>
          </p:cNvSpPr>
          <p:nvPr/>
        </p:nvSpPr>
        <p:spPr bwMode="auto">
          <a:xfrm>
            <a:off x="44958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1" name="Oval 31"/>
          <p:cNvSpPr>
            <a:spLocks noChangeArrowheads="1"/>
          </p:cNvSpPr>
          <p:nvPr/>
        </p:nvSpPr>
        <p:spPr bwMode="auto">
          <a:xfrm>
            <a:off x="2667000" y="57150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833" name="Oval 33"/>
          <p:cNvSpPr>
            <a:spLocks noChangeArrowheads="1"/>
          </p:cNvSpPr>
          <p:nvPr/>
        </p:nvSpPr>
        <p:spPr bwMode="auto">
          <a:xfrm>
            <a:off x="2514600" y="5105400"/>
            <a:ext cx="228600" cy="228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6900" name="Text Box 100"/>
          <p:cNvSpPr txBox="1">
            <a:spLocks noChangeArrowheads="1"/>
          </p:cNvSpPr>
          <p:nvPr/>
        </p:nvSpPr>
        <p:spPr bwMode="auto">
          <a:xfrm>
            <a:off x="2819400" y="2057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a:latin typeface="Symbol" pitchFamily="18" charset="2"/>
                <a:ea typeface="굴림" charset="-127"/>
              </a:rPr>
              <a:t>0</a:t>
            </a:r>
            <a:endParaRPr lang="en-US" altLang="ko-KR" sz="2400">
              <a:latin typeface="Times New Roman" pitchFamily="18" charset="0"/>
              <a:ea typeface="굴림" charset="-127"/>
            </a:endParaRPr>
          </a:p>
        </p:txBody>
      </p:sp>
      <p:sp>
        <p:nvSpPr>
          <p:cNvPr id="76901" name="Line 101"/>
          <p:cNvSpPr>
            <a:spLocks noChangeShapeType="1"/>
          </p:cNvSpPr>
          <p:nvPr/>
        </p:nvSpPr>
        <p:spPr bwMode="auto">
          <a:xfrm flipH="1">
            <a:off x="1143000" y="2057400"/>
            <a:ext cx="3048000" cy="15240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902" name="Line 102"/>
          <p:cNvSpPr>
            <a:spLocks noChangeShapeType="1"/>
          </p:cNvSpPr>
          <p:nvPr/>
        </p:nvSpPr>
        <p:spPr bwMode="auto">
          <a:xfrm>
            <a:off x="1143000" y="3581400"/>
            <a:ext cx="152400" cy="9144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903" name="Line 103"/>
          <p:cNvSpPr>
            <a:spLocks noChangeShapeType="1"/>
          </p:cNvSpPr>
          <p:nvPr/>
        </p:nvSpPr>
        <p:spPr bwMode="auto">
          <a:xfrm>
            <a:off x="1295400" y="4495800"/>
            <a:ext cx="1143000" cy="5334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76904" name="Line 104"/>
          <p:cNvSpPr>
            <a:spLocks noChangeShapeType="1"/>
          </p:cNvSpPr>
          <p:nvPr/>
        </p:nvSpPr>
        <p:spPr bwMode="auto">
          <a:xfrm>
            <a:off x="2362200" y="5029200"/>
            <a:ext cx="228600" cy="83820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66" name="Text Box 22"/>
          <p:cNvSpPr txBox="1">
            <a:spLocks noChangeArrowheads="1"/>
          </p:cNvSpPr>
          <p:nvPr/>
        </p:nvSpPr>
        <p:spPr bwMode="auto">
          <a:xfrm>
            <a:off x="6400800" y="5791200"/>
            <a:ext cx="1987550" cy="4572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dirty="0">
                <a:solidFill>
                  <a:srgbClr val="003366"/>
                </a:solidFill>
                <a:latin typeface="Times New Roman" pitchFamily="18" charset="0"/>
                <a:ea typeface="굴림" charset="-127"/>
              </a:rPr>
              <a:t>Dimension SA</a:t>
            </a:r>
          </a:p>
        </p:txBody>
      </p:sp>
    </p:spTree>
    <p:extLst>
      <p:ext uri="{BB962C8B-B14F-4D97-AF65-F5344CB8AC3E}">
        <p14:creationId xmlns:p14="http://schemas.microsoft.com/office/powerpoint/2010/main" val="2785732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68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97"/>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500"/>
                                  </p:stCondLst>
                                  <p:childTnLst>
                                    <p:set>
                                      <p:cBhvr>
                                        <p:cTn id="13" dur="1" fill="hold">
                                          <p:stCondLst>
                                            <p:cond delay="0"/>
                                          </p:stCondLst>
                                        </p:cTn>
                                        <p:tgtEl>
                                          <p:spTgt spid="76901"/>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76902"/>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6903"/>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690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49" grpId="0" autoUpdateAnimBg="0"/>
      <p:bldP spid="76897" grpId="0" autoUpdateAnimBg="0"/>
      <p:bldP spid="76901" grpId="0" animBg="1"/>
      <p:bldP spid="76902" grpId="0" animBg="1"/>
      <p:bldP spid="76903" grpId="0" animBg="1"/>
      <p:bldP spid="7690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AAD7F585-A2A0-7C4F-BF30-412A7D481399}" type="slidenum">
              <a:rPr lang="en-US" altLang="ko-KR">
                <a:latin typeface="Arial"/>
                <a:cs typeface="Arial"/>
              </a:rPr>
              <a:pPr/>
              <a:t>41</a:t>
            </a:fld>
            <a:endParaRPr lang="en-US" altLang="ko-KR" sz="1000">
              <a:latin typeface="Arial"/>
              <a:cs typeface="Arial"/>
            </a:endParaRPr>
          </a:p>
        </p:txBody>
      </p:sp>
      <p:sp>
        <p:nvSpPr>
          <p:cNvPr id="1298434" name="Rectangle 2"/>
          <p:cNvSpPr>
            <a:spLocks noGrp="1" noChangeArrowheads="1"/>
          </p:cNvSpPr>
          <p:nvPr>
            <p:ph type="title"/>
          </p:nvPr>
        </p:nvSpPr>
        <p:spPr>
          <a:xfrm>
            <a:off x="251520" y="332656"/>
            <a:ext cx="8352927" cy="796702"/>
          </a:xfrm>
        </p:spPr>
        <p:txBody>
          <a:bodyPr/>
          <a:lstStyle/>
          <a:p>
            <a:r>
              <a:rPr lang="en-US" altLang="ko-KR" sz="3200" dirty="0">
                <a:latin typeface="Arial" panose="020B0604020202020204" pitchFamily="34" charset="0"/>
                <a:ea typeface="굴림" charset="-127"/>
                <a:cs typeface="Arial" panose="020B0604020202020204" pitchFamily="34" charset="0"/>
              </a:rPr>
              <a:t>Lookups/Classification with Ternary CAM</a:t>
            </a:r>
            <a:endParaRPr lang="en-US" altLang="ko-KR" sz="3200" dirty="0">
              <a:latin typeface="Arial" panose="020B0604020202020204" pitchFamily="34" charset="0"/>
              <a:cs typeface="Arial" panose="020B0604020202020204" pitchFamily="34" charset="0"/>
            </a:endParaRP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51720" y="2132856"/>
            <a:ext cx="4824536" cy="4325019"/>
          </a:xfrm>
          <a:prstGeom prst="rect">
            <a:avLst/>
          </a:prstGeo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
        <p:nvSpPr>
          <p:cNvPr id="4" name="TextBox 3"/>
          <p:cNvSpPr txBox="1"/>
          <p:nvPr/>
        </p:nvSpPr>
        <p:spPr>
          <a:xfrm>
            <a:off x="1043608" y="1387515"/>
            <a:ext cx="6310382" cy="369332"/>
          </a:xfrm>
          <a:prstGeom prst="rect">
            <a:avLst/>
          </a:prstGeom>
          <a:noFill/>
        </p:spPr>
        <p:txBody>
          <a:bodyPr wrap="none" rtlCol="0">
            <a:spAutoFit/>
          </a:bodyPr>
          <a:lstStyle/>
          <a:p>
            <a:r>
              <a:rPr lang="en-US" altLang="ko-KR" sz="1800" dirty="0" smtClean="0"/>
              <a:t>TCAM becomes larger, cheaper, and faster as time goes by.</a:t>
            </a:r>
            <a:endParaRPr lang="ko-KR" altLang="en-US" sz="1800" dirty="0"/>
          </a:p>
        </p:txBody>
      </p:sp>
    </p:spTree>
    <p:extLst>
      <p:ext uri="{BB962C8B-B14F-4D97-AF65-F5344CB8AC3E}">
        <p14:creationId xmlns:p14="http://schemas.microsoft.com/office/powerpoint/2010/main" val="2585870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슬라이드 번호 개체 틀 5"/>
          <p:cNvSpPr>
            <a:spLocks noGrp="1"/>
          </p:cNvSpPr>
          <p:nvPr>
            <p:ph type="sldNum" sz="quarter" idx="4294967295"/>
          </p:nvPr>
        </p:nvSpPr>
        <p:spPr>
          <a:xfrm>
            <a:off x="6477000" y="6248400"/>
            <a:ext cx="1905000" cy="457200"/>
          </a:xfrm>
          <a:prstGeom prst="rect">
            <a:avLst/>
          </a:prstGeom>
        </p:spPr>
        <p:txBody>
          <a:bodyPr/>
          <a:lstStyle/>
          <a:p>
            <a:fld id="{F12BEC52-A702-4190-9D6F-7935F0F2DE06}" type="slidenum">
              <a:rPr lang="en-US" altLang="ko-KR">
                <a:cs typeface="Arial" panose="020B0604020202020204" pitchFamily="34" charset="0"/>
              </a:rPr>
              <a:pPr/>
              <a:t>42</a:t>
            </a:fld>
            <a:endParaRPr lang="en-US" altLang="ko-KR">
              <a:cs typeface="Arial" panose="020B0604020202020204" pitchFamily="34" charset="0"/>
            </a:endParaRPr>
          </a:p>
        </p:txBody>
      </p:sp>
      <p:graphicFrame>
        <p:nvGraphicFramePr>
          <p:cNvPr id="71750" name="Group 70"/>
          <p:cNvGraphicFramePr>
            <a:graphicFrameLocks noGrp="1"/>
          </p:cNvGraphicFramePr>
          <p:nvPr>
            <p:extLst>
              <p:ext uri="{D42A27DB-BD31-4B8C-83A1-F6EECF244321}">
                <p14:modId xmlns:p14="http://schemas.microsoft.com/office/powerpoint/2010/main" val="1322209914"/>
              </p:ext>
            </p:extLst>
          </p:nvPr>
        </p:nvGraphicFramePr>
        <p:xfrm>
          <a:off x="2987824" y="2132856"/>
          <a:ext cx="5760640" cy="3816425"/>
        </p:xfrm>
        <a:graphic>
          <a:graphicData uri="http://schemas.openxmlformats.org/drawingml/2006/table">
            <a:tbl>
              <a:tblPr/>
              <a:tblGrid>
                <a:gridCol w="5760640"/>
              </a:tblGrid>
              <a:tr h="635621">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chemeClr val="tx2"/>
                          </a:solidFill>
                          <a:effectLst/>
                          <a:latin typeface="Arial" panose="020B0604020202020204" pitchFamily="34" charset="0"/>
                          <a:ea typeface="굴림" charset="-127"/>
                          <a:cs typeface="Arial" panose="020B0604020202020204" pitchFamily="34" charset="0"/>
                        </a:rPr>
                        <a:t>Maximal Prefixes</a:t>
                      </a:r>
                    </a:p>
                  </a:txBody>
                  <a:tcPr marL="92075" marR="92075" marT="46038" marB="46038" horzOverflow="overflow">
                    <a:lnL cap="flat">
                      <a:noFill/>
                    </a:lnL>
                    <a:lnR cap="flat">
                      <a:noFill/>
                    </a:lnR>
                    <a:lnT cap="flat">
                      <a:noFill/>
                    </a:lnT>
                    <a:lnB>
                      <a:noFill/>
                    </a:lnB>
                    <a:lnTlToBr>
                      <a:noFill/>
                    </a:lnTlToBr>
                    <a:lnBlToTr>
                      <a:noFill/>
                    </a:lnBlToTr>
                    <a:solidFill>
                      <a:srgbClr val="DDDDDD"/>
                    </a:solidFill>
                  </a:tcPr>
                </a:tc>
              </a:tr>
              <a:tr h="625463">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0011, 01**, 10**</a:t>
                      </a:r>
                    </a:p>
                  </a:txBody>
                  <a:tcPr marL="92075" marR="92075" marT="46038" marB="46038" horzOverflow="overflow">
                    <a:lnL cap="flat">
                      <a:noFill/>
                    </a:lnL>
                    <a:lnR cap="flat">
                      <a:noFill/>
                    </a:lnR>
                    <a:lnT>
                      <a:noFill/>
                    </a:lnT>
                    <a:lnB>
                      <a:noFill/>
                    </a:lnB>
                    <a:lnTlToBr>
                      <a:noFill/>
                    </a:lnTlToBr>
                    <a:lnBlToTr>
                      <a:noFill/>
                    </a:lnBlToTr>
                    <a:solidFill>
                      <a:srgbClr val="DDDDDD"/>
                    </a:solidFill>
                  </a:tcPr>
                </a:tc>
              </a:tr>
              <a:tr h="628366">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001*, 01**</a:t>
                      </a:r>
                    </a:p>
                  </a:txBody>
                  <a:tcPr marL="92075" marR="92075" marT="46038" marB="46038" horzOverflow="overflow">
                    <a:lnL cap="flat">
                      <a:noFill/>
                    </a:lnL>
                    <a:lnR cap="flat">
                      <a:noFill/>
                    </a:lnR>
                    <a:lnT>
                      <a:noFill/>
                    </a:lnT>
                    <a:lnB>
                      <a:noFill/>
                    </a:lnB>
                    <a:lnTlToBr>
                      <a:noFill/>
                    </a:lnTlToBr>
                    <a:lnBlToTr>
                      <a:noFill/>
                    </a:lnBlToTr>
                    <a:solidFill>
                      <a:srgbClr val="DDDDDD"/>
                    </a:solidFill>
                  </a:tcPr>
                </a:tc>
              </a:tr>
              <a:tr h="626915">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01**, 10**</a:t>
                      </a:r>
                    </a:p>
                  </a:txBody>
                  <a:tcPr marL="92075" marR="92075" marT="46038" marB="46038" horzOverflow="overflow">
                    <a:lnL cap="flat">
                      <a:noFill/>
                    </a:lnL>
                    <a:lnR cap="flat">
                      <a:noFill/>
                    </a:lnR>
                    <a:lnT>
                      <a:noFill/>
                    </a:lnT>
                    <a:lnB>
                      <a:noFill/>
                    </a:lnB>
                    <a:lnTlToBr>
                      <a:noFill/>
                    </a:lnTlToBr>
                    <a:lnBlToTr>
                      <a:noFill/>
                    </a:lnBlToTr>
                    <a:solidFill>
                      <a:srgbClr val="DDDDDD"/>
                    </a:solidFill>
                  </a:tcPr>
                </a:tc>
              </a:tr>
              <a:tr h="626915">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smtClean="0">
                          <a:ln>
                            <a:noFill/>
                          </a:ln>
                          <a:solidFill>
                            <a:srgbClr val="003366"/>
                          </a:solidFill>
                          <a:effectLst/>
                          <a:latin typeface="Arial" panose="020B0604020202020204" pitchFamily="34" charset="0"/>
                          <a:ea typeface="굴림" charset="-127"/>
                          <a:cs typeface="Arial" panose="020B0604020202020204" pitchFamily="34" charset="0"/>
                        </a:rPr>
                        <a:t>01**</a:t>
                      </a:r>
                    </a:p>
                  </a:txBody>
                  <a:tcPr marL="92075" marR="92075" marT="46038" marB="46038" horzOverflow="overflow">
                    <a:lnL cap="flat">
                      <a:noFill/>
                    </a:lnL>
                    <a:lnR cap="flat">
                      <a:noFill/>
                    </a:lnR>
                    <a:lnT>
                      <a:noFill/>
                    </a:lnT>
                    <a:lnB>
                      <a:noFill/>
                    </a:lnB>
                    <a:lnTlToBr>
                      <a:noFill/>
                    </a:lnTlToBr>
                    <a:lnBlToTr>
                      <a:noFill/>
                    </a:lnBlToTr>
                    <a:solidFill>
                      <a:srgbClr val="DDDDDD"/>
                    </a:solidFill>
                  </a:tcPr>
                </a:tc>
              </a:tr>
              <a:tr h="673145">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0001, 001*, 01**, 10**, 110*, 1110</a:t>
                      </a:r>
                    </a:p>
                  </a:txBody>
                  <a:tcPr marL="92075" marR="92075" marT="46038" marB="46038" horzOverflow="overflow">
                    <a:lnL cap="flat">
                      <a:noFill/>
                    </a:lnL>
                    <a:lnR cap="flat">
                      <a:noFill/>
                    </a:lnR>
                    <a:lnT>
                      <a:noFill/>
                    </a:lnT>
                    <a:lnB cap="flat">
                      <a:noFill/>
                    </a:lnB>
                    <a:lnTlToBr>
                      <a:noFill/>
                    </a:lnTlToBr>
                    <a:lnBlToTr>
                      <a:noFill/>
                    </a:lnBlToTr>
                    <a:solidFill>
                      <a:srgbClr val="DDDDDD"/>
                    </a:solidFill>
                  </a:tcPr>
                </a:tc>
              </a:tr>
            </a:tbl>
          </a:graphicData>
        </a:graphic>
      </p:graphicFrame>
      <p:sp>
        <p:nvSpPr>
          <p:cNvPr id="71719" name="Rectangle 39"/>
          <p:cNvSpPr>
            <a:spLocks noGrp="1" noChangeArrowheads="1"/>
          </p:cNvSpPr>
          <p:nvPr>
            <p:ph type="title"/>
          </p:nvPr>
        </p:nvSpPr>
        <p:spPr/>
        <p:txBody>
          <a:bodyPr/>
          <a:lstStyle/>
          <a:p>
            <a:r>
              <a:rPr lang="en-US" altLang="ko-KR" dirty="0" smtClean="0">
                <a:latin typeface="Arial" panose="020B0604020202020204" pitchFamily="34" charset="0"/>
                <a:ea typeface="굴림" charset="-127"/>
                <a:cs typeface="Arial" panose="020B0604020202020204" pitchFamily="34" charset="0"/>
              </a:rPr>
              <a:t>TCAM: Range-to-prefix </a:t>
            </a:r>
            <a:r>
              <a:rPr lang="en-US" altLang="ko-KR" dirty="0">
                <a:latin typeface="Arial" panose="020B0604020202020204" pitchFamily="34" charset="0"/>
                <a:ea typeface="굴림" charset="-127"/>
                <a:cs typeface="Arial" panose="020B0604020202020204" pitchFamily="34" charset="0"/>
              </a:rPr>
              <a:t>e</a:t>
            </a:r>
            <a:r>
              <a:rPr lang="en-US" altLang="ko-KR" dirty="0" smtClean="0">
                <a:latin typeface="Arial" panose="020B0604020202020204" pitchFamily="34" charset="0"/>
                <a:ea typeface="굴림" charset="-127"/>
                <a:cs typeface="Arial" panose="020B0604020202020204" pitchFamily="34" charset="0"/>
              </a:rPr>
              <a:t>xplosion</a:t>
            </a:r>
            <a:endParaRPr lang="en-US" altLang="ko-KR" dirty="0">
              <a:latin typeface="Arial" panose="020B0604020202020204" pitchFamily="34" charset="0"/>
              <a:ea typeface="굴림" charset="-127"/>
              <a:cs typeface="Arial" panose="020B0604020202020204" pitchFamily="34" charset="0"/>
            </a:endParaRPr>
          </a:p>
        </p:txBody>
      </p:sp>
      <p:graphicFrame>
        <p:nvGraphicFramePr>
          <p:cNvPr id="71720" name="Group 40"/>
          <p:cNvGraphicFramePr>
            <a:graphicFrameLocks noGrp="1"/>
          </p:cNvGraphicFramePr>
          <p:nvPr>
            <p:extLst>
              <p:ext uri="{D42A27DB-BD31-4B8C-83A1-F6EECF244321}">
                <p14:modId xmlns:p14="http://schemas.microsoft.com/office/powerpoint/2010/main" val="3583257530"/>
              </p:ext>
            </p:extLst>
          </p:nvPr>
        </p:nvGraphicFramePr>
        <p:xfrm>
          <a:off x="251520" y="2132856"/>
          <a:ext cx="2720975" cy="3819873"/>
        </p:xfrm>
        <a:graphic>
          <a:graphicData uri="http://schemas.openxmlformats.org/drawingml/2006/table">
            <a:tbl>
              <a:tblPr/>
              <a:tblGrid>
                <a:gridCol w="871044"/>
                <a:gridCol w="1849931"/>
              </a:tblGrid>
              <a:tr h="600971">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chemeClr val="tx2"/>
                          </a:solidFill>
                          <a:effectLst/>
                          <a:latin typeface="Arial" panose="020B0604020202020204" pitchFamily="34" charset="0"/>
                          <a:ea typeface="굴림" charset="-127"/>
                          <a:cs typeface="Arial" panose="020B0604020202020204" pitchFamily="34" charset="0"/>
                        </a:rPr>
                        <a:t>Rule</a:t>
                      </a:r>
                    </a:p>
                  </a:txBody>
                  <a:tcPr marL="92075" marR="92075" marT="46038" marB="46038" horzOverflow="overflow">
                    <a:lnL cap="flat">
                      <a:noFill/>
                    </a:lnL>
                    <a:lnR>
                      <a:noFill/>
                    </a:lnR>
                    <a:lnT cap="flat">
                      <a:noFill/>
                    </a:lnT>
                    <a:lnB>
                      <a:noFill/>
                    </a:lnB>
                    <a:lnTlToBr>
                      <a:noFill/>
                    </a:lnTlToBr>
                    <a:lnBlToTr>
                      <a:noFill/>
                    </a:lnBlToTr>
                    <a:solidFill>
                      <a:srgbClr val="FFFF00"/>
                    </a:solidFill>
                  </a:tcPr>
                </a:tc>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chemeClr val="tx2"/>
                          </a:solidFill>
                          <a:effectLst/>
                          <a:latin typeface="Arial" panose="020B0604020202020204" pitchFamily="34" charset="0"/>
                          <a:ea typeface="굴림" charset="-127"/>
                          <a:cs typeface="Arial" panose="020B0604020202020204" pitchFamily="34" charset="0"/>
                        </a:rPr>
                        <a:t>Range</a:t>
                      </a:r>
                    </a:p>
                  </a:txBody>
                  <a:tcPr marL="92075" marR="92075" marT="46038" marB="46038" horzOverflow="overflow">
                    <a:lnL>
                      <a:noFill/>
                    </a:lnL>
                    <a:lnR cap="flat">
                      <a:noFill/>
                    </a:lnR>
                    <a:lnT cap="flat">
                      <a:noFill/>
                    </a:lnT>
                    <a:lnB>
                      <a:noFill/>
                    </a:lnB>
                    <a:lnTlToBr>
                      <a:noFill/>
                    </a:lnTlToBr>
                    <a:lnBlToTr>
                      <a:noFill/>
                    </a:lnBlToTr>
                    <a:solidFill>
                      <a:srgbClr val="FFFF00"/>
                    </a:solidFill>
                  </a:tcPr>
                </a:tc>
              </a:tr>
              <a:tr h="558437">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R1</a:t>
                      </a:r>
                    </a:p>
                  </a:txBody>
                  <a:tcPr marL="92075" marR="92075" marT="46038" marB="46038" horzOverflow="overflow">
                    <a:lnL cap="flat">
                      <a:noFill/>
                    </a:lnL>
                    <a:lnR>
                      <a:noFill/>
                    </a:lnR>
                    <a:lnT>
                      <a:noFill/>
                    </a:lnT>
                    <a:lnB>
                      <a:noFill/>
                    </a:lnB>
                    <a:lnTlToBr>
                      <a:noFill/>
                    </a:lnTlToBr>
                    <a:lnBlToTr>
                      <a:noFill/>
                    </a:lnBlToTr>
                    <a:solidFill>
                      <a:srgbClr val="FFFF00"/>
                    </a:solidFill>
                  </a:tcPr>
                </a:tc>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[3,11]</a:t>
                      </a:r>
                    </a:p>
                  </a:txBody>
                  <a:tcPr marL="92075" marR="92075" marT="46038" marB="46038" horzOverflow="overflow">
                    <a:lnL>
                      <a:noFill/>
                    </a:lnL>
                    <a:lnR cap="flat">
                      <a:noFill/>
                    </a:lnR>
                    <a:lnT>
                      <a:noFill/>
                    </a:lnT>
                    <a:lnB>
                      <a:noFill/>
                    </a:lnB>
                    <a:lnTlToBr>
                      <a:noFill/>
                    </a:lnTlToBr>
                    <a:lnBlToTr>
                      <a:noFill/>
                    </a:lnBlToTr>
                    <a:solidFill>
                      <a:srgbClr val="FFFF00"/>
                    </a:solidFill>
                  </a:tcPr>
                </a:tc>
              </a:tr>
              <a:tr h="694273">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smtClean="0">
                          <a:ln>
                            <a:noFill/>
                          </a:ln>
                          <a:solidFill>
                            <a:srgbClr val="003366"/>
                          </a:solidFill>
                          <a:effectLst/>
                          <a:latin typeface="Arial" panose="020B0604020202020204" pitchFamily="34" charset="0"/>
                          <a:ea typeface="굴림" charset="-127"/>
                          <a:cs typeface="Arial" panose="020B0604020202020204" pitchFamily="34" charset="0"/>
                        </a:rPr>
                        <a:t>R2</a:t>
                      </a:r>
                    </a:p>
                  </a:txBody>
                  <a:tcPr marL="92075" marR="92075" marT="46038" marB="46038" horzOverflow="overflow">
                    <a:lnL cap="flat">
                      <a:noFill/>
                    </a:lnL>
                    <a:lnR>
                      <a:noFill/>
                    </a:lnR>
                    <a:lnT>
                      <a:noFill/>
                    </a:lnT>
                    <a:lnB>
                      <a:noFill/>
                    </a:lnB>
                    <a:lnTlToBr>
                      <a:noFill/>
                    </a:lnTlToBr>
                    <a:lnBlToTr>
                      <a:noFill/>
                    </a:lnBlToTr>
                    <a:solidFill>
                      <a:srgbClr val="FFFF00"/>
                    </a:solidFill>
                  </a:tcPr>
                </a:tc>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[2,7]</a:t>
                      </a:r>
                    </a:p>
                  </a:txBody>
                  <a:tcPr marL="92075" marR="92075" marT="46038" marB="46038" horzOverflow="overflow">
                    <a:lnL>
                      <a:noFill/>
                    </a:lnL>
                    <a:lnR cap="flat">
                      <a:noFill/>
                    </a:lnR>
                    <a:lnT>
                      <a:noFill/>
                    </a:lnT>
                    <a:lnB>
                      <a:noFill/>
                    </a:lnB>
                    <a:lnTlToBr>
                      <a:noFill/>
                    </a:lnTlToBr>
                    <a:lnBlToTr>
                      <a:noFill/>
                    </a:lnBlToTr>
                    <a:solidFill>
                      <a:srgbClr val="FFFF00"/>
                    </a:solidFill>
                  </a:tcPr>
                </a:tc>
              </a:tr>
              <a:tr h="573530">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smtClean="0">
                          <a:ln>
                            <a:noFill/>
                          </a:ln>
                          <a:solidFill>
                            <a:srgbClr val="003366"/>
                          </a:solidFill>
                          <a:effectLst/>
                          <a:latin typeface="Arial" panose="020B0604020202020204" pitchFamily="34" charset="0"/>
                          <a:ea typeface="굴림" charset="-127"/>
                          <a:cs typeface="Arial" panose="020B0604020202020204" pitchFamily="34" charset="0"/>
                        </a:rPr>
                        <a:t>R3</a:t>
                      </a:r>
                    </a:p>
                  </a:txBody>
                  <a:tcPr marL="92075" marR="92075" marT="46038" marB="46038" horzOverflow="overflow">
                    <a:lnL cap="flat">
                      <a:noFill/>
                    </a:lnL>
                    <a:lnR>
                      <a:noFill/>
                    </a:lnR>
                    <a:lnT>
                      <a:noFill/>
                    </a:lnT>
                    <a:lnB>
                      <a:noFill/>
                    </a:lnB>
                    <a:lnTlToBr>
                      <a:noFill/>
                    </a:lnTlToBr>
                    <a:lnBlToTr>
                      <a:noFill/>
                    </a:lnBlToTr>
                    <a:solidFill>
                      <a:srgbClr val="FFFF00"/>
                    </a:solidFill>
                  </a:tcPr>
                </a:tc>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[4,11]</a:t>
                      </a:r>
                    </a:p>
                  </a:txBody>
                  <a:tcPr marL="92075" marR="92075" marT="46038" marB="46038" horzOverflow="overflow">
                    <a:lnL>
                      <a:noFill/>
                    </a:lnL>
                    <a:lnR cap="flat">
                      <a:noFill/>
                    </a:lnR>
                    <a:lnT>
                      <a:noFill/>
                    </a:lnT>
                    <a:lnB>
                      <a:noFill/>
                    </a:lnB>
                    <a:lnTlToBr>
                      <a:noFill/>
                    </a:lnTlToBr>
                    <a:lnBlToTr>
                      <a:noFill/>
                    </a:lnBlToTr>
                    <a:solidFill>
                      <a:srgbClr val="FFFF00"/>
                    </a:solidFill>
                  </a:tcPr>
                </a:tc>
              </a:tr>
              <a:tr h="697017">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smtClean="0">
                          <a:ln>
                            <a:noFill/>
                          </a:ln>
                          <a:solidFill>
                            <a:srgbClr val="003366"/>
                          </a:solidFill>
                          <a:effectLst/>
                          <a:latin typeface="Arial" panose="020B0604020202020204" pitchFamily="34" charset="0"/>
                          <a:ea typeface="굴림" charset="-127"/>
                          <a:cs typeface="Arial" panose="020B0604020202020204" pitchFamily="34" charset="0"/>
                        </a:rPr>
                        <a:t>R4</a:t>
                      </a:r>
                    </a:p>
                  </a:txBody>
                  <a:tcPr marL="92075" marR="92075" marT="46038" marB="46038" horzOverflow="overflow">
                    <a:lnL cap="flat">
                      <a:noFill/>
                    </a:lnL>
                    <a:lnR>
                      <a:noFill/>
                    </a:lnR>
                    <a:lnT>
                      <a:noFill/>
                    </a:lnT>
                    <a:lnB>
                      <a:noFill/>
                    </a:lnB>
                    <a:lnTlToBr>
                      <a:noFill/>
                    </a:lnTlToBr>
                    <a:lnBlToTr>
                      <a:noFill/>
                    </a:lnBlToTr>
                    <a:solidFill>
                      <a:srgbClr val="FFFF00"/>
                    </a:solidFill>
                  </a:tcPr>
                </a:tc>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[4,7]</a:t>
                      </a:r>
                    </a:p>
                  </a:txBody>
                  <a:tcPr marL="92075" marR="92075" marT="46038" marB="46038" horzOverflow="overflow">
                    <a:lnL>
                      <a:noFill/>
                    </a:lnL>
                    <a:lnR cap="flat">
                      <a:noFill/>
                    </a:lnR>
                    <a:lnT>
                      <a:noFill/>
                    </a:lnT>
                    <a:lnB>
                      <a:noFill/>
                    </a:lnB>
                    <a:lnTlToBr>
                      <a:noFill/>
                    </a:lnTlToBr>
                    <a:lnBlToTr>
                      <a:noFill/>
                    </a:lnBlToTr>
                    <a:solidFill>
                      <a:srgbClr val="FFFF00"/>
                    </a:solidFill>
                  </a:tcPr>
                </a:tc>
              </a:tr>
              <a:tr h="695645">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R5</a:t>
                      </a:r>
                    </a:p>
                  </a:txBody>
                  <a:tcPr marL="92075" marR="92075" marT="46038" marB="46038" horzOverflow="overflow">
                    <a:lnL cap="flat">
                      <a:noFill/>
                    </a:lnL>
                    <a:lnR>
                      <a:noFill/>
                    </a:lnR>
                    <a:lnT>
                      <a:noFill/>
                    </a:lnT>
                    <a:lnB cap="flat">
                      <a:noFill/>
                    </a:lnB>
                    <a:lnTlToBr>
                      <a:noFill/>
                    </a:lnTlToBr>
                    <a:lnBlToTr>
                      <a:noFill/>
                    </a:lnBlToTr>
                    <a:solidFill>
                      <a:srgbClr val="FFFF00"/>
                    </a:solidFill>
                  </a:tcPr>
                </a:tc>
                <a:tc>
                  <a:txBody>
                    <a:bodyPr/>
                    <a:lstStyle>
                      <a:lvl1pPr>
                        <a:spcBef>
                          <a:spcPct val="20000"/>
                        </a:spcBef>
                        <a:defRPr sz="2800">
                          <a:solidFill>
                            <a:schemeClr val="tx1"/>
                          </a:solidFill>
                          <a:latin typeface="Comic Sans MS" pitchFamily="66" charset="0"/>
                        </a:defRPr>
                      </a:lvl1pPr>
                      <a:lvl2pPr marL="400050">
                        <a:spcBef>
                          <a:spcPct val="20000"/>
                        </a:spcBef>
                        <a:defRPr sz="2400">
                          <a:solidFill>
                            <a:schemeClr val="tx1"/>
                          </a:solidFill>
                          <a:latin typeface="Comic Sans MS" pitchFamily="66" charset="0"/>
                        </a:defRPr>
                      </a:lvl2pPr>
                      <a:lvl3pPr marL="742950">
                        <a:spcBef>
                          <a:spcPct val="20000"/>
                        </a:spcBef>
                        <a:defRPr sz="2000">
                          <a:solidFill>
                            <a:schemeClr val="tx1"/>
                          </a:solidFill>
                          <a:latin typeface="Comic Sans MS" pitchFamily="66" charset="0"/>
                        </a:defRPr>
                      </a:lvl3pPr>
                      <a:lvl4pPr marL="1085850">
                        <a:spcBef>
                          <a:spcPct val="20000"/>
                        </a:spcBef>
                        <a:defRPr>
                          <a:solidFill>
                            <a:schemeClr val="tx1"/>
                          </a:solidFill>
                          <a:latin typeface="Comic Sans MS" pitchFamily="66" charset="0"/>
                        </a:defRPr>
                      </a:lvl4pPr>
                      <a:lvl5pPr marL="1371600">
                        <a:spcBef>
                          <a:spcPct val="20000"/>
                        </a:spcBef>
                        <a:defRPr>
                          <a:solidFill>
                            <a:schemeClr val="tx1"/>
                          </a:solidFill>
                          <a:latin typeface="Comic Sans MS" pitchFamily="66" charset="0"/>
                        </a:defRPr>
                      </a:lvl5pPr>
                      <a:lvl6pPr marL="1828800" fontAlgn="base">
                        <a:spcBef>
                          <a:spcPct val="20000"/>
                        </a:spcBef>
                        <a:spcAft>
                          <a:spcPct val="0"/>
                        </a:spcAft>
                        <a:defRPr>
                          <a:solidFill>
                            <a:schemeClr val="tx1"/>
                          </a:solidFill>
                          <a:latin typeface="Comic Sans MS" pitchFamily="66" charset="0"/>
                        </a:defRPr>
                      </a:lvl6pPr>
                      <a:lvl7pPr marL="2286000" fontAlgn="base">
                        <a:spcBef>
                          <a:spcPct val="20000"/>
                        </a:spcBef>
                        <a:spcAft>
                          <a:spcPct val="0"/>
                        </a:spcAft>
                        <a:defRPr>
                          <a:solidFill>
                            <a:schemeClr val="tx1"/>
                          </a:solidFill>
                          <a:latin typeface="Comic Sans MS" pitchFamily="66" charset="0"/>
                        </a:defRPr>
                      </a:lvl7pPr>
                      <a:lvl8pPr marL="2743200" fontAlgn="base">
                        <a:spcBef>
                          <a:spcPct val="20000"/>
                        </a:spcBef>
                        <a:spcAft>
                          <a:spcPct val="0"/>
                        </a:spcAft>
                        <a:defRPr>
                          <a:solidFill>
                            <a:schemeClr val="tx1"/>
                          </a:solidFill>
                          <a:latin typeface="Comic Sans MS" pitchFamily="66" charset="0"/>
                        </a:defRPr>
                      </a:lvl8pPr>
                      <a:lvl9pPr marL="3200400" fontAlgn="base">
                        <a:spcBef>
                          <a:spcPct val="2000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2000" b="0" i="0" u="none" strike="noStrike" cap="none" normalizeH="0" baseline="0" dirty="0" smtClean="0">
                          <a:ln>
                            <a:noFill/>
                          </a:ln>
                          <a:solidFill>
                            <a:srgbClr val="003366"/>
                          </a:solidFill>
                          <a:effectLst/>
                          <a:latin typeface="Arial" panose="020B0604020202020204" pitchFamily="34" charset="0"/>
                          <a:ea typeface="굴림" charset="-127"/>
                          <a:cs typeface="Arial" panose="020B0604020202020204" pitchFamily="34" charset="0"/>
                        </a:rPr>
                        <a:t>[1,14]</a:t>
                      </a:r>
                    </a:p>
                  </a:txBody>
                  <a:tcPr marL="92075" marR="92075" marT="46038" marB="46038" horzOverflow="overflow">
                    <a:lnL>
                      <a:noFill/>
                    </a:lnL>
                    <a:lnR cap="flat">
                      <a:noFill/>
                    </a:lnR>
                    <a:lnT>
                      <a:noFill/>
                    </a:lnT>
                    <a:lnB cap="flat">
                      <a:noFill/>
                    </a:lnB>
                    <a:lnTlToBr>
                      <a:noFill/>
                    </a:lnTlToBr>
                    <a:lnBlToTr>
                      <a:noFill/>
                    </a:lnBlToTr>
                    <a:solidFill>
                      <a:srgbClr val="FFFF00"/>
                    </a:solidFill>
                  </a:tcPr>
                </a:tc>
              </a:tr>
            </a:tbl>
          </a:graphicData>
        </a:graphic>
      </p:graphicFrame>
      <p:sp>
        <p:nvSpPr>
          <p:cNvPr id="71749" name="Text Box 69"/>
          <p:cNvSpPr txBox="1">
            <a:spLocks noChangeArrowheads="1"/>
          </p:cNvSpPr>
          <p:nvPr/>
        </p:nvSpPr>
        <p:spPr bwMode="auto">
          <a:xfrm>
            <a:off x="631825" y="1381125"/>
            <a:ext cx="6773264" cy="46166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b="1" dirty="0">
                <a:ea typeface="굴림" charset="-127"/>
                <a:cs typeface="Arial" panose="020B0604020202020204" pitchFamily="34" charset="0"/>
              </a:rPr>
              <a:t>Maximum memory blowup = factor of (2W-2)</a:t>
            </a:r>
            <a:r>
              <a:rPr lang="en-US" altLang="ko-KR" sz="2400" b="1" baseline="30000" dirty="0">
                <a:solidFill>
                  <a:srgbClr val="FF0000"/>
                </a:solidFill>
                <a:ea typeface="굴림" charset="-127"/>
                <a:cs typeface="Arial" panose="020B0604020202020204" pitchFamily="34" charset="0"/>
              </a:rPr>
              <a:t>d</a:t>
            </a:r>
          </a:p>
        </p:txBody>
      </p:sp>
    </p:spTree>
    <p:extLst>
      <p:ext uri="{BB962C8B-B14F-4D97-AF65-F5344CB8AC3E}">
        <p14:creationId xmlns:p14="http://schemas.microsoft.com/office/powerpoint/2010/main" val="3477727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7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AAD7F585-A2A0-7C4F-BF30-412A7D481399}" type="slidenum">
              <a:rPr lang="en-US" altLang="ko-KR">
                <a:latin typeface="Arial"/>
                <a:cs typeface="Arial"/>
              </a:rPr>
              <a:pPr/>
              <a:t>43</a:t>
            </a:fld>
            <a:endParaRPr lang="en-US" altLang="ko-KR" sz="1000">
              <a:latin typeface="Arial"/>
              <a:cs typeface="Arial"/>
            </a:endParaRPr>
          </a:p>
        </p:txBody>
      </p:sp>
      <p:sp>
        <p:nvSpPr>
          <p:cNvPr id="1298434" name="Rectangle 2"/>
          <p:cNvSpPr>
            <a:spLocks noGrp="1" noChangeArrowheads="1"/>
          </p:cNvSpPr>
          <p:nvPr>
            <p:ph type="title"/>
          </p:nvPr>
        </p:nvSpPr>
        <p:spPr>
          <a:xfrm>
            <a:off x="107504" y="260648"/>
            <a:ext cx="8928992" cy="796702"/>
          </a:xfrm>
        </p:spPr>
        <p:txBody>
          <a:bodyPr/>
          <a:lstStyle/>
          <a:p>
            <a:r>
              <a:rPr lang="en-US" altLang="ko-KR" dirty="0" smtClean="0">
                <a:latin typeface="Arial"/>
                <a:cs typeface="Arial"/>
              </a:rPr>
              <a:t>Classification with TCAM</a:t>
            </a:r>
            <a:endParaRPr lang="en-US" altLang="ko-KR" dirty="0">
              <a:latin typeface="Arial"/>
              <a:cs typeface="Arial"/>
            </a:endParaRPr>
          </a:p>
        </p:txBody>
      </p:sp>
      <p:sp>
        <p:nvSpPr>
          <p:cNvPr id="1298435" name="Rectangle 3"/>
          <p:cNvSpPr>
            <a:spLocks noGrp="1" noChangeArrowheads="1"/>
          </p:cNvSpPr>
          <p:nvPr>
            <p:ph type="body" idx="1"/>
          </p:nvPr>
        </p:nvSpPr>
        <p:spPr>
          <a:xfrm>
            <a:off x="323528" y="1412776"/>
            <a:ext cx="8640960" cy="3754437"/>
          </a:xfrm>
        </p:spPr>
        <p:txBody>
          <a:bodyPr/>
          <a:lstStyle/>
          <a:p>
            <a:pPr>
              <a:buFont typeface="Wingdings" pitchFamily="2" charset="2"/>
              <a:buChar char="l"/>
            </a:pPr>
            <a:r>
              <a:rPr lang="en-US" altLang="ko-KR" sz="2400" dirty="0" smtClean="0">
                <a:latin typeface="Arial"/>
                <a:cs typeface="Arial"/>
              </a:rPr>
              <a:t>The total # of TCAM entries needed to represent a rule is</a:t>
            </a:r>
          </a:p>
          <a:p>
            <a:pPr lvl="1">
              <a:buFont typeface="Wingdings" panose="05000000000000000000" pitchFamily="2" charset="2"/>
              <a:buChar char="Ø"/>
            </a:pPr>
            <a:r>
              <a:rPr lang="en-US" altLang="ko-KR" sz="2000" dirty="0" smtClean="0">
                <a:latin typeface="Arial"/>
                <a:cs typeface="Arial"/>
              </a:rPr>
              <a:t>Product of the # of TCAM entries needed to represent its range clauses</a:t>
            </a:r>
            <a:endParaRPr lang="en-US" altLang="ko-KR" sz="2000" dirty="0">
              <a:latin typeface="Arial"/>
              <a:cs typeface="Arial"/>
            </a:endParaRPr>
          </a:p>
          <a:p>
            <a:pPr>
              <a:buFont typeface="Wingdings" pitchFamily="2" charset="2"/>
              <a:buChar char="l"/>
            </a:pPr>
            <a:r>
              <a:rPr lang="en-US" altLang="ko-KR" sz="2400" dirty="0">
                <a:latin typeface="Arial"/>
                <a:cs typeface="Arial"/>
              </a:rPr>
              <a:t>A rule for two 16 bit field =&gt; (</a:t>
            </a:r>
            <a:r>
              <a:rPr lang="en-US" altLang="ko-KR" sz="2400" dirty="0" smtClean="0">
                <a:latin typeface="Arial"/>
                <a:cs typeface="Arial"/>
              </a:rPr>
              <a:t>2x16 </a:t>
            </a:r>
            <a:r>
              <a:rPr lang="en-US" altLang="ko-KR" sz="2400" dirty="0">
                <a:latin typeface="Arial"/>
                <a:cs typeface="Arial"/>
              </a:rPr>
              <a:t>– 2) x (</a:t>
            </a:r>
            <a:r>
              <a:rPr lang="en-US" altLang="ko-KR" sz="2400" dirty="0" smtClean="0">
                <a:latin typeface="Arial"/>
                <a:cs typeface="Arial"/>
              </a:rPr>
              <a:t>2x16 </a:t>
            </a:r>
            <a:r>
              <a:rPr lang="en-US" altLang="ko-KR" sz="2400" dirty="0">
                <a:latin typeface="Arial"/>
                <a:cs typeface="Arial"/>
              </a:rPr>
              <a:t>-2) = 900!</a:t>
            </a:r>
          </a:p>
          <a:p>
            <a:pPr lvl="1">
              <a:buFont typeface="Wingdings" panose="05000000000000000000" pitchFamily="2" charset="2"/>
              <a:buChar char="Ø"/>
            </a:pPr>
            <a:r>
              <a:rPr lang="en-US" altLang="ko-KR" sz="2000" dirty="0">
                <a:latin typeface="Arial"/>
                <a:cs typeface="Arial"/>
              </a:rPr>
              <a:t> </a:t>
            </a:r>
            <a:r>
              <a:rPr lang="en-US" altLang="ko-KR" sz="2000" dirty="0" smtClean="0">
                <a:latin typeface="Arial"/>
                <a:cs typeface="Arial"/>
              </a:rPr>
              <a:t>semantically equivalent rule set that requires less TCAM entries to represent =&gt; various approaches</a:t>
            </a:r>
          </a:p>
          <a:p>
            <a:pPr lvl="1">
              <a:buFont typeface="Wingdings" panose="05000000000000000000" pitchFamily="2" charset="2"/>
              <a:buChar char="Ø"/>
            </a:pPr>
            <a:r>
              <a:rPr lang="en-US" altLang="ko-KR" sz="2000" dirty="0" smtClean="0">
                <a:latin typeface="Arial"/>
                <a:cs typeface="Arial"/>
              </a:rPr>
              <a:t>Multiple Chunks </a:t>
            </a:r>
          </a:p>
          <a:p>
            <a:pPr lvl="1">
              <a:buFont typeface="Wingdings" panose="05000000000000000000" pitchFamily="2" charset="2"/>
              <a:buChar char="Ø"/>
            </a:pPr>
            <a:r>
              <a:rPr lang="en-US" altLang="ko-KR" sz="2000" dirty="0" smtClean="0">
                <a:latin typeface="Arial"/>
                <a:cs typeface="Arial"/>
              </a:rPr>
              <a:t>. . .</a:t>
            </a:r>
          </a:p>
        </p:txBody>
      </p:sp>
    </p:spTree>
    <p:extLst>
      <p:ext uri="{BB962C8B-B14F-4D97-AF65-F5344CB8AC3E}">
        <p14:creationId xmlns:p14="http://schemas.microsoft.com/office/powerpoint/2010/main" val="41242670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AAD7F585-A2A0-7C4F-BF30-412A7D481399}" type="slidenum">
              <a:rPr lang="en-US" altLang="ko-KR">
                <a:latin typeface="Arial"/>
                <a:cs typeface="Arial"/>
              </a:rPr>
              <a:pPr/>
              <a:t>44</a:t>
            </a:fld>
            <a:endParaRPr lang="en-US" altLang="ko-KR" sz="1000">
              <a:latin typeface="Arial"/>
              <a:cs typeface="Arial"/>
            </a:endParaRPr>
          </a:p>
        </p:txBody>
      </p:sp>
      <p:sp>
        <p:nvSpPr>
          <p:cNvPr id="1298434" name="Rectangle 2"/>
          <p:cNvSpPr>
            <a:spLocks noGrp="1" noChangeArrowheads="1"/>
          </p:cNvSpPr>
          <p:nvPr>
            <p:ph type="title"/>
          </p:nvPr>
        </p:nvSpPr>
        <p:spPr>
          <a:xfrm>
            <a:off x="107504" y="260648"/>
            <a:ext cx="8928992" cy="796702"/>
          </a:xfrm>
        </p:spPr>
        <p:txBody>
          <a:bodyPr/>
          <a:lstStyle/>
          <a:p>
            <a:r>
              <a:rPr lang="en-US" altLang="ko-KR" dirty="0">
                <a:latin typeface="Arial"/>
                <a:cs typeface="Arial"/>
              </a:rPr>
              <a:t>Recursive Flow Classification [Gupta99]</a:t>
            </a:r>
          </a:p>
        </p:txBody>
      </p:sp>
      <p:sp>
        <p:nvSpPr>
          <p:cNvPr id="1298435" name="Rectangle 3"/>
          <p:cNvSpPr>
            <a:spLocks noGrp="1" noChangeArrowheads="1"/>
          </p:cNvSpPr>
          <p:nvPr>
            <p:ph type="body" idx="1"/>
          </p:nvPr>
        </p:nvSpPr>
        <p:spPr>
          <a:xfrm>
            <a:off x="611188" y="1916113"/>
            <a:ext cx="7772400" cy="3754437"/>
          </a:xfrm>
        </p:spPr>
        <p:txBody>
          <a:bodyPr/>
          <a:lstStyle/>
          <a:p>
            <a:pPr>
              <a:buFont typeface="Wingdings" pitchFamily="2" charset="2"/>
              <a:buChar char="l"/>
            </a:pPr>
            <a:r>
              <a:rPr lang="en-US" altLang="ko-KR" sz="2400" dirty="0">
                <a:latin typeface="Arial"/>
                <a:cs typeface="Arial"/>
              </a:rPr>
              <a:t>Difficult to achieve both high classification rate and reasonable storage in the worst case</a:t>
            </a:r>
          </a:p>
          <a:p>
            <a:pPr>
              <a:buFont typeface="Wingdings" pitchFamily="2" charset="2"/>
              <a:buChar char="l"/>
            </a:pPr>
            <a:r>
              <a:rPr lang="en-US" altLang="ko-KR" sz="2400" dirty="0">
                <a:latin typeface="Arial"/>
                <a:cs typeface="Arial"/>
              </a:rPr>
              <a:t>Real classifiers exhibit structure and redundancy</a:t>
            </a:r>
          </a:p>
          <a:p>
            <a:pPr>
              <a:buFont typeface="Wingdings" pitchFamily="2" charset="2"/>
              <a:buChar char="l"/>
            </a:pPr>
            <a:r>
              <a:rPr lang="en-US" altLang="ko-KR" sz="2400" dirty="0">
                <a:latin typeface="Arial"/>
                <a:cs typeface="Arial"/>
              </a:rPr>
              <a:t>A practical scheme could exploit this structure and redundancy</a:t>
            </a:r>
          </a:p>
        </p:txBody>
      </p:sp>
      <p:sp>
        <p:nvSpPr>
          <p:cNvPr id="1298436" name="Text Box 4"/>
          <p:cNvSpPr txBox="1">
            <a:spLocks noChangeArrowheads="1"/>
          </p:cNvSpPr>
          <p:nvPr/>
        </p:nvSpPr>
        <p:spPr bwMode="auto">
          <a:xfrm>
            <a:off x="395288" y="1341438"/>
            <a:ext cx="2495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altLang="ko-KR" sz="2800" dirty="0">
                <a:latin typeface="Arial"/>
                <a:cs typeface="Arial"/>
              </a:rPr>
              <a:t>Observations:</a:t>
            </a:r>
          </a:p>
        </p:txBody>
      </p:sp>
    </p:spTree>
    <p:extLst>
      <p:ext uri="{BB962C8B-B14F-4D97-AF65-F5344CB8AC3E}">
        <p14:creationId xmlns:p14="http://schemas.microsoft.com/office/powerpoint/2010/main" val="3527810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173069"/>
            <a:ext cx="1905000" cy="457200"/>
          </a:xfrm>
          <a:prstGeom prst="rect">
            <a:avLst/>
          </a:prstGeom>
        </p:spPr>
        <p:txBody>
          <a:bodyPr/>
          <a:lstStyle/>
          <a:p>
            <a:fld id="{B9F161F5-F3F3-BF4F-A7CD-B215D14A2AA5}" type="slidenum">
              <a:rPr lang="en-US" altLang="ko-KR">
                <a:latin typeface="Arial"/>
                <a:cs typeface="Arial"/>
              </a:rPr>
              <a:pPr/>
              <a:t>45</a:t>
            </a:fld>
            <a:endParaRPr lang="en-US" altLang="ko-KR" sz="1000">
              <a:latin typeface="Arial"/>
              <a:cs typeface="Arial"/>
            </a:endParaRPr>
          </a:p>
        </p:txBody>
      </p:sp>
      <p:sp>
        <p:nvSpPr>
          <p:cNvPr id="1300482" name="Rectangle 2"/>
          <p:cNvSpPr>
            <a:spLocks noGrp="1" noChangeArrowheads="1"/>
          </p:cNvSpPr>
          <p:nvPr>
            <p:ph type="title"/>
          </p:nvPr>
        </p:nvSpPr>
        <p:spPr>
          <a:xfrm>
            <a:off x="701675" y="332656"/>
            <a:ext cx="7451725" cy="647700"/>
          </a:xfrm>
        </p:spPr>
        <p:txBody>
          <a:bodyPr/>
          <a:lstStyle/>
          <a:p>
            <a:r>
              <a:rPr lang="en-US" altLang="ko-KR">
                <a:latin typeface="Arial"/>
                <a:cs typeface="Arial"/>
              </a:rPr>
              <a:t>RFC: Classifier Dataset</a:t>
            </a:r>
          </a:p>
        </p:txBody>
      </p:sp>
      <p:sp>
        <p:nvSpPr>
          <p:cNvPr id="1300483" name="Rectangle 3"/>
          <p:cNvSpPr>
            <a:spLocks noGrp="1" noChangeArrowheads="1"/>
          </p:cNvSpPr>
          <p:nvPr>
            <p:ph type="body" idx="1"/>
          </p:nvPr>
        </p:nvSpPr>
        <p:spPr>
          <a:xfrm>
            <a:off x="468313" y="1489944"/>
            <a:ext cx="7772400" cy="3657600"/>
          </a:xfrm>
        </p:spPr>
        <p:txBody>
          <a:bodyPr/>
          <a:lstStyle/>
          <a:p>
            <a:pPr>
              <a:lnSpc>
                <a:spcPct val="90000"/>
              </a:lnSpc>
              <a:buFont typeface="Wingdings" pitchFamily="2" charset="2"/>
              <a:buChar char="u"/>
            </a:pPr>
            <a:r>
              <a:rPr lang="en-US" altLang="ko-KR" sz="2400" dirty="0">
                <a:latin typeface="Arial"/>
                <a:cs typeface="Arial"/>
              </a:rPr>
              <a:t>793 classifiers from 101 ISP and enterprise networks with a total of 41505 rules.</a:t>
            </a:r>
          </a:p>
          <a:p>
            <a:pPr lvl="1">
              <a:lnSpc>
                <a:spcPct val="90000"/>
              </a:lnSpc>
              <a:buFont typeface="Wingdings" pitchFamily="2" charset="2"/>
              <a:buChar char="l"/>
            </a:pPr>
            <a:r>
              <a:rPr kumimoji="0" lang="en-US" altLang="ko-KR" sz="2000" dirty="0">
                <a:latin typeface="Arial"/>
                <a:cs typeface="Arial"/>
              </a:rPr>
              <a:t>Classifier (policy database</a:t>
            </a:r>
            <a:r>
              <a:rPr kumimoji="0" lang="en-US" altLang="ko-KR" sz="2000" dirty="0" smtClean="0">
                <a:latin typeface="Arial"/>
                <a:cs typeface="Arial"/>
              </a:rPr>
              <a:t>)</a:t>
            </a:r>
          </a:p>
          <a:p>
            <a:pPr lvl="1">
              <a:lnSpc>
                <a:spcPct val="90000"/>
              </a:lnSpc>
              <a:buFont typeface="Wingdings" pitchFamily="2" charset="2"/>
              <a:buChar char="l"/>
            </a:pPr>
            <a:endParaRPr lang="en-US" altLang="ko-KR" sz="2000" dirty="0">
              <a:latin typeface="Arial"/>
              <a:cs typeface="Arial"/>
            </a:endParaRPr>
          </a:p>
          <a:p>
            <a:pPr>
              <a:lnSpc>
                <a:spcPct val="90000"/>
              </a:lnSpc>
              <a:buFont typeface="Wingdings" pitchFamily="2" charset="2"/>
              <a:buChar char="u"/>
            </a:pPr>
            <a:r>
              <a:rPr lang="en-US" altLang="ko-KR" sz="2400" dirty="0">
                <a:latin typeface="Arial"/>
                <a:cs typeface="Arial"/>
              </a:rPr>
              <a:t>40 classifiers: more than 100 rules. Biggest classifier had 1733 rules</a:t>
            </a:r>
            <a:r>
              <a:rPr lang="en-US" altLang="ko-KR" sz="2400" dirty="0" smtClean="0">
                <a:latin typeface="Arial"/>
                <a:cs typeface="Arial"/>
              </a:rPr>
              <a:t>.</a:t>
            </a:r>
          </a:p>
          <a:p>
            <a:pPr>
              <a:lnSpc>
                <a:spcPct val="90000"/>
              </a:lnSpc>
              <a:buFont typeface="Wingdings" pitchFamily="2" charset="2"/>
              <a:buChar char="u"/>
            </a:pPr>
            <a:endParaRPr lang="en-US" altLang="ko-KR" sz="2400" dirty="0">
              <a:latin typeface="Arial"/>
              <a:cs typeface="Arial"/>
            </a:endParaRPr>
          </a:p>
          <a:p>
            <a:pPr>
              <a:lnSpc>
                <a:spcPct val="90000"/>
              </a:lnSpc>
              <a:buFont typeface="Wingdings" pitchFamily="2" charset="2"/>
              <a:buChar char="u"/>
            </a:pPr>
            <a:r>
              <a:rPr lang="en-US" altLang="ko-KR" sz="2400" dirty="0">
                <a:latin typeface="Arial"/>
                <a:cs typeface="Arial"/>
              </a:rPr>
              <a:t>Maximum of 4 fields per rule: source IP address, destination IP address, protocol and destination port number.</a:t>
            </a:r>
          </a:p>
        </p:txBody>
      </p:sp>
    </p:spTree>
    <p:extLst>
      <p:ext uri="{BB962C8B-B14F-4D97-AF65-F5344CB8AC3E}">
        <p14:creationId xmlns:p14="http://schemas.microsoft.com/office/powerpoint/2010/main" val="2501398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7000875" y="6240463"/>
            <a:ext cx="1905000" cy="457200"/>
          </a:xfrm>
          <a:prstGeom prst="rect">
            <a:avLst/>
          </a:prstGeom>
        </p:spPr>
        <p:txBody>
          <a:bodyPr/>
          <a:lstStyle/>
          <a:p>
            <a:fld id="{798D3E40-15E8-F94D-B635-5FE9B52B5F28}" type="slidenum">
              <a:rPr lang="en-US" altLang="ko-KR">
                <a:latin typeface="Arial"/>
                <a:cs typeface="Arial"/>
              </a:rPr>
              <a:pPr/>
              <a:t>46</a:t>
            </a:fld>
            <a:endParaRPr lang="en-US" altLang="ko-KR" sz="1000">
              <a:latin typeface="Arial"/>
              <a:cs typeface="Arial"/>
            </a:endParaRPr>
          </a:p>
        </p:txBody>
      </p:sp>
      <p:sp>
        <p:nvSpPr>
          <p:cNvPr id="1306626" name="Rectangle 2"/>
          <p:cNvSpPr>
            <a:spLocks noGrp="1" noChangeArrowheads="1"/>
          </p:cNvSpPr>
          <p:nvPr>
            <p:ph type="title"/>
          </p:nvPr>
        </p:nvSpPr>
        <p:spPr/>
        <p:txBody>
          <a:bodyPr/>
          <a:lstStyle/>
          <a:p>
            <a:r>
              <a:rPr lang="en-US" altLang="ko-KR">
                <a:latin typeface="Arial"/>
                <a:cs typeface="Arial"/>
              </a:rPr>
              <a:t>RFC:</a:t>
            </a:r>
          </a:p>
        </p:txBody>
      </p:sp>
      <p:sp>
        <p:nvSpPr>
          <p:cNvPr id="1306627" name="Rectangle 3"/>
          <p:cNvSpPr>
            <a:spLocks noGrp="1" noChangeArrowheads="1"/>
          </p:cNvSpPr>
          <p:nvPr>
            <p:ph type="body" idx="1"/>
          </p:nvPr>
        </p:nvSpPr>
        <p:spPr>
          <a:xfrm>
            <a:off x="35496" y="1195388"/>
            <a:ext cx="9001000" cy="2520950"/>
          </a:xfrm>
        </p:spPr>
        <p:txBody>
          <a:bodyPr/>
          <a:lstStyle/>
          <a:p>
            <a:pPr>
              <a:lnSpc>
                <a:spcPct val="80000"/>
              </a:lnSpc>
              <a:buFont typeface="Wingdings" pitchFamily="2" charset="2"/>
              <a:buChar char="l"/>
            </a:pPr>
            <a:r>
              <a:rPr lang="en-US" altLang="ko-KR" sz="2000" dirty="0">
                <a:latin typeface="Arial"/>
                <a:cs typeface="Arial"/>
              </a:rPr>
              <a:t>Problem formulation:</a:t>
            </a:r>
          </a:p>
          <a:p>
            <a:pPr lvl="1">
              <a:lnSpc>
                <a:spcPct val="80000"/>
              </a:lnSpc>
            </a:pPr>
            <a:r>
              <a:rPr lang="en-US" altLang="ko-KR" sz="1800" dirty="0">
                <a:latin typeface="Arial"/>
                <a:cs typeface="Arial"/>
              </a:rPr>
              <a:t>Map S bits (i.e., the bits of all the F fields) to T bits (i.e., the class identifier, T= </a:t>
            </a:r>
            <a:r>
              <a:rPr lang="en-US" altLang="ko-KR" sz="1800" dirty="0" err="1" smtClean="0">
                <a:latin typeface="Arial"/>
                <a:cs typeface="Arial"/>
              </a:rPr>
              <a:t>logN</a:t>
            </a:r>
            <a:r>
              <a:rPr lang="en-US" altLang="ko-KR" sz="1800" dirty="0" smtClean="0">
                <a:latin typeface="Arial"/>
                <a:cs typeface="Arial"/>
              </a:rPr>
              <a:t>, N rules)</a:t>
            </a:r>
            <a:endParaRPr lang="en-US" altLang="ko-KR" sz="1800" dirty="0">
              <a:latin typeface="Arial"/>
              <a:cs typeface="Arial"/>
            </a:endParaRPr>
          </a:p>
          <a:p>
            <a:pPr>
              <a:lnSpc>
                <a:spcPct val="80000"/>
              </a:lnSpc>
              <a:buFont typeface="Wingdings" pitchFamily="2" charset="2"/>
              <a:buChar char="l"/>
            </a:pPr>
            <a:r>
              <a:rPr lang="en-US" altLang="ko-KR" sz="2000" dirty="0">
                <a:latin typeface="Arial"/>
                <a:cs typeface="Arial"/>
              </a:rPr>
              <a:t>Main idea:</a:t>
            </a:r>
          </a:p>
          <a:p>
            <a:pPr lvl="1">
              <a:lnSpc>
                <a:spcPct val="80000"/>
              </a:lnSpc>
            </a:pPr>
            <a:r>
              <a:rPr lang="en-US" altLang="ko-KR" sz="1800" dirty="0">
                <a:latin typeface="Arial"/>
                <a:cs typeface="Arial"/>
              </a:rPr>
              <a:t>Create a 2</a:t>
            </a:r>
            <a:r>
              <a:rPr lang="en-US" altLang="ko-KR" sz="1800" baseline="30000" dirty="0">
                <a:latin typeface="Arial"/>
                <a:cs typeface="Arial"/>
              </a:rPr>
              <a:t>S</a:t>
            </a:r>
            <a:r>
              <a:rPr lang="en-US" altLang="ko-KR" sz="1800" dirty="0">
                <a:latin typeface="Arial"/>
                <a:cs typeface="Arial"/>
              </a:rPr>
              <a:t> size table with pre-computed values; each entry contains the class identifier</a:t>
            </a:r>
          </a:p>
          <a:p>
            <a:pPr lvl="2">
              <a:lnSpc>
                <a:spcPct val="80000"/>
              </a:lnSpc>
            </a:pPr>
            <a:r>
              <a:rPr lang="en-US" altLang="ko-KR" sz="1400" dirty="0">
                <a:latin typeface="Arial"/>
                <a:cs typeface="Arial"/>
              </a:rPr>
              <a:t>Only one memory access needed</a:t>
            </a:r>
          </a:p>
          <a:p>
            <a:pPr lvl="1">
              <a:lnSpc>
                <a:spcPct val="80000"/>
              </a:lnSpc>
            </a:pPr>
            <a:r>
              <a:rPr lang="en-US" altLang="ko-KR" sz="1800" dirty="0">
                <a:latin typeface="Arial"/>
                <a:cs typeface="Arial"/>
              </a:rPr>
              <a:t>…but this is impractical </a:t>
            </a:r>
            <a:r>
              <a:rPr lang="en-US" altLang="ko-KR" sz="1800" dirty="0">
                <a:latin typeface="Arial"/>
                <a:cs typeface="Arial"/>
                <a:sym typeface="Wingdings" charset="0"/>
              </a:rPr>
              <a:t> require huge memory</a:t>
            </a:r>
          </a:p>
          <a:p>
            <a:pPr lvl="1">
              <a:lnSpc>
                <a:spcPct val="80000"/>
              </a:lnSpc>
            </a:pPr>
            <a:r>
              <a:rPr lang="en-US" altLang="ko-KR" sz="1800" dirty="0">
                <a:latin typeface="Arial"/>
                <a:cs typeface="Arial"/>
              </a:rPr>
              <a:t>Use recursion: trade speed (number of memory accesses) for memory footprint</a:t>
            </a:r>
          </a:p>
          <a:p>
            <a:pPr lvl="1">
              <a:lnSpc>
                <a:spcPct val="80000"/>
              </a:lnSpc>
            </a:pPr>
            <a:r>
              <a:rPr lang="en-US" altLang="ko-KR" sz="1800" dirty="0">
                <a:latin typeface="Arial"/>
                <a:cs typeface="Arial"/>
              </a:rPr>
              <a:t>3 phases</a:t>
            </a:r>
          </a:p>
          <a:p>
            <a:pPr lvl="1">
              <a:lnSpc>
                <a:spcPct val="80000"/>
              </a:lnSpc>
            </a:pPr>
            <a:endParaRPr lang="en-US" altLang="ko-KR" sz="1800" dirty="0">
              <a:latin typeface="Arial"/>
              <a:cs typeface="Arial"/>
              <a:sym typeface="Wingdings" charset="0"/>
            </a:endParaRPr>
          </a:p>
        </p:txBody>
      </p:sp>
      <p:pic>
        <p:nvPicPr>
          <p:cNvPr id="130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4005064"/>
            <a:ext cx="7508820"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514615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240463"/>
            <a:ext cx="1905000" cy="457200"/>
          </a:xfrm>
          <a:prstGeom prst="rect">
            <a:avLst/>
          </a:prstGeom>
        </p:spPr>
        <p:txBody>
          <a:bodyPr/>
          <a:lstStyle/>
          <a:p>
            <a:fld id="{79D30F6C-4855-364A-A367-3C6F3C58D9E0}" type="slidenum">
              <a:rPr lang="en-US" altLang="ko-KR">
                <a:latin typeface="Arial"/>
                <a:cs typeface="Arial"/>
              </a:rPr>
              <a:pPr/>
              <a:t>47</a:t>
            </a:fld>
            <a:endParaRPr lang="en-US" altLang="ko-KR" sz="1000">
              <a:latin typeface="Arial"/>
              <a:cs typeface="Arial"/>
            </a:endParaRPr>
          </a:p>
        </p:txBody>
      </p:sp>
      <p:sp>
        <p:nvSpPr>
          <p:cNvPr id="1312770" name="Rectangle 2"/>
          <p:cNvSpPr>
            <a:spLocks noGrp="1" noChangeArrowheads="1"/>
          </p:cNvSpPr>
          <p:nvPr>
            <p:ph type="title"/>
          </p:nvPr>
        </p:nvSpPr>
        <p:spPr/>
        <p:txBody>
          <a:bodyPr/>
          <a:lstStyle/>
          <a:p>
            <a:r>
              <a:rPr lang="en-US" altLang="ko-KR">
                <a:latin typeface="Arial"/>
                <a:cs typeface="Arial"/>
              </a:rPr>
              <a:t>The RFC Algorithm</a:t>
            </a:r>
          </a:p>
        </p:txBody>
      </p:sp>
      <p:sp>
        <p:nvSpPr>
          <p:cNvPr id="1312771" name="Rectangle 3"/>
          <p:cNvSpPr>
            <a:spLocks noGrp="1" noChangeArrowheads="1"/>
          </p:cNvSpPr>
          <p:nvPr>
            <p:ph type="body" idx="1"/>
          </p:nvPr>
        </p:nvSpPr>
        <p:spPr>
          <a:xfrm>
            <a:off x="107504" y="1268760"/>
            <a:ext cx="8893175" cy="4495800"/>
          </a:xfrm>
        </p:spPr>
        <p:txBody>
          <a:bodyPr/>
          <a:lstStyle/>
          <a:p>
            <a:pPr>
              <a:buFont typeface="Wingdings" pitchFamily="2" charset="2"/>
              <a:buChar char="l"/>
            </a:pPr>
            <a:r>
              <a:rPr lang="en-US" altLang="ko-KR" sz="2400" dirty="0">
                <a:latin typeface="Arial"/>
                <a:cs typeface="Arial"/>
              </a:rPr>
              <a:t>At each stage the algorithm maps one set of values to a smaller set</a:t>
            </a:r>
          </a:p>
          <a:p>
            <a:pPr lvl="1"/>
            <a:r>
              <a:rPr lang="en-US" altLang="ko-KR" sz="2000" dirty="0">
                <a:latin typeface="Arial"/>
                <a:cs typeface="Arial"/>
              </a:rPr>
              <a:t>A set of memories return a value shorter than the index of the memory access</a:t>
            </a:r>
          </a:p>
          <a:p>
            <a:endParaRPr lang="en-US" altLang="ko-KR" sz="2400" dirty="0">
              <a:latin typeface="Arial"/>
              <a:cs typeface="Arial"/>
            </a:endParaRPr>
          </a:p>
          <a:p>
            <a:pPr>
              <a:buFont typeface="Wingdings" pitchFamily="2" charset="2"/>
              <a:buChar char="l"/>
            </a:pPr>
            <a:r>
              <a:rPr lang="en-US" altLang="ko-KR" sz="2400" dirty="0">
                <a:latin typeface="Arial"/>
                <a:cs typeface="Arial"/>
              </a:rPr>
              <a:t>Split the F fields in chunks</a:t>
            </a:r>
          </a:p>
          <a:p>
            <a:pPr lvl="1">
              <a:buFontTx/>
              <a:buNone/>
            </a:pPr>
            <a:r>
              <a:rPr lang="en-US" altLang="ko-KR" sz="2000" dirty="0">
                <a:latin typeface="Arial"/>
                <a:cs typeface="Arial"/>
              </a:rPr>
              <a:t>1. Use the value of each chunk to index into a table</a:t>
            </a:r>
          </a:p>
          <a:p>
            <a:pPr lvl="2"/>
            <a:r>
              <a:rPr lang="en-US" altLang="ko-KR" sz="1600" dirty="0">
                <a:latin typeface="Arial"/>
                <a:cs typeface="Arial"/>
              </a:rPr>
              <a:t>Indexing is done in parallel</a:t>
            </a:r>
          </a:p>
          <a:p>
            <a:pPr lvl="1">
              <a:buFontTx/>
              <a:buNone/>
            </a:pPr>
            <a:r>
              <a:rPr lang="en-US" altLang="ko-KR" sz="2000" dirty="0">
                <a:latin typeface="Arial"/>
                <a:cs typeface="Arial"/>
              </a:rPr>
              <a:t>2. Combine results from previous phase, and repeat</a:t>
            </a:r>
          </a:p>
          <a:p>
            <a:pPr lvl="1">
              <a:buFontTx/>
              <a:buNone/>
            </a:pPr>
            <a:r>
              <a:rPr lang="en-US" altLang="ko-KR" sz="2000" dirty="0">
                <a:latin typeface="Arial"/>
                <a:cs typeface="Arial"/>
              </a:rPr>
              <a:t>3. In the final phase we obtain only one value that is action</a:t>
            </a:r>
          </a:p>
        </p:txBody>
      </p:sp>
    </p:spTree>
    <p:extLst>
      <p:ext uri="{BB962C8B-B14F-4D97-AF65-F5344CB8AC3E}">
        <p14:creationId xmlns:p14="http://schemas.microsoft.com/office/powerpoint/2010/main" val="1076325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p:cNvSpPr>
            <a:spLocks noGrp="1"/>
          </p:cNvSpPr>
          <p:nvPr>
            <p:ph type="sldNum" sz="quarter" idx="4294967295"/>
          </p:nvPr>
        </p:nvSpPr>
        <p:spPr>
          <a:xfrm>
            <a:off x="7000875" y="6240463"/>
            <a:ext cx="1905000" cy="457200"/>
          </a:xfrm>
          <a:prstGeom prst="rect">
            <a:avLst/>
          </a:prstGeom>
        </p:spPr>
        <p:txBody>
          <a:bodyPr/>
          <a:lstStyle/>
          <a:p>
            <a:fld id="{F8C6A4CE-2ECA-204B-8145-A4F278B38BAA}" type="slidenum">
              <a:rPr lang="en-US" altLang="ko-KR">
                <a:latin typeface="Arial"/>
                <a:cs typeface="Arial"/>
              </a:rPr>
              <a:pPr/>
              <a:t>48</a:t>
            </a:fld>
            <a:endParaRPr lang="en-US" altLang="ko-KR" sz="1000">
              <a:latin typeface="Arial"/>
              <a:cs typeface="Arial"/>
            </a:endParaRPr>
          </a:p>
        </p:txBody>
      </p:sp>
      <p:sp>
        <p:nvSpPr>
          <p:cNvPr id="1314818" name="Rectangle 2"/>
          <p:cNvSpPr>
            <a:spLocks noGrp="1" noChangeArrowheads="1"/>
          </p:cNvSpPr>
          <p:nvPr>
            <p:ph type="title"/>
          </p:nvPr>
        </p:nvSpPr>
        <p:spPr/>
        <p:txBody>
          <a:bodyPr/>
          <a:lstStyle/>
          <a:p>
            <a:r>
              <a:rPr lang="en-US" altLang="ko-KR">
                <a:latin typeface="Arial"/>
                <a:cs typeface="Arial"/>
              </a:rPr>
              <a:t>The RFC Algorithm</a:t>
            </a:r>
          </a:p>
        </p:txBody>
      </p:sp>
      <p:pic>
        <p:nvPicPr>
          <p:cNvPr id="131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96975"/>
            <a:ext cx="4103688" cy="512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314821" name="Group 5"/>
          <p:cNvGrpSpPr>
            <a:grpSpLocks/>
          </p:cNvGrpSpPr>
          <p:nvPr/>
        </p:nvGrpSpPr>
        <p:grpSpPr bwMode="auto">
          <a:xfrm>
            <a:off x="4697542" y="1412875"/>
            <a:ext cx="4339064" cy="4733925"/>
            <a:chOff x="94" y="1104"/>
            <a:chExt cx="4236" cy="2982"/>
          </a:xfrm>
        </p:grpSpPr>
        <p:sp>
          <p:nvSpPr>
            <p:cNvPr id="1314822" name="Rectangle 6"/>
            <p:cNvSpPr>
              <a:spLocks noChangeArrowheads="1"/>
            </p:cNvSpPr>
            <p:nvPr/>
          </p:nvSpPr>
          <p:spPr bwMode="auto">
            <a:xfrm>
              <a:off x="1200" y="1104"/>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3" name="Rectangle 7"/>
            <p:cNvSpPr>
              <a:spLocks noChangeArrowheads="1"/>
            </p:cNvSpPr>
            <p:nvPr/>
          </p:nvSpPr>
          <p:spPr bwMode="auto">
            <a:xfrm>
              <a:off x="1200" y="1440"/>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4" name="Rectangle 8"/>
            <p:cNvSpPr>
              <a:spLocks noChangeArrowheads="1"/>
            </p:cNvSpPr>
            <p:nvPr/>
          </p:nvSpPr>
          <p:spPr bwMode="auto">
            <a:xfrm>
              <a:off x="1200" y="2448"/>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5" name="Rectangle 9"/>
            <p:cNvSpPr>
              <a:spLocks noChangeArrowheads="1"/>
            </p:cNvSpPr>
            <p:nvPr/>
          </p:nvSpPr>
          <p:spPr bwMode="auto">
            <a:xfrm>
              <a:off x="1200" y="2112"/>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6" name="Rectangle 10"/>
            <p:cNvSpPr>
              <a:spLocks noChangeArrowheads="1"/>
            </p:cNvSpPr>
            <p:nvPr/>
          </p:nvSpPr>
          <p:spPr bwMode="auto">
            <a:xfrm>
              <a:off x="1200" y="2784"/>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7" name="Rectangle 11"/>
            <p:cNvSpPr>
              <a:spLocks noChangeArrowheads="1"/>
            </p:cNvSpPr>
            <p:nvPr/>
          </p:nvSpPr>
          <p:spPr bwMode="auto">
            <a:xfrm>
              <a:off x="1200" y="1776"/>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8" name="Rectangle 12"/>
            <p:cNvSpPr>
              <a:spLocks noChangeArrowheads="1"/>
            </p:cNvSpPr>
            <p:nvPr/>
          </p:nvSpPr>
          <p:spPr bwMode="auto">
            <a:xfrm>
              <a:off x="1200" y="3120"/>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29" name="Rectangle 13"/>
            <p:cNvSpPr>
              <a:spLocks noChangeArrowheads="1"/>
            </p:cNvSpPr>
            <p:nvPr/>
          </p:nvSpPr>
          <p:spPr bwMode="auto">
            <a:xfrm>
              <a:off x="1200" y="3456"/>
              <a:ext cx="240" cy="33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0" name="Line 14"/>
            <p:cNvSpPr>
              <a:spLocks noChangeShapeType="1"/>
            </p:cNvSpPr>
            <p:nvPr/>
          </p:nvSpPr>
          <p:spPr bwMode="auto">
            <a:xfrm>
              <a:off x="1824" y="1104"/>
              <a:ext cx="0" cy="67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1" name="Line 15"/>
            <p:cNvSpPr>
              <a:spLocks noChangeShapeType="1"/>
            </p:cNvSpPr>
            <p:nvPr/>
          </p:nvSpPr>
          <p:spPr bwMode="auto">
            <a:xfrm>
              <a:off x="1824" y="1728"/>
              <a:ext cx="0" cy="72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2" name="Line 16"/>
            <p:cNvSpPr>
              <a:spLocks noChangeShapeType="1"/>
            </p:cNvSpPr>
            <p:nvPr/>
          </p:nvSpPr>
          <p:spPr bwMode="auto">
            <a:xfrm>
              <a:off x="1824" y="2448"/>
              <a:ext cx="0" cy="33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3" name="Line 17"/>
            <p:cNvSpPr>
              <a:spLocks noChangeShapeType="1"/>
            </p:cNvSpPr>
            <p:nvPr/>
          </p:nvSpPr>
          <p:spPr bwMode="auto">
            <a:xfrm>
              <a:off x="1824" y="2784"/>
              <a:ext cx="0" cy="33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4" name="Line 18"/>
            <p:cNvSpPr>
              <a:spLocks noChangeShapeType="1"/>
            </p:cNvSpPr>
            <p:nvPr/>
          </p:nvSpPr>
          <p:spPr bwMode="auto">
            <a:xfrm>
              <a:off x="1824" y="3120"/>
              <a:ext cx="0" cy="33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5" name="Line 19"/>
            <p:cNvSpPr>
              <a:spLocks noChangeShapeType="1"/>
            </p:cNvSpPr>
            <p:nvPr/>
          </p:nvSpPr>
          <p:spPr bwMode="auto">
            <a:xfrm>
              <a:off x="1824" y="3456"/>
              <a:ext cx="0" cy="33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sp>
          <p:nvSpPr>
            <p:cNvPr id="1314836" name="Text Box 20"/>
            <p:cNvSpPr txBox="1">
              <a:spLocks noChangeArrowheads="1"/>
            </p:cNvSpPr>
            <p:nvPr/>
          </p:nvSpPr>
          <p:spPr bwMode="auto">
            <a:xfrm>
              <a:off x="2007" y="1388"/>
              <a:ext cx="2091"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nSpc>
                  <a:spcPct val="90000"/>
                </a:lnSpc>
              </a:pPr>
              <a:r>
                <a:rPr kumimoji="0" lang="en-US" altLang="ko-KR" b="1" i="1" dirty="0">
                  <a:latin typeface="Arial"/>
                  <a:cs typeface="Arial"/>
                </a:rPr>
                <a:t>Source L3 Address</a:t>
              </a:r>
            </a:p>
          </p:txBody>
        </p:sp>
        <p:sp>
          <p:nvSpPr>
            <p:cNvPr id="1314837" name="Text Box 21"/>
            <p:cNvSpPr txBox="1">
              <a:spLocks noChangeArrowheads="1"/>
            </p:cNvSpPr>
            <p:nvPr/>
          </p:nvSpPr>
          <p:spPr bwMode="auto">
            <a:xfrm>
              <a:off x="2016" y="1853"/>
              <a:ext cx="1508"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spAutoFit/>
            </a:bodyPr>
            <a:lstStyle/>
            <a:p>
              <a:pPr>
                <a:lnSpc>
                  <a:spcPct val="90000"/>
                </a:lnSpc>
              </a:pPr>
              <a:r>
                <a:rPr kumimoji="0" lang="en-US" altLang="ko-KR" b="1" i="1" dirty="0">
                  <a:latin typeface="Arial"/>
                  <a:cs typeface="Arial"/>
                </a:rPr>
                <a:t>Destination L3 Address</a:t>
              </a:r>
            </a:p>
          </p:txBody>
        </p:sp>
        <p:sp>
          <p:nvSpPr>
            <p:cNvPr id="1314838" name="Text Box 22"/>
            <p:cNvSpPr txBox="1">
              <a:spLocks noChangeArrowheads="1"/>
            </p:cNvSpPr>
            <p:nvPr/>
          </p:nvSpPr>
          <p:spPr bwMode="auto">
            <a:xfrm>
              <a:off x="2017" y="2498"/>
              <a:ext cx="2313"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spAutoFit/>
            </a:bodyPr>
            <a:lstStyle/>
            <a:p>
              <a:pPr>
                <a:lnSpc>
                  <a:spcPct val="90000"/>
                </a:lnSpc>
              </a:pPr>
              <a:r>
                <a:rPr kumimoji="0" lang="en-US" altLang="ko-KR" b="1" i="1" dirty="0">
                  <a:latin typeface="Arial"/>
                  <a:cs typeface="Arial"/>
                </a:rPr>
                <a:t>L4 protocol and flags</a:t>
              </a:r>
            </a:p>
          </p:txBody>
        </p:sp>
        <p:sp>
          <p:nvSpPr>
            <p:cNvPr id="1314839" name="Text Box 23"/>
            <p:cNvSpPr txBox="1">
              <a:spLocks noChangeArrowheads="1"/>
            </p:cNvSpPr>
            <p:nvPr/>
          </p:nvSpPr>
          <p:spPr bwMode="auto">
            <a:xfrm>
              <a:off x="2017" y="2882"/>
              <a:ext cx="1670"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nSpc>
                  <a:spcPct val="90000"/>
                </a:lnSpc>
              </a:pPr>
              <a:r>
                <a:rPr kumimoji="0" lang="en-US" altLang="ko-KR" b="1" i="1" dirty="0">
                  <a:latin typeface="Arial"/>
                  <a:cs typeface="Arial"/>
                </a:rPr>
                <a:t>Source L4 port</a:t>
              </a:r>
            </a:p>
          </p:txBody>
        </p:sp>
        <p:sp>
          <p:nvSpPr>
            <p:cNvPr id="1314840" name="Text Box 24"/>
            <p:cNvSpPr txBox="1">
              <a:spLocks noChangeArrowheads="1"/>
            </p:cNvSpPr>
            <p:nvPr/>
          </p:nvSpPr>
          <p:spPr bwMode="auto">
            <a:xfrm>
              <a:off x="2017" y="3218"/>
              <a:ext cx="2102"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nSpc>
                  <a:spcPct val="90000"/>
                </a:lnSpc>
              </a:pPr>
              <a:r>
                <a:rPr kumimoji="0" lang="en-US" altLang="ko-KR" b="1" i="1">
                  <a:latin typeface="Arial"/>
                  <a:cs typeface="Arial"/>
                </a:rPr>
                <a:t>Destination L4 port</a:t>
              </a:r>
            </a:p>
          </p:txBody>
        </p:sp>
        <p:sp>
          <p:nvSpPr>
            <p:cNvPr id="1314841" name="Text Box 25"/>
            <p:cNvSpPr txBox="1">
              <a:spLocks noChangeArrowheads="1"/>
            </p:cNvSpPr>
            <p:nvPr/>
          </p:nvSpPr>
          <p:spPr bwMode="auto">
            <a:xfrm>
              <a:off x="2017" y="3554"/>
              <a:ext cx="1732"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nSpc>
                  <a:spcPct val="90000"/>
                </a:lnSpc>
              </a:pPr>
              <a:r>
                <a:rPr kumimoji="0" lang="en-US" altLang="ko-KR" b="1" i="1">
                  <a:latin typeface="Arial"/>
                  <a:cs typeface="Arial"/>
                </a:rPr>
                <a:t>Type of Service</a:t>
              </a:r>
            </a:p>
          </p:txBody>
        </p:sp>
        <p:sp>
          <p:nvSpPr>
            <p:cNvPr id="1314842" name="Text Box 26"/>
            <p:cNvSpPr txBox="1">
              <a:spLocks noChangeArrowheads="1"/>
            </p:cNvSpPr>
            <p:nvPr/>
          </p:nvSpPr>
          <p:spPr bwMode="auto">
            <a:xfrm>
              <a:off x="655" y="3888"/>
              <a:ext cx="1633"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nSpc>
                  <a:spcPct val="90000"/>
                </a:lnSpc>
              </a:pPr>
              <a:r>
                <a:rPr kumimoji="0" lang="en-US" altLang="ko-KR" b="1" i="1">
                  <a:latin typeface="Arial"/>
                  <a:cs typeface="Arial"/>
                </a:rPr>
                <a:t>Packet Header</a:t>
              </a:r>
            </a:p>
          </p:txBody>
        </p:sp>
        <p:sp>
          <p:nvSpPr>
            <p:cNvPr id="1314843" name="Text Box 27"/>
            <p:cNvSpPr txBox="1">
              <a:spLocks noChangeArrowheads="1"/>
            </p:cNvSpPr>
            <p:nvPr/>
          </p:nvSpPr>
          <p:spPr bwMode="auto">
            <a:xfrm>
              <a:off x="107" y="1244"/>
              <a:ext cx="1132"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gn="ctr">
                <a:lnSpc>
                  <a:spcPct val="90000"/>
                </a:lnSpc>
              </a:pPr>
              <a:r>
                <a:rPr kumimoji="0" lang="en-US" altLang="ko-KR" b="1" i="1">
                  <a:latin typeface="Arial"/>
                  <a:cs typeface="Arial"/>
                </a:rPr>
                <a:t>Chunk #0</a:t>
              </a:r>
            </a:p>
          </p:txBody>
        </p:sp>
        <p:sp>
          <p:nvSpPr>
            <p:cNvPr id="1314844" name="Text Box 28"/>
            <p:cNvSpPr txBox="1">
              <a:spLocks noChangeArrowheads="1"/>
            </p:cNvSpPr>
            <p:nvPr/>
          </p:nvSpPr>
          <p:spPr bwMode="auto">
            <a:xfrm>
              <a:off x="94" y="3554"/>
              <a:ext cx="1132"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pPr algn="ctr">
                <a:lnSpc>
                  <a:spcPct val="90000"/>
                </a:lnSpc>
              </a:pPr>
              <a:r>
                <a:rPr kumimoji="0" lang="en-US" altLang="ko-KR" b="1" i="1">
                  <a:latin typeface="Arial"/>
                  <a:cs typeface="Arial"/>
                </a:rPr>
                <a:t>Chunk #7</a:t>
              </a:r>
            </a:p>
          </p:txBody>
        </p:sp>
        <p:sp>
          <p:nvSpPr>
            <p:cNvPr id="1314845" name="Line 29"/>
            <p:cNvSpPr>
              <a:spLocks noChangeShapeType="1"/>
            </p:cNvSpPr>
            <p:nvPr/>
          </p:nvSpPr>
          <p:spPr bwMode="auto">
            <a:xfrm>
              <a:off x="672" y="1488"/>
              <a:ext cx="0" cy="2064"/>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sz="1400">
                <a:latin typeface="Arial"/>
                <a:cs typeface="Arial"/>
              </a:endParaRPr>
            </a:p>
          </p:txBody>
        </p:sp>
      </p:grpSp>
      <p:sp>
        <p:nvSpPr>
          <p:cNvPr id="2" name="TextBox 1"/>
          <p:cNvSpPr txBox="1"/>
          <p:nvPr/>
        </p:nvSpPr>
        <p:spPr>
          <a:xfrm>
            <a:off x="4283967" y="3546475"/>
            <a:ext cx="980061" cy="338554"/>
          </a:xfrm>
          <a:prstGeom prst="rect">
            <a:avLst/>
          </a:prstGeom>
          <a:noFill/>
        </p:spPr>
        <p:txBody>
          <a:bodyPr wrap="square" rtlCol="0">
            <a:spAutoFit/>
          </a:bodyPr>
          <a:lstStyle/>
          <a:p>
            <a:r>
              <a:rPr lang="en-US" altLang="ko-KR" dirty="0"/>
              <a:t>c</a:t>
            </a:r>
            <a:r>
              <a:rPr lang="en-US" altLang="ko-KR" dirty="0" smtClean="0"/>
              <a:t>lass ID</a:t>
            </a:r>
            <a:endParaRPr lang="ko-KR" altLang="en-US" dirty="0"/>
          </a:p>
        </p:txBody>
      </p:sp>
      <p:sp>
        <p:nvSpPr>
          <p:cNvPr id="3" name="TextBox 2"/>
          <p:cNvSpPr txBox="1"/>
          <p:nvPr/>
        </p:nvSpPr>
        <p:spPr>
          <a:xfrm>
            <a:off x="250824" y="1208617"/>
            <a:ext cx="720775" cy="276999"/>
          </a:xfrm>
          <a:prstGeom prst="rect">
            <a:avLst/>
          </a:prstGeom>
          <a:noFill/>
        </p:spPr>
        <p:txBody>
          <a:bodyPr wrap="square" rtlCol="0">
            <a:spAutoFit/>
          </a:bodyPr>
          <a:lstStyle/>
          <a:p>
            <a:r>
              <a:rPr lang="en-US" altLang="ko-KR" sz="1200" dirty="0" smtClean="0">
                <a:solidFill>
                  <a:srgbClr val="0000FF"/>
                </a:solidFill>
              </a:rPr>
              <a:t>16bits</a:t>
            </a:r>
            <a:endParaRPr lang="ko-KR" altLang="en-US" sz="1200" dirty="0">
              <a:solidFill>
                <a:srgbClr val="0000FF"/>
              </a:solidFill>
            </a:endParaRPr>
          </a:p>
        </p:txBody>
      </p:sp>
      <p:cxnSp>
        <p:nvCxnSpPr>
          <p:cNvPr id="5" name="직선 화살표 연결선 4"/>
          <p:cNvCxnSpPr/>
          <p:nvPr/>
        </p:nvCxnSpPr>
        <p:spPr bwMode="auto">
          <a:xfrm>
            <a:off x="755576" y="1347116"/>
            <a:ext cx="288032" cy="1385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5299799" y="1416366"/>
            <a:ext cx="720775" cy="276999"/>
          </a:xfrm>
          <a:prstGeom prst="rect">
            <a:avLst/>
          </a:prstGeom>
          <a:noFill/>
        </p:spPr>
        <p:txBody>
          <a:bodyPr wrap="square" rtlCol="0">
            <a:spAutoFit/>
          </a:bodyPr>
          <a:lstStyle/>
          <a:p>
            <a:r>
              <a:rPr lang="en-US" altLang="ko-KR" sz="1200" dirty="0" smtClean="0">
                <a:solidFill>
                  <a:srgbClr val="0000FF"/>
                </a:solidFill>
              </a:rPr>
              <a:t>16bits</a:t>
            </a:r>
            <a:endParaRPr lang="ko-KR" altLang="en-US" sz="1200" dirty="0">
              <a:solidFill>
                <a:srgbClr val="0000FF"/>
              </a:solidFill>
            </a:endParaRPr>
          </a:p>
        </p:txBody>
      </p:sp>
    </p:spTree>
    <p:extLst>
      <p:ext uri="{BB962C8B-B14F-4D97-AF65-F5344CB8AC3E}">
        <p14:creationId xmlns:p14="http://schemas.microsoft.com/office/powerpoint/2010/main" val="33052855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0875" y="6240463"/>
            <a:ext cx="1905000" cy="457200"/>
          </a:xfrm>
          <a:prstGeom prst="rect">
            <a:avLst/>
          </a:prstGeom>
        </p:spPr>
        <p:txBody>
          <a:bodyPr/>
          <a:lstStyle/>
          <a:p>
            <a:fld id="{825C9C9C-BA3C-8941-8404-174B56AA462A}" type="slidenum">
              <a:rPr lang="en-US" altLang="ko-KR">
                <a:latin typeface="Arial"/>
                <a:cs typeface="Arial"/>
              </a:rPr>
              <a:pPr/>
              <a:t>49</a:t>
            </a:fld>
            <a:endParaRPr lang="en-US" altLang="ko-KR" sz="1000">
              <a:latin typeface="Arial"/>
              <a:cs typeface="Arial"/>
            </a:endParaRPr>
          </a:p>
        </p:txBody>
      </p:sp>
      <p:sp>
        <p:nvSpPr>
          <p:cNvPr id="1267714" name="Rectangle 2"/>
          <p:cNvSpPr>
            <a:spLocks noGrp="1" noChangeArrowheads="1"/>
          </p:cNvSpPr>
          <p:nvPr>
            <p:ph type="title"/>
          </p:nvPr>
        </p:nvSpPr>
        <p:spPr/>
        <p:txBody>
          <a:bodyPr/>
          <a:lstStyle/>
          <a:p>
            <a:r>
              <a:rPr lang="en-US" altLang="ko-KR" dirty="0" smtClean="0">
                <a:latin typeface="Arial"/>
                <a:cs typeface="Arial"/>
              </a:rPr>
              <a:t>Deep packet inspection</a:t>
            </a:r>
            <a:endParaRPr lang="en-US" altLang="ko-KR" dirty="0">
              <a:latin typeface="Arial"/>
              <a:cs typeface="Arial"/>
            </a:endParaRPr>
          </a:p>
        </p:txBody>
      </p:sp>
      <p:sp>
        <p:nvSpPr>
          <p:cNvPr id="1267715" name="Rectangle 3"/>
          <p:cNvSpPr>
            <a:spLocks noGrp="1" noChangeArrowheads="1"/>
          </p:cNvSpPr>
          <p:nvPr>
            <p:ph type="body" idx="1"/>
          </p:nvPr>
        </p:nvSpPr>
        <p:spPr>
          <a:xfrm>
            <a:off x="250825" y="1268413"/>
            <a:ext cx="8497888" cy="4724400"/>
          </a:xfrm>
        </p:spPr>
        <p:txBody>
          <a:bodyPr/>
          <a:lstStyle/>
          <a:p>
            <a:pPr>
              <a:lnSpc>
                <a:spcPct val="90000"/>
              </a:lnSpc>
              <a:buFont typeface="Wingdings" pitchFamily="2" charset="2"/>
              <a:buChar char="l"/>
            </a:pPr>
            <a:r>
              <a:rPr kumimoji="0" lang="en-US" altLang="ko-KR" sz="2400" dirty="0" smtClean="0">
                <a:latin typeface="Arial" pitchFamily="34" charset="0"/>
                <a:cs typeface="Arial" pitchFamily="34" charset="0"/>
              </a:rPr>
              <a:t>A form of packet filtering</a:t>
            </a:r>
            <a:r>
              <a:rPr kumimoji="0" lang="en-US" altLang="ko-KR" sz="2400" dirty="0">
                <a:latin typeface="Arial" pitchFamily="34" charset="0"/>
                <a:cs typeface="Arial" pitchFamily="34" charset="0"/>
              </a:rPr>
              <a:t> </a:t>
            </a:r>
            <a:r>
              <a:rPr kumimoji="0" lang="en-US" altLang="ko-KR" sz="2400" dirty="0" smtClean="0">
                <a:latin typeface="Arial" pitchFamily="34" charset="0"/>
                <a:cs typeface="Arial" pitchFamily="34" charset="0"/>
              </a:rPr>
              <a:t>examining the data part of packet and possibly header part</a:t>
            </a:r>
          </a:p>
          <a:p>
            <a:pPr lvl="1">
              <a:lnSpc>
                <a:spcPct val="90000"/>
              </a:lnSpc>
              <a:buFont typeface="Symbol" pitchFamily="18" charset="2"/>
              <a:buChar char=""/>
            </a:pPr>
            <a:r>
              <a:rPr kumimoji="0" lang="en-US" altLang="ko-KR" sz="2000" dirty="0">
                <a:latin typeface="Arial" pitchFamily="34" charset="0"/>
                <a:cs typeface="Arial" pitchFamily="34" charset="0"/>
              </a:rPr>
              <a:t>defined criteria to decide </a:t>
            </a:r>
          </a:p>
          <a:p>
            <a:pPr lvl="2">
              <a:lnSpc>
                <a:spcPct val="90000"/>
              </a:lnSpc>
              <a:buFont typeface="Wingdings" pitchFamily="2" charset="2"/>
              <a:buChar char="v"/>
            </a:pPr>
            <a:r>
              <a:rPr kumimoji="0" lang="en-US" altLang="ko-KR" sz="1600" dirty="0" smtClean="0">
                <a:solidFill>
                  <a:srgbClr val="0000FF"/>
                </a:solidFill>
                <a:latin typeface="Arial" pitchFamily="34" charset="0"/>
                <a:cs typeface="Arial" pitchFamily="34" charset="0"/>
              </a:rPr>
              <a:t>whether the </a:t>
            </a:r>
            <a:r>
              <a:rPr kumimoji="0" lang="en-US" altLang="ko-KR" sz="1600" dirty="0">
                <a:solidFill>
                  <a:srgbClr val="0000FF"/>
                </a:solidFill>
                <a:latin typeface="Arial" pitchFamily="34" charset="0"/>
                <a:cs typeface="Arial" pitchFamily="34" charset="0"/>
              </a:rPr>
              <a:t>packet may pass or </a:t>
            </a:r>
            <a:endParaRPr kumimoji="0" lang="en-US" altLang="ko-KR" sz="1600" dirty="0" smtClean="0">
              <a:solidFill>
                <a:srgbClr val="0000FF"/>
              </a:solidFill>
              <a:latin typeface="Arial" pitchFamily="34" charset="0"/>
              <a:cs typeface="Arial" pitchFamily="34" charset="0"/>
            </a:endParaRPr>
          </a:p>
          <a:p>
            <a:pPr lvl="2">
              <a:lnSpc>
                <a:spcPct val="90000"/>
              </a:lnSpc>
              <a:buFont typeface="Wingdings" pitchFamily="2" charset="2"/>
              <a:buChar char="v"/>
            </a:pPr>
            <a:r>
              <a:rPr kumimoji="0" lang="en-US" altLang="ko-KR" sz="1600" dirty="0" smtClean="0">
                <a:solidFill>
                  <a:srgbClr val="0000FF"/>
                </a:solidFill>
                <a:latin typeface="Arial" pitchFamily="34" charset="0"/>
                <a:cs typeface="Arial" pitchFamily="34" charset="0"/>
              </a:rPr>
              <a:t>if </a:t>
            </a:r>
            <a:r>
              <a:rPr kumimoji="0" lang="en-US" altLang="ko-KR" sz="1600" dirty="0">
                <a:solidFill>
                  <a:srgbClr val="0000FF"/>
                </a:solidFill>
                <a:latin typeface="Arial" pitchFamily="34" charset="0"/>
                <a:cs typeface="Arial" pitchFamily="34" charset="0"/>
              </a:rPr>
              <a:t>it needs to be routed to a different destination, or, </a:t>
            </a:r>
            <a:endParaRPr kumimoji="0" lang="en-US" altLang="ko-KR" sz="1600" dirty="0" smtClean="0">
              <a:solidFill>
                <a:srgbClr val="0000FF"/>
              </a:solidFill>
              <a:latin typeface="Arial" pitchFamily="34" charset="0"/>
              <a:cs typeface="Arial" pitchFamily="34" charset="0"/>
            </a:endParaRPr>
          </a:p>
          <a:p>
            <a:pPr lvl="2">
              <a:lnSpc>
                <a:spcPct val="90000"/>
              </a:lnSpc>
              <a:buFont typeface="Wingdings" pitchFamily="2" charset="2"/>
              <a:buChar char="v"/>
            </a:pPr>
            <a:r>
              <a:rPr kumimoji="0" lang="en-US" altLang="ko-KR" sz="1600" dirty="0" smtClean="0">
                <a:solidFill>
                  <a:srgbClr val="0000FF"/>
                </a:solidFill>
                <a:latin typeface="Arial" pitchFamily="34" charset="0"/>
                <a:cs typeface="Arial" pitchFamily="34" charset="0"/>
              </a:rPr>
              <a:t>for </a:t>
            </a:r>
            <a:r>
              <a:rPr kumimoji="0" lang="en-US" altLang="ko-KR" sz="1600" dirty="0">
                <a:solidFill>
                  <a:srgbClr val="0000FF"/>
                </a:solidFill>
                <a:latin typeface="Arial" pitchFamily="34" charset="0"/>
                <a:cs typeface="Arial" pitchFamily="34" charset="0"/>
              </a:rPr>
              <a:t>the purpose of collecting statistical information.</a:t>
            </a:r>
          </a:p>
          <a:p>
            <a:pPr>
              <a:lnSpc>
                <a:spcPct val="90000"/>
              </a:lnSpc>
              <a:buFont typeface="Wingdings" pitchFamily="2" charset="2"/>
              <a:buChar char="l"/>
            </a:pPr>
            <a:r>
              <a:rPr kumimoji="0" lang="en-US" altLang="ko-KR" sz="2400" dirty="0" smtClean="0">
                <a:latin typeface="Arial" pitchFamily="34" charset="0"/>
                <a:cs typeface="Arial" pitchFamily="34" charset="0"/>
              </a:rPr>
              <a:t>Applications </a:t>
            </a:r>
            <a:endParaRPr kumimoji="0" lang="en-US" altLang="ko-KR" sz="2400" dirty="0">
              <a:latin typeface="Arial" pitchFamily="34" charset="0"/>
              <a:cs typeface="Arial" pitchFamily="34" charset="0"/>
            </a:endParaRPr>
          </a:p>
          <a:p>
            <a:pPr lvl="1">
              <a:lnSpc>
                <a:spcPct val="90000"/>
              </a:lnSpc>
            </a:pPr>
            <a:r>
              <a:rPr kumimoji="0" lang="en-US" altLang="ko-KR" sz="2000" dirty="0" smtClean="0">
                <a:latin typeface="Arial" pitchFamily="34" charset="0"/>
                <a:cs typeface="Arial" pitchFamily="34" charset="0"/>
              </a:rPr>
              <a:t>Advanced network management</a:t>
            </a:r>
          </a:p>
          <a:p>
            <a:pPr lvl="1">
              <a:lnSpc>
                <a:spcPct val="90000"/>
              </a:lnSpc>
            </a:pPr>
            <a:r>
              <a:rPr kumimoji="0" lang="en-US" altLang="ko-KR" sz="2000" dirty="0" smtClean="0">
                <a:latin typeface="Arial" pitchFamily="34" charset="0"/>
                <a:cs typeface="Arial" pitchFamily="34" charset="0"/>
              </a:rPr>
              <a:t>Security, viruses, spam, intrusion ; firewall</a:t>
            </a:r>
          </a:p>
          <a:p>
            <a:pPr lvl="1">
              <a:lnSpc>
                <a:spcPct val="90000"/>
              </a:lnSpc>
            </a:pPr>
            <a:r>
              <a:rPr lang="en-US" altLang="ko-KR" sz="2000" dirty="0">
                <a:latin typeface="Arial" pitchFamily="34" charset="0"/>
                <a:cs typeface="Arial" pitchFamily="34" charset="0"/>
              </a:rPr>
              <a:t>internet data mining</a:t>
            </a:r>
            <a:r>
              <a:rPr lang="en-US" altLang="ko-KR" sz="2000" dirty="0" smtClean="0">
                <a:latin typeface="Arial" pitchFamily="34" charset="0"/>
                <a:cs typeface="Arial" pitchFamily="34" charset="0"/>
              </a:rPr>
              <a:t>, eavesdropping</a:t>
            </a:r>
            <a:r>
              <a:rPr lang="en-US" altLang="ko-KR" sz="2000" dirty="0">
                <a:latin typeface="Arial" pitchFamily="34" charset="0"/>
                <a:cs typeface="Arial" pitchFamily="34" charset="0"/>
              </a:rPr>
              <a:t>, and internet </a:t>
            </a:r>
            <a:r>
              <a:rPr lang="en-US" altLang="ko-KR" sz="2000" dirty="0" smtClean="0">
                <a:latin typeface="Arial" pitchFamily="34" charset="0"/>
                <a:cs typeface="Arial" pitchFamily="34" charset="0"/>
              </a:rPr>
              <a:t>censorship</a:t>
            </a:r>
          </a:p>
          <a:p>
            <a:pPr lvl="1">
              <a:lnSpc>
                <a:spcPct val="90000"/>
              </a:lnSpc>
            </a:pPr>
            <a:r>
              <a:rPr lang="en-US" altLang="ko-KR" sz="2000" dirty="0" smtClean="0">
                <a:latin typeface="Arial" pitchFamily="34" charset="0"/>
                <a:cs typeface="Arial" pitchFamily="34" charset="0"/>
              </a:rPr>
              <a:t>ISP(protection from VoIP traffic), Government(national security)</a:t>
            </a:r>
          </a:p>
          <a:p>
            <a:pPr>
              <a:lnSpc>
                <a:spcPct val="90000"/>
              </a:lnSpc>
            </a:pPr>
            <a:r>
              <a:rPr kumimoji="0" lang="en-US" altLang="ko-KR" sz="2400" dirty="0" smtClean="0">
                <a:latin typeface="Arial" pitchFamily="34" charset="0"/>
                <a:cs typeface="Arial" pitchFamily="34" charset="0"/>
              </a:rPr>
              <a:t>Problem?</a:t>
            </a:r>
          </a:p>
          <a:p>
            <a:pPr lvl="1">
              <a:lnSpc>
                <a:spcPct val="90000"/>
              </a:lnSpc>
            </a:pPr>
            <a:r>
              <a:rPr lang="en-US" altLang="ko-KR" dirty="0" smtClean="0">
                <a:solidFill>
                  <a:srgbClr val="FF0000"/>
                </a:solidFill>
                <a:latin typeface="Arial" pitchFamily="34" charset="0"/>
                <a:cs typeface="Arial" pitchFamily="34" charset="0"/>
              </a:rPr>
              <a:t>net </a:t>
            </a:r>
            <a:r>
              <a:rPr lang="en-US" altLang="ko-KR" dirty="0">
                <a:solidFill>
                  <a:srgbClr val="FF0000"/>
                </a:solidFill>
                <a:latin typeface="Arial" pitchFamily="34" charset="0"/>
                <a:cs typeface="Arial" pitchFamily="34" charset="0"/>
              </a:rPr>
              <a:t>neutrality </a:t>
            </a:r>
            <a:endParaRPr lang="en-US" altLang="ko-KR" dirty="0" smtClean="0">
              <a:solidFill>
                <a:srgbClr val="FF0000"/>
              </a:solidFill>
              <a:latin typeface="Arial" pitchFamily="34" charset="0"/>
              <a:cs typeface="Arial" pitchFamily="34" charset="0"/>
            </a:endParaRPr>
          </a:p>
          <a:p>
            <a:pPr lvl="2">
              <a:lnSpc>
                <a:spcPct val="90000"/>
              </a:lnSpc>
            </a:pPr>
            <a:r>
              <a:rPr lang="en-US" altLang="ko-KR" sz="1600" dirty="0" smtClean="0">
                <a:latin typeface="Arial" pitchFamily="34" charset="0"/>
                <a:cs typeface="Arial" pitchFamily="34" charset="0"/>
              </a:rPr>
              <a:t>fear </a:t>
            </a:r>
            <a:r>
              <a:rPr lang="en-US" altLang="ko-KR" sz="1600" dirty="0">
                <a:latin typeface="Arial" pitchFamily="34" charset="0"/>
                <a:cs typeface="Arial" pitchFamily="34" charset="0"/>
              </a:rPr>
              <a:t>that </a:t>
            </a:r>
            <a:r>
              <a:rPr lang="en-US" altLang="ko-KR" sz="1600" dirty="0" smtClean="0">
                <a:latin typeface="Arial" pitchFamily="34" charset="0"/>
                <a:cs typeface="Arial" pitchFamily="34" charset="0"/>
              </a:rPr>
              <a:t>DPI may </a:t>
            </a:r>
            <a:r>
              <a:rPr lang="en-US" altLang="ko-KR" sz="1600" dirty="0">
                <a:latin typeface="Arial" pitchFamily="34" charset="0"/>
                <a:cs typeface="Arial" pitchFamily="34" charset="0"/>
              </a:rPr>
              <a:t>be used </a:t>
            </a:r>
            <a:r>
              <a:rPr lang="en-US" altLang="ko-KR" sz="1600" dirty="0" smtClean="0">
                <a:latin typeface="Arial" pitchFamily="34" charset="0"/>
                <a:cs typeface="Arial" pitchFamily="34" charset="0"/>
              </a:rPr>
              <a:t>anti-competitively </a:t>
            </a:r>
            <a:r>
              <a:rPr lang="en-US" altLang="ko-KR" sz="1600" dirty="0">
                <a:latin typeface="Arial" pitchFamily="34" charset="0"/>
                <a:cs typeface="Arial" pitchFamily="34" charset="0"/>
              </a:rPr>
              <a:t>or to reduce the openness of the Internet</a:t>
            </a:r>
            <a:endParaRPr kumimoji="0" lang="en-US" altLang="ko-KR" sz="1600" dirty="0" smtClean="0">
              <a:latin typeface="Arial" pitchFamily="34" charset="0"/>
              <a:cs typeface="Arial" pitchFamily="34" charset="0"/>
            </a:endParaRPr>
          </a:p>
        </p:txBody>
      </p:sp>
    </p:spTree>
    <p:extLst>
      <p:ext uri="{BB962C8B-B14F-4D97-AF65-F5344CB8AC3E}">
        <p14:creationId xmlns:p14="http://schemas.microsoft.com/office/powerpoint/2010/main" val="1948995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 Box 6"/>
          <p:cNvSpPr txBox="1">
            <a:spLocks noChangeArrowheads="1"/>
          </p:cNvSpPr>
          <p:nvPr/>
        </p:nvSpPr>
        <p:spPr bwMode="auto">
          <a:xfrm>
            <a:off x="539552" y="332656"/>
            <a:ext cx="6468437" cy="646331"/>
          </a:xfrm>
          <a:prstGeom prst="rect">
            <a:avLst/>
          </a:prstGeom>
          <a:ln>
            <a:solidFill>
              <a:schemeClr val="bg1"/>
            </a:solidFill>
          </a:ln>
          <a:extLst/>
        </p:spPr>
        <p:style>
          <a:lnRef idx="2">
            <a:schemeClr val="accent4"/>
          </a:lnRef>
          <a:fillRef idx="1">
            <a:schemeClr val="lt1"/>
          </a:fillRef>
          <a:effectRef idx="0">
            <a:schemeClr val="accent4"/>
          </a:effectRef>
          <a:fontRef idx="minor">
            <a:schemeClr val="dk1"/>
          </a:fontRef>
        </p:style>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lang="en-US" altLang="ko-KR" sz="3600" b="1" dirty="0">
                <a:solidFill>
                  <a:srgbClr val="002060"/>
                </a:solidFill>
                <a:latin typeface="Arial"/>
                <a:cs typeface="Arial"/>
              </a:rPr>
              <a:t>Evolutionary or Clean Slate?</a:t>
            </a:r>
          </a:p>
        </p:txBody>
      </p:sp>
      <p:sp>
        <p:nvSpPr>
          <p:cNvPr id="12" name="Rectangle 110"/>
          <p:cNvSpPr/>
          <p:nvPr/>
        </p:nvSpPr>
        <p:spPr>
          <a:xfrm>
            <a:off x="107950" y="1268413"/>
            <a:ext cx="8856663" cy="5110162"/>
          </a:xfrm>
          <a:prstGeom prst="rect">
            <a:avLst/>
          </a:prstGeom>
        </p:spPr>
        <p:txBody>
          <a:bodyPr>
            <a:spAutoFit/>
          </a:bodyPr>
          <a:lstStyle/>
          <a:p>
            <a:pPr marL="266700" indent="-266700" fontAlgn="auto" latinLnBrk="0">
              <a:spcBef>
                <a:spcPts val="0"/>
              </a:spcBef>
              <a:spcAft>
                <a:spcPts val="0"/>
              </a:spcAft>
              <a:buSzPct val="90000"/>
              <a:buFont typeface="Wingdings" pitchFamily="2" charset="2"/>
              <a:buChar char="l"/>
              <a:defRPr/>
            </a:pPr>
            <a:r>
              <a:rPr kumimoji="0" lang="en-US" altLang="ko-KR" sz="2400" b="1" kern="0" spc="-100" dirty="0">
                <a:solidFill>
                  <a:srgbClr val="003399"/>
                </a:solidFill>
                <a:latin typeface="Arial"/>
                <a:cs typeface="Arial"/>
              </a:rPr>
              <a:t>Plant the seeds that enable future research experiments*</a:t>
            </a:r>
          </a:p>
          <a:p>
            <a:pPr marL="714375" lvl="1" indent="-271463" fontAlgn="auto" latinLnBrk="0">
              <a:spcBef>
                <a:spcPts val="0"/>
              </a:spcBef>
              <a:spcAft>
                <a:spcPts val="0"/>
              </a:spcAft>
              <a:buSzPct val="90000"/>
              <a:buFont typeface="Wingdings" pitchFamily="2" charset="2"/>
              <a:buChar char="Ø"/>
              <a:defRPr/>
            </a:pPr>
            <a:r>
              <a:rPr kumimoji="0" lang="en-US" altLang="ko-KR" b="1" kern="0" spc="-100" dirty="0" err="1">
                <a:latin typeface="Arial"/>
                <a:cs typeface="Arial"/>
              </a:rPr>
              <a:t>Testbed</a:t>
            </a:r>
            <a:r>
              <a:rPr kumimoji="0" lang="en-US" altLang="ko-KR" b="1" kern="0" spc="-100" dirty="0">
                <a:latin typeface="Arial"/>
                <a:cs typeface="Arial"/>
              </a:rPr>
              <a:t> </a:t>
            </a:r>
          </a:p>
          <a:p>
            <a:pPr marL="714375" lvl="1" indent="-271463" fontAlgn="auto" latinLnBrk="0">
              <a:spcBef>
                <a:spcPts val="0"/>
              </a:spcBef>
              <a:spcAft>
                <a:spcPts val="0"/>
              </a:spcAft>
              <a:buSzPct val="90000"/>
              <a:buFont typeface="Wingdings" pitchFamily="2" charset="2"/>
              <a:buChar char="Ø"/>
              <a:defRPr/>
            </a:pPr>
            <a:r>
              <a:rPr kumimoji="0" lang="en-US" altLang="ko-KR" b="1" kern="0" spc="-100" dirty="0">
                <a:latin typeface="Arial"/>
                <a:cs typeface="Arial"/>
              </a:rPr>
              <a:t>Insights from clean slate research help guide the ongoing evolution</a:t>
            </a:r>
          </a:p>
          <a:p>
            <a:pPr marL="723900" lvl="1" indent="-266700" fontAlgn="auto" latinLnBrk="0">
              <a:spcBef>
                <a:spcPts val="0"/>
              </a:spcBef>
              <a:spcAft>
                <a:spcPts val="0"/>
              </a:spcAft>
              <a:buSzPct val="90000"/>
              <a:buFont typeface="Wingdings" pitchFamily="2" charset="2"/>
              <a:buChar char="Ø"/>
              <a:defRPr/>
            </a:pPr>
            <a:endParaRPr kumimoji="0" lang="en-US" altLang="ko-KR" sz="1200" b="1" kern="0" spc="-100" dirty="0">
              <a:solidFill>
                <a:srgbClr val="003399"/>
              </a:solidFill>
              <a:latin typeface="Arial"/>
              <a:cs typeface="Arial"/>
            </a:endParaRPr>
          </a:p>
          <a:p>
            <a:pPr marL="266700" indent="-266700" fontAlgn="auto" latinLnBrk="0">
              <a:spcBef>
                <a:spcPts val="0"/>
              </a:spcBef>
              <a:spcAft>
                <a:spcPts val="0"/>
              </a:spcAft>
              <a:buSzPct val="90000"/>
              <a:buFont typeface="Wingdings" pitchFamily="2" charset="2"/>
              <a:buChar char="l"/>
              <a:defRPr/>
            </a:pPr>
            <a:r>
              <a:rPr kumimoji="0" lang="en-US" altLang="ko-KR" sz="2400" b="1" kern="0" spc="-100" dirty="0">
                <a:solidFill>
                  <a:srgbClr val="003399"/>
                </a:solidFill>
                <a:latin typeface="Arial"/>
                <a:cs typeface="Arial"/>
              </a:rPr>
              <a:t>Internet as evolving ecosystem*</a:t>
            </a:r>
            <a:endParaRPr kumimoji="0" lang="en-US" altLang="ko-KR" b="1" kern="0" spc="-100" dirty="0">
              <a:solidFill>
                <a:srgbClr val="00B050"/>
              </a:solidFill>
              <a:latin typeface="Arial"/>
              <a:cs typeface="Arial"/>
            </a:endParaRPr>
          </a:p>
          <a:p>
            <a:pPr marL="723900" lvl="1" indent="-266700" fontAlgn="auto" latinLnBrk="0">
              <a:spcBef>
                <a:spcPts val="0"/>
              </a:spcBef>
              <a:spcAft>
                <a:spcPts val="0"/>
              </a:spcAft>
              <a:buSzPct val="90000"/>
              <a:buFont typeface="Wingdings" pitchFamily="2" charset="2"/>
              <a:buChar char="Ø"/>
              <a:defRPr/>
            </a:pPr>
            <a:r>
              <a:rPr kumimoji="0" lang="en-US" altLang="ko-KR" b="1" kern="0" spc="-100" dirty="0">
                <a:latin typeface="Arial"/>
                <a:cs typeface="Arial"/>
              </a:rPr>
              <a:t>Internet monitoring, estimation of traffic flow, </a:t>
            </a:r>
          </a:p>
          <a:p>
            <a:pPr marL="723900" lvl="1" indent="-266700" fontAlgn="auto" latinLnBrk="0">
              <a:spcBef>
                <a:spcPts val="0"/>
              </a:spcBef>
              <a:spcAft>
                <a:spcPts val="0"/>
              </a:spcAft>
              <a:buSzPct val="90000"/>
              <a:buFont typeface="Wingdings" pitchFamily="2" charset="2"/>
              <a:buChar char="Ø"/>
              <a:defRPr/>
            </a:pPr>
            <a:endParaRPr kumimoji="0" lang="en-US" altLang="ko-KR" sz="1200" b="1" kern="0" spc="-100" dirty="0">
              <a:solidFill>
                <a:srgbClr val="003399"/>
              </a:solidFill>
              <a:latin typeface="Arial"/>
              <a:cs typeface="Arial"/>
            </a:endParaRPr>
          </a:p>
          <a:p>
            <a:pPr marL="266700" indent="-266700" fontAlgn="auto" latinLnBrk="0">
              <a:spcBef>
                <a:spcPts val="0"/>
              </a:spcBef>
              <a:spcAft>
                <a:spcPts val="0"/>
              </a:spcAft>
              <a:buSzPct val="90000"/>
              <a:buFont typeface="Wingdings" pitchFamily="2" charset="2"/>
              <a:buChar char="l"/>
              <a:defRPr/>
            </a:pPr>
            <a:r>
              <a:rPr kumimoji="0" lang="en-US" altLang="ko-KR" sz="2400" b="1" kern="0" spc="-100" dirty="0">
                <a:solidFill>
                  <a:srgbClr val="FF0000"/>
                </a:solidFill>
                <a:latin typeface="Arial"/>
                <a:cs typeface="Arial"/>
              </a:rPr>
              <a:t>Better network</a:t>
            </a:r>
            <a:endParaRPr kumimoji="0" lang="en-US" altLang="ko-KR" b="1" kern="0" spc="-100" dirty="0">
              <a:solidFill>
                <a:srgbClr val="FF0000"/>
              </a:solidFill>
              <a:latin typeface="Arial"/>
              <a:cs typeface="Arial"/>
            </a:endParaRPr>
          </a:p>
          <a:p>
            <a:pPr marL="723900" lvl="1" indent="-266700" fontAlgn="auto" latinLnBrk="0">
              <a:spcBef>
                <a:spcPts val="0"/>
              </a:spcBef>
              <a:spcAft>
                <a:spcPts val="0"/>
              </a:spcAft>
              <a:buSzPct val="90000"/>
              <a:buFont typeface="Wingdings" pitchFamily="2" charset="2"/>
              <a:buChar char="Ø"/>
              <a:defRPr/>
            </a:pPr>
            <a:r>
              <a:rPr kumimoji="0" lang="en-US" altLang="ko-KR" b="1" kern="0" spc="-100" dirty="0">
                <a:latin typeface="Arial"/>
                <a:cs typeface="Arial"/>
              </a:rPr>
              <a:t>Additional value  &gt;  Transition cost</a:t>
            </a:r>
          </a:p>
          <a:p>
            <a:pPr marL="723900" lvl="1" indent="-266700" fontAlgn="auto" latinLnBrk="0">
              <a:spcBef>
                <a:spcPts val="0"/>
              </a:spcBef>
              <a:spcAft>
                <a:spcPts val="0"/>
              </a:spcAft>
              <a:buSzPct val="90000"/>
              <a:buFont typeface="Wingdings" pitchFamily="2" charset="2"/>
              <a:buChar char="Ø"/>
              <a:defRPr/>
            </a:pPr>
            <a:r>
              <a:rPr kumimoji="0" lang="en-US" altLang="ko-KR" b="1" kern="0" spc="-100" dirty="0">
                <a:latin typeface="Arial"/>
                <a:cs typeface="Arial"/>
              </a:rPr>
              <a:t>Market will decide.</a:t>
            </a:r>
          </a:p>
          <a:p>
            <a:pPr lvl="1" fontAlgn="auto" latinLnBrk="0">
              <a:spcBef>
                <a:spcPts val="0"/>
              </a:spcBef>
              <a:spcAft>
                <a:spcPts val="0"/>
              </a:spcAft>
              <a:buSzPct val="90000"/>
              <a:defRPr/>
            </a:pPr>
            <a:r>
              <a:rPr kumimoji="0" lang="en-US" altLang="ko-KR" sz="1200" b="1" kern="0" spc="-100" dirty="0">
                <a:solidFill>
                  <a:srgbClr val="003399"/>
                </a:solidFill>
                <a:latin typeface="Arial"/>
                <a:cs typeface="Arial"/>
              </a:rPr>
              <a:t>* Jennifer Rexford, </a:t>
            </a:r>
            <a:r>
              <a:rPr kumimoji="0" lang="en-US" altLang="ko-KR" sz="1200" b="1" kern="0" spc="-100" dirty="0" err="1">
                <a:solidFill>
                  <a:srgbClr val="003399"/>
                </a:solidFill>
                <a:latin typeface="Arial"/>
                <a:cs typeface="Arial"/>
              </a:rPr>
              <a:t>Constatine</a:t>
            </a:r>
            <a:r>
              <a:rPr kumimoji="0" lang="en-US" altLang="ko-KR" sz="1200" b="1" kern="0" spc="-100" dirty="0">
                <a:solidFill>
                  <a:srgbClr val="003399"/>
                </a:solidFill>
                <a:latin typeface="Arial"/>
                <a:cs typeface="Arial"/>
              </a:rPr>
              <a:t> </a:t>
            </a:r>
            <a:r>
              <a:rPr kumimoji="0" lang="en-US" altLang="ko-KR" sz="1200" b="1" kern="0" spc="-100" dirty="0" err="1">
                <a:solidFill>
                  <a:srgbClr val="003399"/>
                </a:solidFill>
                <a:latin typeface="Arial"/>
                <a:cs typeface="Arial"/>
              </a:rPr>
              <a:t>Dovrolis</a:t>
            </a:r>
            <a:r>
              <a:rPr kumimoji="0" lang="en-US" altLang="ko-KR" sz="1200" b="1" kern="0" spc="-100" dirty="0">
                <a:solidFill>
                  <a:srgbClr val="003399"/>
                </a:solidFill>
                <a:latin typeface="Arial"/>
                <a:cs typeface="Arial"/>
              </a:rPr>
              <a:t> “Future Internet Architecture: Clean-Slate Versus Evolutionary Research” Communications of the ACM Sep. 2010 </a:t>
            </a:r>
          </a:p>
          <a:p>
            <a:pPr lvl="1" fontAlgn="auto" latinLnBrk="0">
              <a:spcBef>
                <a:spcPts val="0"/>
              </a:spcBef>
              <a:spcAft>
                <a:spcPts val="0"/>
              </a:spcAft>
              <a:buSzPct val="90000"/>
              <a:defRPr/>
            </a:pPr>
            <a:endParaRPr kumimoji="0" lang="en-US" altLang="ko-KR" sz="1200" b="1" kern="0" spc="-100" dirty="0">
              <a:solidFill>
                <a:srgbClr val="003399"/>
              </a:solidFill>
              <a:latin typeface="Arial"/>
              <a:cs typeface="Arial"/>
            </a:endParaRPr>
          </a:p>
          <a:p>
            <a:pPr lvl="1" fontAlgn="auto" latinLnBrk="0">
              <a:spcBef>
                <a:spcPts val="0"/>
              </a:spcBef>
              <a:spcAft>
                <a:spcPts val="0"/>
              </a:spcAft>
              <a:buSzPct val="90000"/>
              <a:defRPr/>
            </a:pPr>
            <a:r>
              <a:rPr kumimoji="0" lang="en-US" altLang="ko-KR" sz="1200" b="1" kern="0" spc="-100" dirty="0">
                <a:solidFill>
                  <a:srgbClr val="003399"/>
                </a:solidFill>
                <a:latin typeface="Arial"/>
                <a:cs typeface="Arial"/>
              </a:rPr>
              <a:t>=================================================================================</a:t>
            </a:r>
          </a:p>
          <a:p>
            <a:pPr lvl="1" fontAlgn="auto" latinLnBrk="0">
              <a:spcBef>
                <a:spcPts val="0"/>
              </a:spcBef>
              <a:spcAft>
                <a:spcPts val="0"/>
              </a:spcAft>
              <a:buSzPct val="90000"/>
              <a:defRPr/>
            </a:pPr>
            <a:endParaRPr kumimoji="0" lang="en-US" altLang="ko-KR" sz="1200" b="1" kern="0" spc="-100" dirty="0">
              <a:solidFill>
                <a:srgbClr val="003399"/>
              </a:solidFill>
              <a:latin typeface="Arial"/>
              <a:cs typeface="Arial"/>
            </a:endParaRPr>
          </a:p>
          <a:p>
            <a:pPr marL="723900" lvl="1" indent="-266700" fontAlgn="auto" latinLnBrk="0">
              <a:spcBef>
                <a:spcPts val="0"/>
              </a:spcBef>
              <a:spcAft>
                <a:spcPts val="0"/>
              </a:spcAft>
              <a:buSzPct val="90000"/>
              <a:buFont typeface="Wingdings" pitchFamily="2" charset="2"/>
              <a:buChar char="Ø"/>
              <a:defRPr/>
            </a:pPr>
            <a:endParaRPr kumimoji="0" lang="en-US" altLang="ko-KR" sz="1200" b="1" kern="0" spc="-100" dirty="0">
              <a:solidFill>
                <a:srgbClr val="003399"/>
              </a:solidFill>
              <a:latin typeface="Arial"/>
              <a:cs typeface="Arial"/>
            </a:endParaRPr>
          </a:p>
          <a:p>
            <a:pPr marL="266700" lvl="1" indent="-266700" fontAlgn="auto" latinLnBrk="0">
              <a:spcBef>
                <a:spcPts val="0"/>
              </a:spcBef>
              <a:spcAft>
                <a:spcPts val="0"/>
              </a:spcAft>
              <a:buSzPct val="90000"/>
              <a:buFont typeface="Wingdings" pitchFamily="2" charset="2"/>
              <a:buChar char="l"/>
              <a:defRPr/>
            </a:pPr>
            <a:r>
              <a:rPr kumimoji="0" lang="en-US" altLang="ko-KR" sz="2400" b="1" kern="0" spc="-100" dirty="0">
                <a:solidFill>
                  <a:srgbClr val="FF0000"/>
                </a:solidFill>
                <a:latin typeface="Arial"/>
                <a:cs typeface="Arial"/>
              </a:rPr>
              <a:t>Additional value  &gt;  Transition cost:  How? </a:t>
            </a:r>
          </a:p>
          <a:p>
            <a:pPr marL="723900" lvl="2" indent="-266700" fontAlgn="auto" latinLnBrk="0">
              <a:spcBef>
                <a:spcPts val="0"/>
              </a:spcBef>
              <a:spcAft>
                <a:spcPts val="0"/>
              </a:spcAft>
              <a:buSzPct val="90000"/>
              <a:buFont typeface="Wingdings" pitchFamily="2" charset="2"/>
              <a:buChar char="l"/>
              <a:defRPr/>
            </a:pPr>
            <a:r>
              <a:rPr kumimoji="0" lang="en-US" altLang="ko-KR" sz="2000" b="1" kern="0" spc="-100" dirty="0">
                <a:solidFill>
                  <a:srgbClr val="00B050"/>
                </a:solidFill>
                <a:latin typeface="Arial"/>
                <a:cs typeface="Arial"/>
              </a:rPr>
              <a:t>Need intelligent &amp; composable open architecture</a:t>
            </a:r>
            <a:endParaRPr kumimoji="0" lang="en-US" altLang="ko-KR" sz="1600" b="1" kern="0" spc="-100" dirty="0">
              <a:solidFill>
                <a:srgbClr val="00B050"/>
              </a:solidFill>
              <a:latin typeface="Arial"/>
              <a:cs typeface="Arial"/>
            </a:endParaRPr>
          </a:p>
          <a:p>
            <a:pPr marL="1181100" lvl="2" indent="-266700" fontAlgn="auto" latinLnBrk="0">
              <a:spcBef>
                <a:spcPts val="0"/>
              </a:spcBef>
              <a:spcAft>
                <a:spcPts val="0"/>
              </a:spcAft>
              <a:buSzPct val="90000"/>
              <a:buFont typeface="Wingdings" pitchFamily="2" charset="2"/>
              <a:buChar char="Ø"/>
              <a:defRPr/>
            </a:pPr>
            <a:r>
              <a:rPr kumimoji="0" lang="en-US" altLang="ko-KR" sz="2400" b="1" kern="0" spc="-100" dirty="0">
                <a:latin typeface="Arial"/>
                <a:cs typeface="Arial"/>
              </a:rPr>
              <a:t>Smart network, Smart node: “fit for purposes”</a:t>
            </a:r>
          </a:p>
          <a:p>
            <a:pPr marL="1181100" lvl="2" indent="-266700" fontAlgn="auto" latinLnBrk="0">
              <a:spcBef>
                <a:spcPts val="0"/>
              </a:spcBef>
              <a:spcAft>
                <a:spcPts val="0"/>
              </a:spcAft>
              <a:buSzPct val="90000"/>
              <a:buFont typeface="Wingdings" pitchFamily="2" charset="2"/>
              <a:buChar char="Ø"/>
              <a:defRPr/>
            </a:pPr>
            <a:endParaRPr kumimoji="0" lang="en-US" altLang="ko-KR" sz="1200" b="1" kern="0" spc="-100" dirty="0">
              <a:solidFill>
                <a:srgbClr val="003399"/>
              </a:solidFill>
              <a:latin typeface="Arial"/>
              <a:cs typeface="Arial"/>
            </a:endParaRPr>
          </a:p>
        </p:txBody>
      </p:sp>
      <p:sp>
        <p:nvSpPr>
          <p:cNvPr id="55299" name="바닥글 개체 틀 2"/>
          <p:cNvSpPr>
            <a:spLocks noGrp="1"/>
          </p:cNvSpPr>
          <p:nvPr>
            <p:ph type="ftr" sz="quarter" idx="4294967295"/>
          </p:nvPr>
        </p:nvSpPr>
        <p:spPr bwMode="auto">
          <a:xfrm>
            <a:off x="1785938" y="6429375"/>
            <a:ext cx="5643562"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Future Internet PM, KCC Korea</a:t>
            </a:r>
            <a:endParaRPr kumimoji="0" lang="ko-KR" altLang="en-US" sz="1200">
              <a:latin typeface="Arial"/>
              <a:ea typeface="HY중고딕" charset="0"/>
              <a:cs typeface="Arial"/>
            </a:endParaRPr>
          </a:p>
        </p:txBody>
      </p:sp>
      <p:sp>
        <p:nvSpPr>
          <p:cNvPr id="55300" name="슬라이드 번호 개체 틀 4"/>
          <p:cNvSpPr>
            <a:spLocks noGrp="1"/>
          </p:cNvSpPr>
          <p:nvPr>
            <p:ph type="sldNum" sz="quarter" idx="4294967295"/>
          </p:nvPr>
        </p:nvSpPr>
        <p:spPr bwMode="auto">
          <a:xfrm>
            <a:off x="7572375" y="6429375"/>
            <a:ext cx="1114425"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fld id="{92C8B215-1422-8241-9E97-3B6BE2FB0D14}" type="slidenum">
              <a:rPr kumimoji="0" lang="ko-KR" altLang="en-US" sz="1200">
                <a:latin typeface="Arial"/>
                <a:ea typeface="HY중고딕" charset="0"/>
                <a:cs typeface="Arial"/>
              </a:rPr>
              <a:pPr eaLnBrk="1" hangingPunct="1"/>
              <a:t>5</a:t>
            </a:fld>
            <a:endParaRPr kumimoji="0" lang="ko-KR" altLang="en-US" sz="1200">
              <a:latin typeface="Arial"/>
              <a:ea typeface="HY중고딕" charset="0"/>
              <a:cs typeface="Arial"/>
            </a:endParaRPr>
          </a:p>
        </p:txBody>
      </p:sp>
      <p:sp>
        <p:nvSpPr>
          <p:cNvPr id="55301" name="날짜 개체 틀 3"/>
          <p:cNvSpPr>
            <a:spLocks noGrp="1"/>
          </p:cNvSpPr>
          <p:nvPr>
            <p:ph type="dt" sz="quarter" idx="4294967295"/>
          </p:nvPr>
        </p:nvSpPr>
        <p:spPr bwMode="auto">
          <a:xfrm>
            <a:off x="428625" y="6429375"/>
            <a:ext cx="1285875"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2011-09-20</a:t>
            </a:r>
            <a:endParaRPr kumimoji="0" lang="ko-KR" altLang="en-US" sz="1200">
              <a:latin typeface="Arial"/>
              <a:ea typeface="HY중고딕" charset="0"/>
              <a:cs typeface="Arial"/>
            </a:endParaRPr>
          </a:p>
        </p:txBody>
      </p:sp>
    </p:spTree>
    <p:extLst>
      <p:ext uri="{BB962C8B-B14F-4D97-AF65-F5344CB8AC3E}">
        <p14:creationId xmlns:p14="http://schemas.microsoft.com/office/powerpoint/2010/main" val="1867157051"/>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dirty="0" smtClean="0">
                <a:latin typeface="Arial" pitchFamily="34" charset="0"/>
                <a:ea typeface="굴림" charset="-127"/>
                <a:cs typeface="Arial" pitchFamily="34" charset="0"/>
              </a:rPr>
              <a:t>DPI systems</a:t>
            </a:r>
            <a:endParaRPr lang="en-US" altLang="ko-KR" dirty="0">
              <a:latin typeface="Arial" pitchFamily="34" charset="0"/>
              <a:ea typeface="굴림" charset="-127"/>
              <a:cs typeface="Arial" pitchFamily="34" charset="0"/>
            </a:endParaRPr>
          </a:p>
        </p:txBody>
      </p:sp>
      <p:sp>
        <p:nvSpPr>
          <p:cNvPr id="9219" name="Rectangle 3"/>
          <p:cNvSpPr>
            <a:spLocks noGrp="1" noChangeArrowheads="1"/>
          </p:cNvSpPr>
          <p:nvPr>
            <p:ph type="body" idx="1"/>
          </p:nvPr>
        </p:nvSpPr>
        <p:spPr>
          <a:xfrm>
            <a:off x="179512" y="1268760"/>
            <a:ext cx="8784976" cy="4495800"/>
          </a:xfrm>
        </p:spPr>
        <p:txBody>
          <a:bodyPr/>
          <a:lstStyle/>
          <a:p>
            <a:pPr>
              <a:lnSpc>
                <a:spcPct val="80000"/>
              </a:lnSpc>
            </a:pPr>
            <a:r>
              <a:rPr lang="en-US" altLang="ko-KR" sz="2200" dirty="0" smtClean="0">
                <a:latin typeface="Arial" pitchFamily="34" charset="0"/>
                <a:ea typeface="굴림" charset="-127"/>
                <a:cs typeface="Arial" pitchFamily="34" charset="0"/>
              </a:rPr>
              <a:t>ASICs</a:t>
            </a:r>
          </a:p>
          <a:p>
            <a:pPr lvl="1">
              <a:lnSpc>
                <a:spcPct val="80000"/>
              </a:lnSpc>
            </a:pPr>
            <a:r>
              <a:rPr lang="en-US" altLang="ko-KR" sz="1800" dirty="0">
                <a:latin typeface="Arial" pitchFamily="34" charset="0"/>
                <a:ea typeface="굴림" charset="-127"/>
                <a:cs typeface="Arial" pitchFamily="34" charset="0"/>
              </a:rPr>
              <a:t>Requires too much investment</a:t>
            </a:r>
          </a:p>
          <a:p>
            <a:pPr lvl="1">
              <a:lnSpc>
                <a:spcPct val="80000"/>
              </a:lnSpc>
            </a:pPr>
            <a:r>
              <a:rPr lang="en-US" altLang="ko-KR" sz="1800" dirty="0">
                <a:latin typeface="Arial" pitchFamily="34" charset="0"/>
                <a:ea typeface="굴림" charset="-127"/>
                <a:cs typeface="Arial" pitchFamily="34" charset="0"/>
              </a:rPr>
              <a:t>Hard to </a:t>
            </a:r>
            <a:r>
              <a:rPr lang="en-US" altLang="ko-KR" sz="1800" dirty="0" smtClean="0">
                <a:latin typeface="Arial" pitchFamily="34" charset="0"/>
                <a:ea typeface="굴림" charset="-127"/>
                <a:cs typeface="Arial" pitchFamily="34" charset="0"/>
              </a:rPr>
              <a:t>upgrade, </a:t>
            </a:r>
            <a:r>
              <a:rPr lang="en-US" altLang="ko-KR" sz="1800" dirty="0">
                <a:latin typeface="Arial" pitchFamily="34" charset="0"/>
                <a:ea typeface="굴림" charset="-127"/>
                <a:cs typeface="Arial" pitchFamily="34" charset="0"/>
              </a:rPr>
              <a:t>Applications get locked to a </a:t>
            </a:r>
            <a:r>
              <a:rPr lang="en-US" altLang="ko-KR" sz="1800" dirty="0" smtClean="0">
                <a:latin typeface="Arial" pitchFamily="34" charset="0"/>
                <a:ea typeface="굴림" charset="-127"/>
                <a:cs typeface="Arial" pitchFamily="34" charset="0"/>
              </a:rPr>
              <a:t>platform</a:t>
            </a:r>
            <a:endParaRPr lang="en-US" altLang="ko-KR" sz="1800" dirty="0">
              <a:latin typeface="Arial" pitchFamily="34" charset="0"/>
              <a:ea typeface="굴림" charset="-127"/>
              <a:cs typeface="Arial" pitchFamily="34" charset="0"/>
            </a:endParaRPr>
          </a:p>
          <a:p>
            <a:pPr>
              <a:lnSpc>
                <a:spcPct val="80000"/>
              </a:lnSpc>
            </a:pPr>
            <a:r>
              <a:rPr lang="en-US" altLang="ko-KR" sz="2200" dirty="0" smtClean="0">
                <a:latin typeface="Arial" pitchFamily="34" charset="0"/>
                <a:ea typeface="굴림" charset="-127"/>
                <a:cs typeface="Arial" pitchFamily="34" charset="0"/>
              </a:rPr>
              <a:t>FPGA</a:t>
            </a:r>
          </a:p>
          <a:p>
            <a:pPr lvl="1">
              <a:lnSpc>
                <a:spcPct val="80000"/>
              </a:lnSpc>
            </a:pPr>
            <a:r>
              <a:rPr lang="en-US" altLang="ko-KR" sz="1800" dirty="0">
                <a:latin typeface="Arial" pitchFamily="34" charset="0"/>
                <a:ea typeface="굴림" charset="-127"/>
                <a:cs typeface="Arial" pitchFamily="34" charset="0"/>
              </a:rPr>
              <a:t>Very flexible but expensive and power-consuming</a:t>
            </a:r>
          </a:p>
          <a:p>
            <a:pPr lvl="1">
              <a:lnSpc>
                <a:spcPct val="80000"/>
              </a:lnSpc>
            </a:pPr>
            <a:r>
              <a:rPr lang="en-US" altLang="ko-KR" sz="1800" dirty="0">
                <a:latin typeface="Arial" pitchFamily="34" charset="0"/>
                <a:ea typeface="굴림" charset="-127"/>
                <a:cs typeface="Arial" pitchFamily="34" charset="0"/>
              </a:rPr>
              <a:t>Possible to design hybrid </a:t>
            </a:r>
            <a:r>
              <a:rPr lang="en-US" altLang="ko-KR" sz="1800" dirty="0" smtClean="0">
                <a:latin typeface="Arial" pitchFamily="34" charset="0"/>
                <a:ea typeface="굴림" charset="-127"/>
                <a:cs typeface="Arial" pitchFamily="34" charset="0"/>
              </a:rPr>
              <a:t>H/W and S/W </a:t>
            </a:r>
            <a:r>
              <a:rPr lang="en-US" altLang="ko-KR" sz="1800" dirty="0">
                <a:latin typeface="Arial" pitchFamily="34" charset="0"/>
                <a:ea typeface="굴림" charset="-127"/>
                <a:cs typeface="Arial" pitchFamily="34" charset="0"/>
              </a:rPr>
              <a:t>systems</a:t>
            </a:r>
          </a:p>
          <a:p>
            <a:pPr lvl="1">
              <a:lnSpc>
                <a:spcPct val="80000"/>
              </a:lnSpc>
            </a:pPr>
            <a:r>
              <a:rPr lang="en-US" altLang="ko-KR" sz="1800" dirty="0" err="1" smtClean="0">
                <a:latin typeface="Arial" pitchFamily="34" charset="0"/>
                <a:ea typeface="굴림" charset="-127"/>
                <a:cs typeface="Arial" pitchFamily="34" charset="0"/>
              </a:rPr>
              <a:t>NetFPGA</a:t>
            </a:r>
            <a:endParaRPr lang="en-US" altLang="ko-KR" sz="1800" dirty="0" smtClean="0">
              <a:latin typeface="Arial" pitchFamily="34" charset="0"/>
              <a:ea typeface="굴림" charset="-127"/>
              <a:cs typeface="Arial" pitchFamily="34" charset="0"/>
            </a:endParaRPr>
          </a:p>
          <a:p>
            <a:pPr>
              <a:lnSpc>
                <a:spcPct val="80000"/>
              </a:lnSpc>
            </a:pPr>
            <a:r>
              <a:rPr lang="en-US" altLang="ko-KR" sz="2200" dirty="0" smtClean="0">
                <a:latin typeface="Arial" pitchFamily="34" charset="0"/>
                <a:ea typeface="굴림" charset="-127"/>
                <a:cs typeface="Arial" pitchFamily="34" charset="0"/>
              </a:rPr>
              <a:t>Network Processors</a:t>
            </a:r>
          </a:p>
          <a:p>
            <a:pPr lvl="1">
              <a:lnSpc>
                <a:spcPct val="90000"/>
              </a:lnSpc>
            </a:pPr>
            <a:r>
              <a:rPr lang="en-US" altLang="ko-KR" sz="1800" dirty="0">
                <a:latin typeface="Arial" pitchFamily="34" charset="0"/>
                <a:ea typeface="굴림" charset="-127"/>
                <a:cs typeface="Arial" pitchFamily="34" charset="0"/>
              </a:rPr>
              <a:t>Intel IXP2850</a:t>
            </a:r>
          </a:p>
          <a:p>
            <a:pPr lvl="2">
              <a:lnSpc>
                <a:spcPct val="90000"/>
              </a:lnSpc>
            </a:pPr>
            <a:r>
              <a:rPr lang="en-US" altLang="ko-KR" sz="1400" dirty="0">
                <a:latin typeface="Arial" pitchFamily="34" charset="0"/>
                <a:ea typeface="굴림" charset="-127"/>
                <a:cs typeface="Arial" pitchFamily="34" charset="0"/>
              </a:rPr>
              <a:t>16 micro-engines </a:t>
            </a:r>
            <a:r>
              <a:rPr lang="en-US" altLang="ko-KR" sz="1400" dirty="0" smtClean="0">
                <a:latin typeface="Arial" pitchFamily="34" charset="0"/>
                <a:ea typeface="굴림" charset="-127"/>
                <a:cs typeface="Arial" pitchFamily="34" charset="0"/>
              </a:rPr>
              <a:t>with 16 </a:t>
            </a:r>
            <a:r>
              <a:rPr lang="en-US" altLang="ko-KR" sz="1400" dirty="0">
                <a:latin typeface="Arial" pitchFamily="34" charset="0"/>
                <a:ea typeface="굴림" charset="-127"/>
                <a:cs typeface="Arial" pitchFamily="34" charset="0"/>
              </a:rPr>
              <a:t>entry </a:t>
            </a:r>
            <a:r>
              <a:rPr lang="en-US" altLang="ko-KR" sz="1400" dirty="0" smtClean="0">
                <a:latin typeface="Arial" pitchFamily="34" charset="0"/>
                <a:ea typeface="굴림" charset="-127"/>
                <a:cs typeface="Arial" pitchFamily="34" charset="0"/>
              </a:rPr>
              <a:t>CAM, and …</a:t>
            </a:r>
            <a:endParaRPr lang="en-US" altLang="ko-KR" sz="1400" dirty="0">
              <a:latin typeface="Arial" pitchFamily="34" charset="0"/>
              <a:ea typeface="굴림" charset="-127"/>
              <a:cs typeface="Arial" pitchFamily="34" charset="0"/>
            </a:endParaRPr>
          </a:p>
          <a:p>
            <a:pPr lvl="1">
              <a:lnSpc>
                <a:spcPct val="90000"/>
              </a:lnSpc>
            </a:pPr>
            <a:r>
              <a:rPr lang="en-US" altLang="ko-KR" sz="1800" dirty="0">
                <a:latin typeface="Arial" pitchFamily="34" charset="0"/>
                <a:ea typeface="굴림" charset="-127"/>
                <a:cs typeface="Arial" pitchFamily="34" charset="0"/>
              </a:rPr>
              <a:t>Cisco </a:t>
            </a:r>
            <a:r>
              <a:rPr lang="en-US" altLang="ko-KR" sz="1800" dirty="0" err="1">
                <a:latin typeface="Arial" pitchFamily="34" charset="0"/>
                <a:ea typeface="굴림" charset="-127"/>
                <a:cs typeface="Arial" pitchFamily="34" charset="0"/>
              </a:rPr>
              <a:t>QuantumFlow</a:t>
            </a:r>
            <a:r>
              <a:rPr lang="en-US" altLang="ko-KR" sz="1800" dirty="0">
                <a:latin typeface="Arial" pitchFamily="34" charset="0"/>
                <a:ea typeface="굴림" charset="-127"/>
                <a:cs typeface="Arial" pitchFamily="34" charset="0"/>
              </a:rPr>
              <a:t> processor</a:t>
            </a:r>
          </a:p>
          <a:p>
            <a:pPr lvl="2">
              <a:lnSpc>
                <a:spcPct val="90000"/>
              </a:lnSpc>
            </a:pPr>
            <a:r>
              <a:rPr lang="en-US" altLang="ko-KR" sz="1400" dirty="0">
                <a:latin typeface="Arial" pitchFamily="34" charset="0"/>
                <a:ea typeface="굴림" charset="-127"/>
                <a:cs typeface="Arial" pitchFamily="34" charset="0"/>
              </a:rPr>
              <a:t>40 packet processing engines (PPE) each @ 1.2 </a:t>
            </a:r>
            <a:r>
              <a:rPr lang="en-US" altLang="ko-KR" sz="1400" dirty="0" smtClean="0">
                <a:latin typeface="Arial" pitchFamily="34" charset="0"/>
                <a:ea typeface="굴림" charset="-127"/>
                <a:cs typeface="Arial" pitchFamily="34" charset="0"/>
              </a:rPr>
              <a:t>GHz</a:t>
            </a:r>
            <a:endParaRPr lang="en-US" altLang="ko-KR" sz="1800" dirty="0">
              <a:latin typeface="Arial" pitchFamily="34" charset="0"/>
              <a:ea typeface="굴림" charset="-127"/>
              <a:cs typeface="Arial" pitchFamily="34" charset="0"/>
            </a:endParaRPr>
          </a:p>
          <a:p>
            <a:pPr>
              <a:lnSpc>
                <a:spcPct val="80000"/>
              </a:lnSpc>
            </a:pPr>
            <a:r>
              <a:rPr lang="en-US" altLang="ko-KR" sz="2200" dirty="0" smtClean="0">
                <a:latin typeface="Arial" pitchFamily="34" charset="0"/>
                <a:ea typeface="굴림" charset="-127"/>
                <a:cs typeface="Arial" pitchFamily="34" charset="0"/>
              </a:rPr>
              <a:t>Graphics </a:t>
            </a:r>
            <a:r>
              <a:rPr lang="en-US" altLang="ko-KR" sz="2200" dirty="0">
                <a:latin typeface="Arial" pitchFamily="34" charset="0"/>
                <a:ea typeface="굴림" charset="-127"/>
                <a:cs typeface="Arial" pitchFamily="34" charset="0"/>
              </a:rPr>
              <a:t>Processors (</a:t>
            </a:r>
            <a:r>
              <a:rPr lang="en-US" altLang="ko-KR" sz="2200" dirty="0" err="1">
                <a:latin typeface="Arial" pitchFamily="34" charset="0"/>
                <a:ea typeface="굴림" charset="-127"/>
                <a:cs typeface="Arial" pitchFamily="34" charset="0"/>
              </a:rPr>
              <a:t>nVidia</a:t>
            </a:r>
            <a:r>
              <a:rPr lang="en-US" altLang="ko-KR" sz="2200" dirty="0" smtClean="0">
                <a:latin typeface="Arial" pitchFamily="34" charset="0"/>
                <a:ea typeface="굴림" charset="-127"/>
                <a:cs typeface="Arial" pitchFamily="34" charset="0"/>
              </a:rPr>
              <a:t>)</a:t>
            </a:r>
          </a:p>
          <a:p>
            <a:pPr>
              <a:lnSpc>
                <a:spcPct val="80000"/>
              </a:lnSpc>
            </a:pPr>
            <a:r>
              <a:rPr lang="en-US" altLang="ko-KR" sz="2200" dirty="0" smtClean="0">
                <a:latin typeface="Arial" pitchFamily="34" charset="0"/>
                <a:ea typeface="굴림" charset="-127"/>
                <a:cs typeface="Arial" pitchFamily="34" charset="0"/>
              </a:rPr>
              <a:t>Issues </a:t>
            </a:r>
            <a:endParaRPr lang="en-US" altLang="ko-KR" sz="2200" dirty="0">
              <a:latin typeface="Arial" pitchFamily="34" charset="0"/>
              <a:ea typeface="굴림" charset="-127"/>
              <a:cs typeface="Arial" pitchFamily="34" charset="0"/>
            </a:endParaRPr>
          </a:p>
          <a:p>
            <a:pPr lvl="1">
              <a:lnSpc>
                <a:spcPct val="80000"/>
              </a:lnSpc>
            </a:pPr>
            <a:r>
              <a:rPr lang="en-US" altLang="ko-KR" sz="1800" dirty="0" smtClean="0">
                <a:latin typeface="Arial" pitchFamily="34" charset="0"/>
                <a:ea typeface="굴림" charset="-127"/>
                <a:cs typeface="Arial" pitchFamily="34" charset="0"/>
              </a:rPr>
              <a:t>Design algorithms for multiple-core</a:t>
            </a:r>
            <a:r>
              <a:rPr lang="en-US" altLang="ko-KR" sz="1800" dirty="0">
                <a:latin typeface="Arial" pitchFamily="34" charset="0"/>
                <a:ea typeface="굴림" charset="-127"/>
                <a:cs typeface="Arial" pitchFamily="34" charset="0"/>
              </a:rPr>
              <a:t>, multi-threaded Commodity processors</a:t>
            </a:r>
          </a:p>
          <a:p>
            <a:pPr lvl="1">
              <a:lnSpc>
                <a:spcPct val="90000"/>
              </a:lnSpc>
            </a:pPr>
            <a:r>
              <a:rPr lang="en-US" altLang="ko-KR" sz="1800" dirty="0">
                <a:latin typeface="Arial" pitchFamily="34" charset="0"/>
                <a:ea typeface="굴림" charset="-127"/>
                <a:cs typeface="Arial" pitchFamily="34" charset="0"/>
              </a:rPr>
              <a:t>Need to think of hardware-software </a:t>
            </a:r>
            <a:r>
              <a:rPr lang="en-US" altLang="ko-KR" sz="1800" dirty="0" smtClean="0">
                <a:latin typeface="Arial" pitchFamily="34" charset="0"/>
                <a:ea typeface="굴림" charset="-127"/>
                <a:cs typeface="Arial" pitchFamily="34" charset="0"/>
              </a:rPr>
              <a:t>co-design for high performance DPI engine with </a:t>
            </a:r>
            <a:r>
              <a:rPr lang="en-US" altLang="ko-KR" sz="1800" dirty="0">
                <a:latin typeface="Arial" pitchFamily="34" charset="0"/>
                <a:ea typeface="굴림" charset="-127"/>
                <a:cs typeface="Arial" pitchFamily="34" charset="0"/>
              </a:rPr>
              <a:t>h</a:t>
            </a:r>
            <a:r>
              <a:rPr lang="en-US" altLang="ko-KR" sz="1800" dirty="0" smtClean="0">
                <a:latin typeface="Arial" pitchFamily="34" charset="0"/>
                <a:ea typeface="굴림" charset="-127"/>
                <a:cs typeface="Arial" pitchFamily="34" charset="0"/>
              </a:rPr>
              <a:t>igh flexibility  </a:t>
            </a:r>
            <a:endParaRPr lang="en-US" altLang="ko-KR" sz="1800" dirty="0">
              <a:latin typeface="Arial" pitchFamily="34" charset="0"/>
              <a:ea typeface="굴림" charset="-127"/>
              <a:cs typeface="Arial" pitchFamily="34" charset="0"/>
            </a:endParaRPr>
          </a:p>
          <a:p>
            <a:pPr lvl="1">
              <a:lnSpc>
                <a:spcPct val="80000"/>
              </a:lnSpc>
              <a:buFontTx/>
              <a:buNone/>
            </a:pPr>
            <a:endParaRPr lang="en-US" altLang="ko-KR" sz="1800" dirty="0">
              <a:latin typeface="Arial" pitchFamily="34" charset="0"/>
              <a:ea typeface="굴림" charset="-127"/>
              <a:cs typeface="Arial" pitchFamily="34" charset="0"/>
            </a:endParaRPr>
          </a:p>
        </p:txBody>
      </p:sp>
    </p:spTree>
    <p:extLst>
      <p:ext uri="{BB962C8B-B14F-4D97-AF65-F5344CB8AC3E}">
        <p14:creationId xmlns:p14="http://schemas.microsoft.com/office/powerpoint/2010/main" val="812780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슬라이드 번호 개체 틀 3"/>
          <p:cNvSpPr>
            <a:spLocks noGrp="1"/>
          </p:cNvSpPr>
          <p:nvPr>
            <p:ph type="sldNum" sz="quarter" idx="4294967295"/>
          </p:nvPr>
        </p:nvSpPr>
        <p:spPr bwMode="auto">
          <a:xfrm>
            <a:off x="7000875" y="624046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굴림" pitchFamily="50" charset="-127"/>
              </a:defRPr>
            </a:lvl1pPr>
            <a:lvl2pPr marL="742950" indent="-285750" eaLnBrk="0" hangingPunct="0">
              <a:defRPr kumimoji="1" sz="1600">
                <a:solidFill>
                  <a:schemeClr val="tx1"/>
                </a:solidFill>
                <a:latin typeface="Arial" pitchFamily="34" charset="0"/>
                <a:ea typeface="굴림" pitchFamily="50" charset="-127"/>
              </a:defRPr>
            </a:lvl2pPr>
            <a:lvl3pPr marL="1143000" indent="-228600" eaLnBrk="0" hangingPunct="0">
              <a:defRPr kumimoji="1" sz="1600">
                <a:solidFill>
                  <a:schemeClr val="tx1"/>
                </a:solidFill>
                <a:latin typeface="Arial" pitchFamily="34" charset="0"/>
                <a:ea typeface="굴림" pitchFamily="50" charset="-127"/>
              </a:defRPr>
            </a:lvl3pPr>
            <a:lvl4pPr marL="1600200" indent="-228600" eaLnBrk="0" hangingPunct="0">
              <a:defRPr kumimoji="1" sz="1600">
                <a:solidFill>
                  <a:schemeClr val="tx1"/>
                </a:solidFill>
                <a:latin typeface="Arial" pitchFamily="34" charset="0"/>
                <a:ea typeface="굴림" pitchFamily="50" charset="-127"/>
              </a:defRPr>
            </a:lvl4pPr>
            <a:lvl5pPr marL="2057400" indent="-228600" eaLnBrk="0" hangingPunct="0">
              <a:defRPr kumimoji="1" sz="16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fld id="{CB82EB17-A493-4172-BAEC-358922DB6ECA}" type="slidenum">
              <a:rPr lang="en-US" altLang="ko-KR" sz="1200">
                <a:solidFill>
                  <a:srgbClr val="898989"/>
                </a:solidFill>
              </a:rPr>
              <a:pPr/>
              <a:t>51</a:t>
            </a:fld>
            <a:endParaRPr lang="en-US" altLang="ko-KR" sz="1000">
              <a:solidFill>
                <a:srgbClr val="898989"/>
              </a:solidFill>
            </a:endParaRPr>
          </a:p>
        </p:txBody>
      </p:sp>
      <p:sp>
        <p:nvSpPr>
          <p:cNvPr id="62468" name="Rectangle 3"/>
          <p:cNvSpPr>
            <a:spLocks noGrp="1" noChangeArrowheads="1"/>
          </p:cNvSpPr>
          <p:nvPr>
            <p:ph type="body" idx="1"/>
          </p:nvPr>
        </p:nvSpPr>
        <p:spPr>
          <a:xfrm>
            <a:off x="72008" y="1269131"/>
            <a:ext cx="8964488" cy="3528021"/>
          </a:xfrm>
          <a:extLst>
            <a:ext uri="{FAA26D3D-D897-4be2-8F04-BA451C77F1D7}">
              <ma14:placeholderFlag xmlns="" xmlns:ma14="http://schemas.microsoft.com/office/mac/drawingml/2011/main" val="1"/>
            </a:ext>
          </a:extLst>
        </p:spPr>
        <p:txBody>
          <a:bodyPr/>
          <a:lstStyle/>
          <a:p>
            <a:pPr>
              <a:buFont typeface="Wingdings" panose="05000000000000000000" pitchFamily="2" charset="2"/>
              <a:buChar char="v"/>
            </a:pPr>
            <a:r>
              <a:rPr lang="en-US" altLang="ko-KR" sz="2000" dirty="0" smtClean="0">
                <a:latin typeface="Arial" panose="020B0604020202020204" pitchFamily="34" charset="0"/>
                <a:cs typeface="Arial" panose="020B0604020202020204" pitchFamily="34" charset="0"/>
              </a:rPr>
              <a:t>Albert </a:t>
            </a:r>
            <a:r>
              <a:rPr lang="en-US" altLang="ko-KR" sz="2000" dirty="0" err="1">
                <a:latin typeface="Arial" panose="020B0604020202020204" pitchFamily="34" charset="0"/>
                <a:cs typeface="Arial" panose="020B0604020202020204" pitchFamily="34" charset="0"/>
              </a:rPr>
              <a:t>Greenberget</a:t>
            </a:r>
            <a:r>
              <a:rPr lang="en-US" altLang="ko-KR" sz="2000" dirty="0">
                <a:latin typeface="Arial" panose="020B0604020202020204" pitchFamily="34" charset="0"/>
                <a:cs typeface="Arial" panose="020B0604020202020204" pitchFamily="34" charset="0"/>
              </a:rPr>
              <a:t> </a:t>
            </a:r>
            <a:r>
              <a:rPr lang="en-US" altLang="ko-KR" sz="2000" dirty="0" smtClean="0">
                <a:latin typeface="Arial" panose="020B0604020202020204" pitchFamily="34" charset="0"/>
                <a:cs typeface="Arial" panose="020B0604020202020204" pitchFamily="34" charset="0"/>
              </a:rPr>
              <a:t>al</a:t>
            </a:r>
            <a:r>
              <a:rPr lang="en-US" altLang="ko-KR" sz="200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“VL2: A Scalable and Flexible Data Center Network”</a:t>
            </a:r>
            <a:endParaRPr lang="en-US" altLang="ko-KR" sz="2000" dirty="0" smtClean="0">
              <a:latin typeface="Arial" panose="020B0604020202020204" pitchFamily="34" charset="0"/>
              <a:cs typeface="Arial" panose="020B0604020202020204" pitchFamily="34" charset="0"/>
            </a:endParaRPr>
          </a:p>
          <a:p>
            <a:pPr>
              <a:buFont typeface="Wingdings" panose="05000000000000000000" pitchFamily="2" charset="2"/>
              <a:buChar char="v"/>
            </a:pPr>
            <a:r>
              <a:rPr lang="en-US" altLang="ko-KR" sz="2000" dirty="0">
                <a:latin typeface="Arial" panose="020B0604020202020204" pitchFamily="34" charset="0"/>
                <a:cs typeface="Arial" panose="020B0604020202020204" pitchFamily="34" charset="0"/>
              </a:rPr>
              <a:t>Jonathan </a:t>
            </a:r>
            <a:r>
              <a:rPr lang="en-US" altLang="ko-KR" sz="2000" dirty="0" smtClean="0">
                <a:latin typeface="Arial" panose="020B0604020202020204" pitchFamily="34" charset="0"/>
                <a:cs typeface="Arial" panose="020B0604020202020204" pitchFamily="34" charset="0"/>
              </a:rPr>
              <a:t>Perry et </a:t>
            </a:r>
            <a:r>
              <a:rPr lang="en-US" altLang="ko-KR" sz="2000" dirty="0" smtClean="0">
                <a:latin typeface="Arial" panose="020B0604020202020204" pitchFamily="34" charset="0"/>
                <a:cs typeface="Arial" panose="020B0604020202020204" pitchFamily="34" charset="0"/>
              </a:rPr>
              <a:t>al., </a:t>
            </a:r>
            <a:r>
              <a:rPr lang="en-US" altLang="ko-KR" sz="2000" dirty="0" smtClean="0">
                <a:latin typeface="Arial" pitchFamily="34" charset="0"/>
                <a:cs typeface="Arial" panose="020B0604020202020204" pitchFamily="34" charset="0"/>
              </a:rPr>
              <a:t>“</a:t>
            </a:r>
            <a:r>
              <a:rPr lang="pt-BR" altLang="ko-KR" sz="2000" dirty="0">
                <a:latin typeface="Arial" pitchFamily="34" charset="0"/>
                <a:cs typeface="Arial" panose="020B0604020202020204" pitchFamily="34" charset="0"/>
              </a:rPr>
              <a:t>Fastpass: A Centralized “Zero-Queue” Datacenter Network</a:t>
            </a:r>
            <a:r>
              <a:rPr lang="en-US" altLang="ko-KR" sz="2000" dirty="0" smtClean="0">
                <a:latin typeface="Arial" pitchFamily="34" charset="0"/>
                <a:cs typeface="Arial" panose="020B0604020202020204" pitchFamily="34" charset="0"/>
              </a:rPr>
              <a:t>”</a:t>
            </a:r>
          </a:p>
          <a:p>
            <a:pPr>
              <a:buFont typeface="Wingdings" panose="05000000000000000000" pitchFamily="2" charset="2"/>
              <a:buChar char="v"/>
            </a:pPr>
            <a:r>
              <a:rPr lang="en-US" altLang="ko-KR" sz="2000" dirty="0" err="1">
                <a:latin typeface="Arial" panose="020B0604020202020204" pitchFamily="34" charset="0"/>
                <a:cs typeface="Arial" panose="020B0604020202020204" pitchFamily="34" charset="0"/>
              </a:rPr>
              <a:t>Monia</a:t>
            </a:r>
            <a:r>
              <a:rPr lang="en-US" altLang="ko-KR" sz="2000" dirty="0">
                <a:latin typeface="Arial" panose="020B0604020202020204" pitchFamily="34" charset="0"/>
                <a:cs typeface="Arial" panose="020B0604020202020204" pitchFamily="34" charset="0"/>
              </a:rPr>
              <a:t> </a:t>
            </a:r>
            <a:r>
              <a:rPr lang="en-US" altLang="ko-KR" sz="2000" dirty="0" err="1">
                <a:latin typeface="Arial" panose="020B0604020202020204" pitchFamily="34" charset="0"/>
                <a:cs typeface="Arial" panose="020B0604020202020204" pitchFamily="34" charset="0"/>
              </a:rPr>
              <a:t>Ghobadi</a:t>
            </a:r>
            <a:r>
              <a:rPr lang="en-US" altLang="ko-KR" sz="2000" dirty="0">
                <a:latin typeface="Arial" panose="020B0604020202020204" pitchFamily="34" charset="0"/>
                <a:cs typeface="Arial" panose="020B0604020202020204" pitchFamily="34" charset="0"/>
              </a:rPr>
              <a:t> et al., </a:t>
            </a:r>
            <a:r>
              <a:rPr lang="en-US" altLang="ko-KR" sz="2000" dirty="0" smtClean="0">
                <a:latin typeface="Arial" panose="020B0604020202020204" pitchFamily="34" charset="0"/>
                <a:cs typeface="Arial" panose="020B0604020202020204" pitchFamily="34" charset="0"/>
              </a:rPr>
              <a:t>“</a:t>
            </a:r>
            <a:r>
              <a:rPr lang="pt-BR" altLang="ko-KR" sz="2000" dirty="0">
                <a:latin typeface="Arial" pitchFamily="34" charset="0"/>
                <a:cs typeface="Arial" panose="020B0604020202020204" pitchFamily="34" charset="0"/>
              </a:rPr>
              <a:t>ProjecToR: Agile Reconfigurable Data Center Interconnect</a:t>
            </a:r>
            <a:r>
              <a:rPr lang="en-US" altLang="ko-KR" sz="2000" dirty="0" smtClean="0">
                <a:latin typeface="Arial" pitchFamily="34" charset="0"/>
                <a:cs typeface="Arial" panose="020B0604020202020204" pitchFamily="34" charset="0"/>
              </a:rPr>
              <a:t>”</a:t>
            </a:r>
            <a:endParaRPr lang="en-US" altLang="ko-KR" sz="2000" dirty="0">
              <a:latin typeface="Arial" pitchFamily="34" charset="0"/>
              <a:cs typeface="Arial" panose="020B0604020202020204" pitchFamily="34" charset="0"/>
            </a:endParaRPr>
          </a:p>
          <a:p>
            <a:pPr>
              <a:buFont typeface="Wingdings" panose="05000000000000000000" pitchFamily="2" charset="2"/>
              <a:buChar char="v"/>
            </a:pPr>
            <a:endParaRPr lang="en-US" altLang="ko-KR" sz="2000" dirty="0" smtClean="0">
              <a:latin typeface="Arial" pitchFamily="34" charset="0"/>
              <a:cs typeface="Arial" panose="020B0604020202020204" pitchFamily="34" charset="0"/>
            </a:endParaRPr>
          </a:p>
          <a:p>
            <a:pPr marL="0" indent="0">
              <a:buNone/>
            </a:pPr>
            <a:endParaRPr lang="en-US" altLang="ko-KR" sz="2000" dirty="0">
              <a:latin typeface="Arial" pitchFamily="34" charset="0"/>
              <a:cs typeface="Arial" panose="020B0604020202020204" pitchFamily="34" charset="0"/>
            </a:endParaRPr>
          </a:p>
          <a:p>
            <a:pPr eaLnBrk="1" hangingPunct="1">
              <a:buFont typeface="Wingdings" panose="05000000000000000000" pitchFamily="2" charset="2"/>
              <a:buChar char="u"/>
            </a:pPr>
            <a:r>
              <a:rPr lang="en-US" altLang="ko-KR" sz="2000" b="1" dirty="0" smtClean="0">
                <a:solidFill>
                  <a:srgbClr val="0000FF"/>
                </a:solidFill>
                <a:latin typeface="Arial" pitchFamily="34" charset="0"/>
              </a:rPr>
              <a:t>Submit less than 1 </a:t>
            </a:r>
            <a:r>
              <a:rPr lang="en-US" altLang="ko-KR" sz="2000" b="1" dirty="0">
                <a:solidFill>
                  <a:srgbClr val="0000FF"/>
                </a:solidFill>
                <a:latin typeface="Arial" pitchFamily="34" charset="0"/>
              </a:rPr>
              <a:t>page report online via KLMS by </a:t>
            </a:r>
            <a:r>
              <a:rPr lang="en-US" altLang="ko-KR" sz="2000" b="1" dirty="0" smtClean="0">
                <a:solidFill>
                  <a:srgbClr val="0000FF"/>
                </a:solidFill>
                <a:latin typeface="Arial" pitchFamily="34" charset="0"/>
              </a:rPr>
              <a:t>6pm </a:t>
            </a:r>
            <a:r>
              <a:rPr lang="en-US" altLang="ko-KR" sz="2000" b="1" dirty="0" smtClean="0">
                <a:solidFill>
                  <a:srgbClr val="0000FF"/>
                </a:solidFill>
                <a:latin typeface="Arial" pitchFamily="34" charset="0"/>
              </a:rPr>
              <a:t>Oct. </a:t>
            </a:r>
            <a:r>
              <a:rPr lang="en-US" altLang="ko-KR" sz="2000" b="1" dirty="0" smtClean="0">
                <a:solidFill>
                  <a:srgbClr val="0000FF"/>
                </a:solidFill>
                <a:latin typeface="Arial" pitchFamily="34" charset="0"/>
              </a:rPr>
              <a:t>31</a:t>
            </a:r>
            <a:r>
              <a:rPr lang="en-US" altLang="ko-KR" sz="2000" b="1" dirty="0" smtClean="0">
                <a:solidFill>
                  <a:srgbClr val="0000FF"/>
                </a:solidFill>
                <a:latin typeface="Arial" pitchFamily="34" charset="0"/>
              </a:rPr>
              <a:t> </a:t>
            </a:r>
            <a:r>
              <a:rPr lang="en-US" altLang="ko-KR" sz="2000" b="1" dirty="0">
                <a:solidFill>
                  <a:srgbClr val="0000FF"/>
                </a:solidFill>
                <a:latin typeface="Arial" pitchFamily="34" charset="0"/>
              </a:rPr>
              <a:t>which is the day before the lecture of </a:t>
            </a:r>
            <a:r>
              <a:rPr lang="en-US" altLang="ko-KR" sz="2000" b="1" dirty="0">
                <a:solidFill>
                  <a:srgbClr val="0000FF"/>
                </a:solidFill>
                <a:latin typeface="Arial" pitchFamily="34" charset="0"/>
              </a:rPr>
              <a:t>Nov. 1</a:t>
            </a:r>
            <a:r>
              <a:rPr lang="en-US" altLang="ko-KR" sz="2000" b="1" baseline="30000" dirty="0">
                <a:solidFill>
                  <a:srgbClr val="0000FF"/>
                </a:solidFill>
                <a:latin typeface="Arial" pitchFamily="34" charset="0"/>
              </a:rPr>
              <a:t>st</a:t>
            </a:r>
            <a:r>
              <a:rPr lang="en-US" altLang="ko-KR" sz="2000" b="1" dirty="0" smtClean="0">
                <a:solidFill>
                  <a:srgbClr val="0000FF"/>
                </a:solidFill>
                <a:latin typeface="Arial" pitchFamily="34" charset="0"/>
              </a:rPr>
              <a:t> </a:t>
            </a:r>
            <a:r>
              <a:rPr lang="en-US" altLang="ko-KR" sz="2000" b="1" dirty="0">
                <a:solidFill>
                  <a:srgbClr val="0000FF"/>
                </a:solidFill>
                <a:latin typeface="Arial" pitchFamily="34" charset="0"/>
              </a:rPr>
              <a:t>(</a:t>
            </a:r>
            <a:r>
              <a:rPr lang="en-US" altLang="ko-KR" sz="2000" b="1" dirty="0" smtClean="0">
                <a:solidFill>
                  <a:srgbClr val="0000FF"/>
                </a:solidFill>
                <a:latin typeface="Arial" pitchFamily="34" charset="0"/>
              </a:rPr>
              <a:t>Tue.)</a:t>
            </a:r>
            <a:endParaRPr lang="en-US" altLang="ko-KR" sz="2000" b="1" dirty="0">
              <a:solidFill>
                <a:srgbClr val="0000FF"/>
              </a:solidFill>
              <a:latin typeface="Arial" pitchFamily="34" charset="0"/>
            </a:endParaRPr>
          </a:p>
          <a:p>
            <a:pPr eaLnBrk="1" hangingPunct="1">
              <a:buFont typeface="Wingdings" panose="05000000000000000000" pitchFamily="2" charset="2"/>
              <a:buChar char="u"/>
            </a:pPr>
            <a:r>
              <a:rPr lang="en-US" altLang="ko-KR" sz="2000" b="1" dirty="0">
                <a:solidFill>
                  <a:srgbClr val="0000FF"/>
                </a:solidFill>
                <a:latin typeface="Arial" pitchFamily="34" charset="0"/>
              </a:rPr>
              <a:t>Submit </a:t>
            </a:r>
            <a:r>
              <a:rPr lang="en-US" altLang="ko-KR" sz="2000" b="1" dirty="0" smtClean="0">
                <a:solidFill>
                  <a:srgbClr val="0000FF"/>
                </a:solidFill>
                <a:latin typeface="Arial" pitchFamily="34" charset="0"/>
              </a:rPr>
              <a:t>also hard copy report </a:t>
            </a:r>
            <a:r>
              <a:rPr lang="en-US" altLang="ko-KR" sz="2000" b="1" dirty="0">
                <a:solidFill>
                  <a:srgbClr val="0000FF"/>
                </a:solidFill>
                <a:latin typeface="Arial" pitchFamily="34" charset="0"/>
              </a:rPr>
              <a:t>at the beginning of the lecture of </a:t>
            </a:r>
            <a:r>
              <a:rPr lang="en-US" altLang="ko-KR" sz="2000" b="1" dirty="0">
                <a:solidFill>
                  <a:srgbClr val="0000FF"/>
                </a:solidFill>
                <a:latin typeface="Arial" pitchFamily="34" charset="0"/>
              </a:rPr>
              <a:t>Nov. 1</a:t>
            </a:r>
            <a:r>
              <a:rPr lang="en-US" altLang="ko-KR" sz="2000" b="1" baseline="30000" dirty="0">
                <a:solidFill>
                  <a:srgbClr val="0000FF"/>
                </a:solidFill>
                <a:latin typeface="Arial" pitchFamily="34" charset="0"/>
              </a:rPr>
              <a:t>st</a:t>
            </a:r>
            <a:r>
              <a:rPr lang="en-US" altLang="ko-KR" sz="2000" b="1" dirty="0">
                <a:solidFill>
                  <a:srgbClr val="0000FF"/>
                </a:solidFill>
                <a:latin typeface="Arial" pitchFamily="34" charset="0"/>
              </a:rPr>
              <a:t> (Tue</a:t>
            </a:r>
            <a:r>
              <a:rPr lang="en-US" altLang="ko-KR" sz="2000" b="1" dirty="0" smtClean="0">
                <a:solidFill>
                  <a:srgbClr val="0000FF"/>
                </a:solidFill>
                <a:latin typeface="Arial" pitchFamily="34" charset="0"/>
              </a:rPr>
              <a:t>.) </a:t>
            </a:r>
            <a:r>
              <a:rPr lang="en-US" altLang="ko-KR" sz="2000" b="1" dirty="0" smtClean="0">
                <a:solidFill>
                  <a:srgbClr val="0000FF"/>
                </a:solidFill>
                <a:latin typeface="Arial" pitchFamily="34" charset="0"/>
              </a:rPr>
              <a:t>as </a:t>
            </a:r>
            <a:r>
              <a:rPr lang="en-US" altLang="ko-KR" sz="2000" b="1" dirty="0">
                <a:solidFill>
                  <a:srgbClr val="0000FF"/>
                </a:solidFill>
                <a:latin typeface="Arial" pitchFamily="34" charset="0"/>
              </a:rPr>
              <a:t>attendance check and for discussion </a:t>
            </a:r>
            <a:endParaRPr lang="en-US" altLang="ko-KR" sz="2000" b="1" dirty="0" smtClean="0">
              <a:solidFill>
                <a:srgbClr val="0000FF"/>
              </a:solidFill>
              <a:latin typeface="Arial" pitchFamily="34" charset="0"/>
            </a:endParaRPr>
          </a:p>
          <a:p>
            <a:pPr marL="0" indent="0" eaLnBrk="1" hangingPunct="1">
              <a:buNone/>
            </a:pPr>
            <a:endParaRPr lang="en-US" altLang="ko-KR" sz="2000" b="1" dirty="0">
              <a:solidFill>
                <a:srgbClr val="0000FF"/>
              </a:solidFill>
              <a:latin typeface="Arial" pitchFamily="34" charset="0"/>
            </a:endParaRPr>
          </a:p>
          <a:p>
            <a:pPr marL="0" indent="0" eaLnBrk="1" hangingPunct="1">
              <a:buNone/>
            </a:pPr>
            <a:endParaRPr lang="en-US" altLang="ko-KR" sz="2000" b="1" dirty="0">
              <a:solidFill>
                <a:srgbClr val="0000FF"/>
              </a:solidFill>
              <a:latin typeface="Arial" pitchFamily="34" charset="0"/>
            </a:endParaRPr>
          </a:p>
          <a:p>
            <a:pPr eaLnBrk="1" hangingPunct="1">
              <a:lnSpc>
                <a:spcPct val="80000"/>
              </a:lnSpc>
            </a:pPr>
            <a:endParaRPr lang="en-US" altLang="ko-KR" sz="2000" dirty="0" smtClean="0">
              <a:latin typeface="Arial" pitchFamily="34" charset="0"/>
            </a:endParaRPr>
          </a:p>
        </p:txBody>
      </p:sp>
      <p:sp>
        <p:nvSpPr>
          <p:cNvPr id="6" name="Rectangle 2"/>
          <p:cNvSpPr>
            <a:spLocks noGrp="1" noChangeArrowheads="1"/>
          </p:cNvSpPr>
          <p:nvPr>
            <p:ph type="title"/>
          </p:nvPr>
        </p:nvSpPr>
        <p:spPr>
          <a:xfrm>
            <a:off x="395536" y="260648"/>
            <a:ext cx="7451725" cy="647700"/>
          </a:xfrm>
          <a:extLst>
            <a:ext uri="{FAA26D3D-D897-4be2-8F04-BA451C77F1D7}">
              <ma14:placeholderFlag xmlns="" xmlns:ma14="http://schemas.microsoft.com/office/mac/drawingml/2011/main" val="1"/>
            </a:ext>
          </a:extLst>
        </p:spPr>
        <p:txBody>
          <a:bodyPr/>
          <a:lstStyle/>
          <a:p>
            <a:pPr eaLnBrk="1" hangingPunct="1">
              <a:defRPr/>
            </a:pPr>
            <a:r>
              <a:rPr lang="en-US" altLang="ko-KR" sz="3200" dirty="0" smtClean="0">
                <a:latin typeface="Arial" charset="0"/>
              </a:rPr>
              <a:t>Reading Assignment</a:t>
            </a:r>
            <a:endParaRPr lang="en-US" altLang="ko-KR" sz="3200" dirty="0">
              <a:latin typeface="Arial" charset="0"/>
            </a:endParaRPr>
          </a:p>
        </p:txBody>
      </p:sp>
    </p:spTree>
    <p:extLst>
      <p:ext uri="{BB962C8B-B14F-4D97-AF65-F5344CB8AC3E}">
        <p14:creationId xmlns:p14="http://schemas.microsoft.com/office/powerpoint/2010/main" val="3764636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구름 1321"/>
          <p:cNvSpPr>
            <a:spLocks/>
          </p:cNvSpPr>
          <p:nvPr/>
        </p:nvSpPr>
        <p:spPr bwMode="auto">
          <a:xfrm rot="21388835" flipV="1">
            <a:off x="4024313" y="2468563"/>
            <a:ext cx="1585912" cy="746125"/>
          </a:xfrm>
          <a:custGeom>
            <a:avLst/>
            <a:gdLst>
              <a:gd name="T0" fmla="*/ 2135538400 w 43200"/>
              <a:gd name="T1" fmla="*/ 111285298 h 43200"/>
              <a:gd name="T2" fmla="*/ 1068660247 w 43200"/>
              <a:gd name="T3" fmla="*/ 222333356 h 43200"/>
              <a:gd name="T4" fmla="*/ 6629296 w 43200"/>
              <a:gd name="T5" fmla="*/ 111285298 h 43200"/>
              <a:gd name="T6" fmla="*/ 1068660247 w 43200"/>
              <a:gd name="T7" fmla="*/ 12725542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AFFE9"/>
          </a:solidFill>
          <a:ln w="9525" cap="flat">
            <a:solidFill>
              <a:srgbClr val="8AC6CD"/>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sp>
        <p:nvSpPr>
          <p:cNvPr id="528" name="구름 527"/>
          <p:cNvSpPr>
            <a:spLocks/>
          </p:cNvSpPr>
          <p:nvPr/>
        </p:nvSpPr>
        <p:spPr bwMode="auto">
          <a:xfrm>
            <a:off x="1714500" y="4149725"/>
            <a:ext cx="5792788" cy="1968500"/>
          </a:xfrm>
          <a:custGeom>
            <a:avLst/>
            <a:gdLst>
              <a:gd name="T0" fmla="*/ 2147483647 w 43200"/>
              <a:gd name="T1" fmla="*/ 2043660236 h 43200"/>
              <a:gd name="T2" fmla="*/ 2147483647 w 43200"/>
              <a:gd name="T3" fmla="*/ 2147483647 h 43200"/>
              <a:gd name="T4" fmla="*/ 323078018 w 43200"/>
              <a:gd name="T5" fmla="*/ 2043660236 h 43200"/>
              <a:gd name="T6" fmla="*/ 2147483647 w 43200"/>
              <a:gd name="T7" fmla="*/ 233696681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9D9D9">
              <a:alpha val="32156"/>
            </a:srgbClr>
          </a:solidFill>
          <a:ln w="9525" cap="flat">
            <a:solidFill>
              <a:srgbClr val="BFBFBF"/>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sp>
        <p:nvSpPr>
          <p:cNvPr id="529" name="구름 1066"/>
          <p:cNvSpPr>
            <a:spLocks/>
          </p:cNvSpPr>
          <p:nvPr/>
        </p:nvSpPr>
        <p:spPr bwMode="auto">
          <a:xfrm rot="21435456" flipV="1">
            <a:off x="2598738" y="3741738"/>
            <a:ext cx="4168775" cy="1657350"/>
          </a:xfrm>
          <a:custGeom>
            <a:avLst/>
            <a:gdLst>
              <a:gd name="T0" fmla="*/ 2147483647 w 43200"/>
              <a:gd name="T1" fmla="*/ 1219677492 h 43200"/>
              <a:gd name="T2" fmla="*/ 2147483647 w 43200"/>
              <a:gd name="T3" fmla="*/ 2147483647 h 43200"/>
              <a:gd name="T4" fmla="*/ 120415264 w 43200"/>
              <a:gd name="T5" fmla="*/ 1219677492 h 43200"/>
              <a:gd name="T6" fmla="*/ 2147483647 w 43200"/>
              <a:gd name="T7" fmla="*/ 139473126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BAF6AC"/>
          </a:solidFill>
          <a:ln w="12700" cap="flat">
            <a:solidFill>
              <a:srgbClr val="606060"/>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sp>
        <p:nvSpPr>
          <p:cNvPr id="57348" name="TextBox 139"/>
          <p:cNvSpPr txBox="1">
            <a:spLocks noChangeArrowheads="1"/>
          </p:cNvSpPr>
          <p:nvPr/>
        </p:nvSpPr>
        <p:spPr bwMode="auto">
          <a:xfrm>
            <a:off x="3563888" y="5470525"/>
            <a:ext cx="2376785" cy="400110"/>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wrap="squar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kumimoji="0" lang="en-US" altLang="ko-KR" sz="2000" b="1" dirty="0">
                <a:solidFill>
                  <a:srgbClr val="FF0000"/>
                </a:solidFill>
                <a:latin typeface="Arial"/>
                <a:cs typeface="Arial"/>
              </a:rPr>
              <a:t>WDM-PON, OFDM</a:t>
            </a:r>
            <a:endParaRPr kumimoji="0" lang="ko-KR" altLang="en-US" sz="2000" b="1" dirty="0">
              <a:solidFill>
                <a:srgbClr val="FF0000"/>
              </a:solidFill>
              <a:latin typeface="Arial"/>
              <a:cs typeface="Arial"/>
            </a:endParaRPr>
          </a:p>
        </p:txBody>
      </p:sp>
      <p:sp>
        <p:nvSpPr>
          <p:cNvPr id="535" name="구름 1066"/>
          <p:cNvSpPr>
            <a:spLocks/>
          </p:cNvSpPr>
          <p:nvPr/>
        </p:nvSpPr>
        <p:spPr bwMode="auto">
          <a:xfrm rot="21444071" flipV="1">
            <a:off x="3492500" y="4173538"/>
            <a:ext cx="2520950" cy="812800"/>
          </a:xfrm>
          <a:custGeom>
            <a:avLst/>
            <a:gdLst>
              <a:gd name="T0" fmla="*/ 2147483647 w 43200"/>
              <a:gd name="T1" fmla="*/ 143864457 h 43200"/>
              <a:gd name="T2" fmla="*/ 2147483647 w 43200"/>
              <a:gd name="T3" fmla="*/ 287422608 h 43200"/>
              <a:gd name="T4" fmla="*/ 26629808 w 43200"/>
              <a:gd name="T5" fmla="*/ 143864457 h 43200"/>
              <a:gd name="T6" fmla="*/ 2147483647 w 43200"/>
              <a:gd name="T7" fmla="*/ 16451315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2F2F2"/>
          </a:solidFill>
          <a:ln w="9525" cap="flat">
            <a:solidFill>
              <a:schemeClr val="tx1"/>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grpSp>
        <p:nvGrpSpPr>
          <p:cNvPr id="57350" name="Group 105"/>
          <p:cNvGrpSpPr>
            <a:grpSpLocks/>
          </p:cNvGrpSpPr>
          <p:nvPr/>
        </p:nvGrpSpPr>
        <p:grpSpPr bwMode="auto">
          <a:xfrm>
            <a:off x="4275138" y="4567238"/>
            <a:ext cx="241300" cy="165100"/>
            <a:chOff x="1383" y="2852"/>
            <a:chExt cx="144" cy="123"/>
          </a:xfrm>
        </p:grpSpPr>
        <p:sp>
          <p:nvSpPr>
            <p:cNvPr id="58243" name="Rectangle 151"/>
            <p:cNvSpPr>
              <a:spLocks noChangeArrowheads="1"/>
            </p:cNvSpPr>
            <p:nvPr/>
          </p:nvSpPr>
          <p:spPr bwMode="auto">
            <a:xfrm>
              <a:off x="1383" y="2915"/>
              <a:ext cx="144" cy="60"/>
            </a:xfrm>
            <a:prstGeom prst="rect">
              <a:avLst/>
            </a:prstGeom>
            <a:solidFill>
              <a:srgbClr val="FF0000"/>
            </a:solidFill>
            <a:ln w="12700">
              <a:solidFill>
                <a:srgbClr val="000000"/>
              </a:solidFill>
              <a:miter lim="800000"/>
              <a:headEnd/>
              <a:tailEnd/>
            </a:ln>
          </p:spPr>
          <p:txBody>
            <a:bodyPr wrap="none" anchor="ctr"/>
            <a:lstStyle/>
            <a:p>
              <a:pPr latinLnBrk="0"/>
              <a:endParaRPr kumimoji="0" lang="ko-KR" altLang="en-US">
                <a:solidFill>
                  <a:srgbClr val="000000"/>
                </a:solidFill>
                <a:latin typeface="Arial"/>
                <a:ea typeface="굴림" charset="0"/>
                <a:cs typeface="Arial"/>
              </a:endParaRPr>
            </a:p>
          </p:txBody>
        </p:sp>
        <p:sp>
          <p:nvSpPr>
            <p:cNvPr id="58244" name="Rectangle 153"/>
            <p:cNvSpPr>
              <a:spLocks noChangeArrowheads="1"/>
            </p:cNvSpPr>
            <p:nvPr/>
          </p:nvSpPr>
          <p:spPr bwMode="auto">
            <a:xfrm>
              <a:off x="1383" y="2852"/>
              <a:ext cx="144" cy="62"/>
            </a:xfrm>
            <a:prstGeom prst="rect">
              <a:avLst/>
            </a:prstGeom>
            <a:solidFill>
              <a:srgbClr val="FFFFFF"/>
            </a:solidFill>
            <a:ln w="12700">
              <a:solidFill>
                <a:srgbClr val="000000"/>
              </a:solidFill>
              <a:miter lim="800000"/>
              <a:headEnd/>
              <a:tailEnd/>
            </a:ln>
          </p:spPr>
          <p:txBody>
            <a:bodyPr wrap="none" anchor="ctr"/>
            <a:lstStyle/>
            <a:p>
              <a:pPr latinLnBrk="0"/>
              <a:endParaRPr kumimoji="0" lang="ko-KR" altLang="en-US">
                <a:solidFill>
                  <a:srgbClr val="000000"/>
                </a:solidFill>
                <a:latin typeface="Arial"/>
                <a:ea typeface="굴림" charset="0"/>
                <a:cs typeface="Arial"/>
              </a:endParaRPr>
            </a:p>
          </p:txBody>
        </p:sp>
      </p:grpSp>
      <p:grpSp>
        <p:nvGrpSpPr>
          <p:cNvPr id="57351" name="그룹 601"/>
          <p:cNvGrpSpPr>
            <a:grpSpLocks/>
          </p:cNvGrpSpPr>
          <p:nvPr/>
        </p:nvGrpSpPr>
        <p:grpSpPr bwMode="auto">
          <a:xfrm flipH="1">
            <a:off x="6156325" y="5038725"/>
            <a:ext cx="2486025" cy="1458913"/>
            <a:chOff x="1882066" y="5271357"/>
            <a:chExt cx="2321184" cy="1263629"/>
          </a:xfrm>
        </p:grpSpPr>
        <p:sp>
          <p:nvSpPr>
            <p:cNvPr id="58217" name="TextBox 54"/>
            <p:cNvSpPr txBox="1">
              <a:spLocks noChangeArrowheads="1"/>
            </p:cNvSpPr>
            <p:nvPr/>
          </p:nvSpPr>
          <p:spPr bwMode="auto">
            <a:xfrm>
              <a:off x="3380186" y="5894717"/>
              <a:ext cx="672509" cy="31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kumimoji="0" lang="en-US" altLang="ko-KR" sz="900">
                  <a:latin typeface="Arial"/>
                  <a:cs typeface="Arial"/>
                </a:rPr>
                <a:t>FTTH</a:t>
              </a:r>
            </a:p>
            <a:p>
              <a:pPr algn="ctr" eaLnBrk="1" hangingPunct="1"/>
              <a:r>
                <a:rPr kumimoji="0" lang="en-US" altLang="ko-KR" sz="900">
                  <a:latin typeface="Arial"/>
                  <a:cs typeface="Arial"/>
                </a:rPr>
                <a:t>1~10Gbps</a:t>
              </a:r>
              <a:endParaRPr kumimoji="0" lang="ko-KR" altLang="en-US" sz="900">
                <a:latin typeface="Arial"/>
                <a:cs typeface="Arial"/>
              </a:endParaRPr>
            </a:p>
          </p:txBody>
        </p:sp>
        <p:cxnSp>
          <p:nvCxnSpPr>
            <p:cNvPr id="3" name="직선 연결선 1060"/>
            <p:cNvCxnSpPr>
              <a:cxnSpLocks noChangeShapeType="1"/>
            </p:cNvCxnSpPr>
            <p:nvPr/>
          </p:nvCxnSpPr>
          <p:spPr bwMode="auto">
            <a:xfrm rot="5400000">
              <a:off x="3868991" y="5934110"/>
              <a:ext cx="398751" cy="0"/>
            </a:xfrm>
            <a:prstGeom prst="line">
              <a:avLst/>
            </a:prstGeom>
            <a:noFill/>
            <a:ln w="19050">
              <a:solidFill>
                <a:srgbClr val="1448BC"/>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pic>
          <p:nvPicPr>
            <p:cNvPr id="5821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95" y="6251493"/>
              <a:ext cx="279322" cy="2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8220" name="Object 2"/>
            <p:cNvGraphicFramePr>
              <a:graphicFrameLocks noChangeAspect="1"/>
            </p:cNvGraphicFramePr>
            <p:nvPr/>
          </p:nvGraphicFramePr>
          <p:xfrm>
            <a:off x="3923928" y="6050108"/>
            <a:ext cx="279322" cy="259212"/>
          </p:xfrm>
          <a:graphic>
            <a:graphicData uri="http://schemas.openxmlformats.org/presentationml/2006/ole">
              <mc:AlternateContent xmlns:mc="http://schemas.openxmlformats.org/markup-compatibility/2006">
                <mc:Choice xmlns:v="urn:schemas-microsoft-com:vml" Requires="v">
                  <p:oleObj spid="_x0000_s1074" name="Visio" r:id="rId4" imgW="1016000" imgH="1130300" progId="Visio.Drawing.11">
                    <p:embed/>
                  </p:oleObj>
                </mc:Choice>
                <mc:Fallback>
                  <p:oleObj name="Visio" r:id="rId4" imgW="1016000" imgH="11303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6050108"/>
                          <a:ext cx="279322" cy="2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 name="직선 연결선 1060"/>
            <p:cNvCxnSpPr>
              <a:cxnSpLocks noChangeShapeType="1"/>
            </p:cNvCxnSpPr>
            <p:nvPr/>
          </p:nvCxnSpPr>
          <p:spPr bwMode="auto">
            <a:xfrm rot="10800000" flipV="1">
              <a:off x="3540689" y="5734734"/>
              <a:ext cx="575108" cy="143000"/>
            </a:xfrm>
            <a:prstGeom prst="line">
              <a:avLst/>
            </a:prstGeom>
            <a:noFill/>
            <a:ln w="19050">
              <a:solidFill>
                <a:srgbClr val="1448BC"/>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graphicFrame>
          <p:nvGraphicFramePr>
            <p:cNvPr id="58222" name="Object 3"/>
            <p:cNvGraphicFramePr>
              <a:graphicFrameLocks noChangeAspect="1"/>
            </p:cNvGraphicFramePr>
            <p:nvPr/>
          </p:nvGraphicFramePr>
          <p:xfrm>
            <a:off x="3203848" y="5805264"/>
            <a:ext cx="279322" cy="259212"/>
          </p:xfrm>
          <a:graphic>
            <a:graphicData uri="http://schemas.openxmlformats.org/presentationml/2006/ole">
              <mc:AlternateContent xmlns:mc="http://schemas.openxmlformats.org/markup-compatibility/2006">
                <mc:Choice xmlns:v="urn:schemas-microsoft-com:vml" Requires="v">
                  <p:oleObj spid="_x0000_s1075" name="Visio" r:id="rId6" imgW="1016000" imgH="1130300" progId="Visio.Drawing.11">
                    <p:embed/>
                  </p:oleObj>
                </mc:Choice>
                <mc:Fallback>
                  <p:oleObj name="Visio" r:id="rId6" imgW="1016000" imgH="11303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5805264"/>
                          <a:ext cx="279322" cy="2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8223" name="Group 272"/>
            <p:cNvGrpSpPr>
              <a:grpSpLocks/>
            </p:cNvGrpSpPr>
            <p:nvPr/>
          </p:nvGrpSpPr>
          <p:grpSpPr bwMode="auto">
            <a:xfrm>
              <a:off x="3081518" y="5805264"/>
              <a:ext cx="208724" cy="209964"/>
              <a:chOff x="1034" y="1023"/>
              <a:chExt cx="231" cy="227"/>
            </a:xfrm>
          </p:grpSpPr>
          <p:sp>
            <p:nvSpPr>
              <p:cNvPr id="58235" name="Rectangle 273"/>
              <p:cNvSpPr>
                <a:spLocks noChangeArrowheads="1"/>
              </p:cNvSpPr>
              <p:nvPr/>
            </p:nvSpPr>
            <p:spPr bwMode="auto">
              <a:xfrm>
                <a:off x="1064" y="1049"/>
                <a:ext cx="208" cy="201"/>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0"/>
                <a:endParaRPr kumimoji="0" lang="ko-KR" altLang="en-US" sz="2000">
                  <a:solidFill>
                    <a:srgbClr val="000000"/>
                  </a:solidFill>
                  <a:latin typeface="Arial"/>
                  <a:cs typeface="Arial"/>
                </a:endParaRPr>
              </a:p>
            </p:txBody>
          </p:sp>
          <p:sp>
            <p:nvSpPr>
              <p:cNvPr id="58236" name="Rectangle 274"/>
              <p:cNvSpPr>
                <a:spLocks noChangeArrowheads="1"/>
              </p:cNvSpPr>
              <p:nvPr/>
            </p:nvSpPr>
            <p:spPr bwMode="auto">
              <a:xfrm>
                <a:off x="1065" y="1049"/>
                <a:ext cx="203" cy="201"/>
              </a:xfrm>
              <a:prstGeom prst="rect">
                <a:avLst/>
              </a:prstGeom>
              <a:solidFill>
                <a:srgbClr val="0096D5"/>
              </a:solidFill>
              <a:ln w="3175">
                <a:solidFill>
                  <a:srgbClr val="AAE6FF"/>
                </a:solidFill>
                <a:miter lim="800000"/>
                <a:headEnd/>
                <a:tailEnd/>
              </a:ln>
            </p:spPr>
            <p:txBody>
              <a:bodyPr/>
              <a:lstStyle/>
              <a:p>
                <a:pPr latinLnBrk="0"/>
                <a:endParaRPr kumimoji="0" lang="ko-KR" altLang="en-US" sz="2000">
                  <a:solidFill>
                    <a:srgbClr val="000000"/>
                  </a:solidFill>
                  <a:latin typeface="Arial"/>
                  <a:cs typeface="Arial"/>
                </a:endParaRPr>
              </a:p>
            </p:txBody>
          </p:sp>
          <p:sp>
            <p:nvSpPr>
              <p:cNvPr id="7" name="Freeform 275"/>
              <p:cNvSpPr>
                <a:spLocks/>
              </p:cNvSpPr>
              <p:nvPr/>
            </p:nvSpPr>
            <p:spPr bwMode="auto">
              <a:xfrm>
                <a:off x="1272" y="1023"/>
                <a:ext cx="23" cy="226"/>
              </a:xfrm>
              <a:custGeom>
                <a:avLst/>
                <a:gdLst>
                  <a:gd name="T0" fmla="*/ 0 w 26"/>
                  <a:gd name="T1" fmla="*/ 25 h 225"/>
                  <a:gd name="T2" fmla="*/ 26 w 26"/>
                  <a:gd name="T3" fmla="*/ 0 h 225"/>
                  <a:gd name="T4" fmla="*/ 26 w 26"/>
                  <a:gd name="T5" fmla="*/ 201 h 225"/>
                  <a:gd name="T6" fmla="*/ 0 w 26"/>
                  <a:gd name="T7" fmla="*/ 225 h 225"/>
                  <a:gd name="T8" fmla="*/ 0 w 26"/>
                  <a:gd name="T9" fmla="*/ 25 h 225"/>
                  <a:gd name="T10" fmla="*/ 0 60000 65536"/>
                  <a:gd name="T11" fmla="*/ 0 60000 65536"/>
                  <a:gd name="T12" fmla="*/ 0 60000 65536"/>
                  <a:gd name="T13" fmla="*/ 0 60000 65536"/>
                  <a:gd name="T14" fmla="*/ 0 60000 65536"/>
                  <a:gd name="T15" fmla="*/ 0 w 26"/>
                  <a:gd name="T16" fmla="*/ 0 h 225"/>
                  <a:gd name="T17" fmla="*/ 26 w 26"/>
                  <a:gd name="T18" fmla="*/ 225 h 225"/>
                </a:gdLst>
                <a:ahLst/>
                <a:cxnLst>
                  <a:cxn ang="T10">
                    <a:pos x="T0" y="T1"/>
                  </a:cxn>
                  <a:cxn ang="T11">
                    <a:pos x="T2" y="T3"/>
                  </a:cxn>
                  <a:cxn ang="T12">
                    <a:pos x="T4" y="T5"/>
                  </a:cxn>
                  <a:cxn ang="T13">
                    <a:pos x="T6" y="T7"/>
                  </a:cxn>
                  <a:cxn ang="T14">
                    <a:pos x="T8" y="T9"/>
                  </a:cxn>
                </a:cxnLst>
                <a:rect l="T15" t="T16" r="T17" b="T18"/>
                <a:pathLst>
                  <a:path w="26" h="225">
                    <a:moveTo>
                      <a:pt x="0" y="25"/>
                    </a:moveTo>
                    <a:lnTo>
                      <a:pt x="26" y="0"/>
                    </a:lnTo>
                    <a:lnTo>
                      <a:pt x="26" y="201"/>
                    </a:lnTo>
                    <a:lnTo>
                      <a:pt x="0" y="225"/>
                    </a:lnTo>
                    <a:lnTo>
                      <a:pt x="0" y="25"/>
                    </a:lnTo>
                    <a:close/>
                  </a:path>
                </a:pathLst>
              </a:custGeom>
              <a:solidFill>
                <a:srgbClr val="005A80"/>
              </a:solidFill>
              <a:ln w="9525">
                <a:noFill/>
                <a:round/>
                <a:headEnd/>
                <a:tailEnd/>
              </a:ln>
            </p:spPr>
            <p:txBody>
              <a:bodyPr/>
              <a:lstStyle/>
              <a:p>
                <a:pPr fontAlgn="auto" latinLnBrk="0">
                  <a:spcBef>
                    <a:spcPts val="0"/>
                  </a:spcBef>
                  <a:spcAft>
                    <a:spcPts val="0"/>
                  </a:spcAft>
                  <a:defRPr/>
                </a:pPr>
                <a:endParaRPr kumimoji="0" lang="ko-KR" altLang="en-US" sz="2000" kern="0" dirty="0">
                  <a:solidFill>
                    <a:sysClr val="windowText" lastClr="000000"/>
                  </a:solidFill>
                  <a:latin typeface="Arial"/>
                  <a:ea typeface="맑은 고딕" pitchFamily="50" charset="-127"/>
                  <a:cs typeface="Arial"/>
                </a:endParaRPr>
              </a:p>
            </p:txBody>
          </p:sp>
          <p:sp>
            <p:nvSpPr>
              <p:cNvPr id="18" name="Freeform 276"/>
              <p:cNvSpPr>
                <a:spLocks/>
              </p:cNvSpPr>
              <p:nvPr/>
            </p:nvSpPr>
            <p:spPr bwMode="auto">
              <a:xfrm>
                <a:off x="1272" y="1023"/>
                <a:ext cx="23" cy="226"/>
              </a:xfrm>
              <a:custGeom>
                <a:avLst/>
                <a:gdLst>
                  <a:gd name="T0" fmla="*/ 0 w 26"/>
                  <a:gd name="T1" fmla="*/ 25 h 225"/>
                  <a:gd name="T2" fmla="*/ 26 w 26"/>
                  <a:gd name="T3" fmla="*/ 0 h 225"/>
                  <a:gd name="T4" fmla="*/ 26 w 26"/>
                  <a:gd name="T5" fmla="*/ 201 h 225"/>
                  <a:gd name="T6" fmla="*/ 0 w 26"/>
                  <a:gd name="T7" fmla="*/ 225 h 225"/>
                  <a:gd name="T8" fmla="*/ 0 w 26"/>
                  <a:gd name="T9" fmla="*/ 25 h 225"/>
                  <a:gd name="T10" fmla="*/ 0 60000 65536"/>
                  <a:gd name="T11" fmla="*/ 0 60000 65536"/>
                  <a:gd name="T12" fmla="*/ 0 60000 65536"/>
                  <a:gd name="T13" fmla="*/ 0 60000 65536"/>
                  <a:gd name="T14" fmla="*/ 0 60000 65536"/>
                  <a:gd name="T15" fmla="*/ 0 w 26"/>
                  <a:gd name="T16" fmla="*/ 0 h 225"/>
                  <a:gd name="T17" fmla="*/ 26 w 26"/>
                  <a:gd name="T18" fmla="*/ 225 h 225"/>
                </a:gdLst>
                <a:ahLst/>
                <a:cxnLst>
                  <a:cxn ang="T10">
                    <a:pos x="T0" y="T1"/>
                  </a:cxn>
                  <a:cxn ang="T11">
                    <a:pos x="T2" y="T3"/>
                  </a:cxn>
                  <a:cxn ang="T12">
                    <a:pos x="T4" y="T5"/>
                  </a:cxn>
                  <a:cxn ang="T13">
                    <a:pos x="T6" y="T7"/>
                  </a:cxn>
                  <a:cxn ang="T14">
                    <a:pos x="T8" y="T9"/>
                  </a:cxn>
                </a:cxnLst>
                <a:rect l="T15" t="T16" r="T17" b="T18"/>
                <a:pathLst>
                  <a:path w="26" h="225">
                    <a:moveTo>
                      <a:pt x="0" y="25"/>
                    </a:moveTo>
                    <a:lnTo>
                      <a:pt x="26" y="0"/>
                    </a:lnTo>
                    <a:lnTo>
                      <a:pt x="26" y="201"/>
                    </a:lnTo>
                    <a:lnTo>
                      <a:pt x="0" y="225"/>
                    </a:lnTo>
                    <a:lnTo>
                      <a:pt x="0" y="25"/>
                    </a:lnTo>
                    <a:close/>
                  </a:path>
                </a:pathLst>
              </a:custGeom>
              <a:solidFill>
                <a:srgbClr val="005A80"/>
              </a:solidFill>
              <a:ln w="3175">
                <a:solidFill>
                  <a:srgbClr val="AAE6FF"/>
                </a:solidFill>
                <a:round/>
                <a:headEnd/>
                <a:tailEnd/>
              </a:ln>
            </p:spPr>
            <p:txBody>
              <a:bodyPr/>
              <a:lstStyle/>
              <a:p>
                <a:pPr fontAlgn="auto" latinLnBrk="0">
                  <a:spcBef>
                    <a:spcPts val="0"/>
                  </a:spcBef>
                  <a:spcAft>
                    <a:spcPts val="0"/>
                  </a:spcAft>
                  <a:defRPr/>
                </a:pPr>
                <a:endParaRPr kumimoji="0" lang="ko-KR" altLang="en-US" sz="2000" kern="0" dirty="0">
                  <a:solidFill>
                    <a:sysClr val="windowText" lastClr="000000"/>
                  </a:solidFill>
                  <a:latin typeface="Arial"/>
                  <a:ea typeface="맑은 고딕" pitchFamily="50" charset="-127"/>
                  <a:cs typeface="Arial"/>
                </a:endParaRPr>
              </a:p>
            </p:txBody>
          </p:sp>
          <p:grpSp>
            <p:nvGrpSpPr>
              <p:cNvPr id="58239" name="Group 277"/>
              <p:cNvGrpSpPr>
                <a:grpSpLocks/>
              </p:cNvGrpSpPr>
              <p:nvPr/>
            </p:nvGrpSpPr>
            <p:grpSpPr bwMode="auto">
              <a:xfrm>
                <a:off x="1049" y="1063"/>
                <a:ext cx="178" cy="175"/>
                <a:chOff x="1049" y="1063"/>
                <a:chExt cx="178" cy="175"/>
              </a:xfrm>
            </p:grpSpPr>
            <p:sp>
              <p:nvSpPr>
                <p:cNvPr id="19" name="Freeform 278"/>
                <p:cNvSpPr>
                  <a:spLocks/>
                </p:cNvSpPr>
                <p:nvPr/>
              </p:nvSpPr>
              <p:spPr bwMode="auto">
                <a:xfrm>
                  <a:off x="1078" y="1063"/>
                  <a:ext cx="179" cy="174"/>
                </a:xfrm>
                <a:custGeom>
                  <a:avLst/>
                  <a:gdLst>
                    <a:gd name="T0" fmla="*/ 26 w 181"/>
                    <a:gd name="T1" fmla="*/ 0 h 173"/>
                    <a:gd name="T2" fmla="*/ 26 w 181"/>
                    <a:gd name="T3" fmla="*/ 21 h 173"/>
                    <a:gd name="T4" fmla="*/ 67 w 181"/>
                    <a:gd name="T5" fmla="*/ 21 h 173"/>
                    <a:gd name="T6" fmla="*/ 90 w 181"/>
                    <a:gd name="T7" fmla="*/ 69 h 173"/>
                    <a:gd name="T8" fmla="*/ 112 w 181"/>
                    <a:gd name="T9" fmla="*/ 21 h 173"/>
                    <a:gd name="T10" fmla="*/ 153 w 181"/>
                    <a:gd name="T11" fmla="*/ 21 h 173"/>
                    <a:gd name="T12" fmla="*/ 153 w 181"/>
                    <a:gd name="T13" fmla="*/ 0 h 173"/>
                    <a:gd name="T14" fmla="*/ 181 w 181"/>
                    <a:gd name="T15" fmla="*/ 27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90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3 h 173"/>
                    <a:gd name="T62" fmla="*/ 0 w 181"/>
                    <a:gd name="T63" fmla="*/ 27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90" y="69"/>
                      </a:lnTo>
                      <a:lnTo>
                        <a:pt x="112" y="21"/>
                      </a:lnTo>
                      <a:lnTo>
                        <a:pt x="153" y="21"/>
                      </a:lnTo>
                      <a:lnTo>
                        <a:pt x="153" y="0"/>
                      </a:lnTo>
                      <a:lnTo>
                        <a:pt x="181" y="27"/>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90" y="106"/>
                      </a:lnTo>
                      <a:lnTo>
                        <a:pt x="67" y="153"/>
                      </a:lnTo>
                      <a:lnTo>
                        <a:pt x="26" y="153"/>
                      </a:lnTo>
                      <a:lnTo>
                        <a:pt x="26" y="173"/>
                      </a:lnTo>
                      <a:lnTo>
                        <a:pt x="0" y="145"/>
                      </a:lnTo>
                      <a:lnTo>
                        <a:pt x="26" y="119"/>
                      </a:lnTo>
                      <a:lnTo>
                        <a:pt x="26" y="140"/>
                      </a:lnTo>
                      <a:lnTo>
                        <a:pt x="54" y="140"/>
                      </a:lnTo>
                      <a:lnTo>
                        <a:pt x="80" y="88"/>
                      </a:lnTo>
                      <a:lnTo>
                        <a:pt x="56" y="36"/>
                      </a:lnTo>
                      <a:lnTo>
                        <a:pt x="26" y="36"/>
                      </a:lnTo>
                      <a:lnTo>
                        <a:pt x="26" y="53"/>
                      </a:lnTo>
                      <a:lnTo>
                        <a:pt x="0" y="27"/>
                      </a:lnTo>
                      <a:lnTo>
                        <a:pt x="26" y="0"/>
                      </a:lnTo>
                      <a:close/>
                    </a:path>
                  </a:pathLst>
                </a:custGeom>
                <a:solidFill>
                  <a:srgbClr val="000000"/>
                </a:solidFill>
                <a:ln w="9525">
                  <a:noFill/>
                  <a:round/>
                  <a:headEnd/>
                  <a:tailEnd/>
                </a:ln>
              </p:spPr>
              <p:txBody>
                <a:bodyPr/>
                <a:lstStyle/>
                <a:p>
                  <a:pPr fontAlgn="auto" latinLnBrk="0">
                    <a:spcBef>
                      <a:spcPts val="0"/>
                    </a:spcBef>
                    <a:spcAft>
                      <a:spcPts val="0"/>
                    </a:spcAft>
                    <a:defRPr/>
                  </a:pPr>
                  <a:endParaRPr kumimoji="0" lang="ko-KR" altLang="en-US" sz="2000" kern="0" dirty="0">
                    <a:solidFill>
                      <a:sysClr val="windowText" lastClr="000000"/>
                    </a:solidFill>
                    <a:latin typeface="Arial"/>
                    <a:ea typeface="맑은 고딕" pitchFamily="50" charset="-127"/>
                    <a:cs typeface="Arial"/>
                  </a:endParaRPr>
                </a:p>
              </p:txBody>
            </p:sp>
            <p:sp>
              <p:nvSpPr>
                <p:cNvPr id="20" name="Freeform 279"/>
                <p:cNvSpPr>
                  <a:spLocks/>
                </p:cNvSpPr>
                <p:nvPr/>
              </p:nvSpPr>
              <p:spPr bwMode="auto">
                <a:xfrm>
                  <a:off x="1078" y="1063"/>
                  <a:ext cx="179" cy="174"/>
                </a:xfrm>
                <a:custGeom>
                  <a:avLst/>
                  <a:gdLst>
                    <a:gd name="T0" fmla="*/ 26 w 181"/>
                    <a:gd name="T1" fmla="*/ 0 h 173"/>
                    <a:gd name="T2" fmla="*/ 26 w 181"/>
                    <a:gd name="T3" fmla="*/ 21 h 173"/>
                    <a:gd name="T4" fmla="*/ 67 w 181"/>
                    <a:gd name="T5" fmla="*/ 21 h 173"/>
                    <a:gd name="T6" fmla="*/ 90 w 181"/>
                    <a:gd name="T7" fmla="*/ 69 h 173"/>
                    <a:gd name="T8" fmla="*/ 112 w 181"/>
                    <a:gd name="T9" fmla="*/ 21 h 173"/>
                    <a:gd name="T10" fmla="*/ 153 w 181"/>
                    <a:gd name="T11" fmla="*/ 21 h 173"/>
                    <a:gd name="T12" fmla="*/ 153 w 181"/>
                    <a:gd name="T13" fmla="*/ 0 h 173"/>
                    <a:gd name="T14" fmla="*/ 181 w 181"/>
                    <a:gd name="T15" fmla="*/ 27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90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3 h 173"/>
                    <a:gd name="T62" fmla="*/ 0 w 181"/>
                    <a:gd name="T63" fmla="*/ 27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90" y="69"/>
                      </a:lnTo>
                      <a:lnTo>
                        <a:pt x="112" y="21"/>
                      </a:lnTo>
                      <a:lnTo>
                        <a:pt x="153" y="21"/>
                      </a:lnTo>
                      <a:lnTo>
                        <a:pt x="153" y="0"/>
                      </a:lnTo>
                      <a:lnTo>
                        <a:pt x="181" y="27"/>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90" y="106"/>
                      </a:lnTo>
                      <a:lnTo>
                        <a:pt x="67" y="153"/>
                      </a:lnTo>
                      <a:lnTo>
                        <a:pt x="26" y="153"/>
                      </a:lnTo>
                      <a:lnTo>
                        <a:pt x="26" y="173"/>
                      </a:lnTo>
                      <a:lnTo>
                        <a:pt x="0" y="145"/>
                      </a:lnTo>
                      <a:lnTo>
                        <a:pt x="26" y="119"/>
                      </a:lnTo>
                      <a:lnTo>
                        <a:pt x="26" y="140"/>
                      </a:lnTo>
                      <a:lnTo>
                        <a:pt x="54" y="140"/>
                      </a:lnTo>
                      <a:lnTo>
                        <a:pt x="80" y="88"/>
                      </a:lnTo>
                      <a:lnTo>
                        <a:pt x="56" y="36"/>
                      </a:lnTo>
                      <a:lnTo>
                        <a:pt x="26" y="36"/>
                      </a:lnTo>
                      <a:lnTo>
                        <a:pt x="26" y="53"/>
                      </a:lnTo>
                      <a:lnTo>
                        <a:pt x="0" y="27"/>
                      </a:lnTo>
                      <a:lnTo>
                        <a:pt x="26" y="0"/>
                      </a:lnTo>
                      <a:close/>
                    </a:path>
                  </a:pathLst>
                </a:custGeom>
                <a:solidFill>
                  <a:srgbClr val="000000"/>
                </a:solidFill>
                <a:ln w="9525">
                  <a:noFill/>
                  <a:round/>
                  <a:headEnd/>
                  <a:tailEnd/>
                </a:ln>
              </p:spPr>
              <p:txBody>
                <a:bodyPr/>
                <a:lstStyle/>
                <a:p>
                  <a:pPr fontAlgn="auto" latinLnBrk="0">
                    <a:spcBef>
                      <a:spcPts val="0"/>
                    </a:spcBef>
                    <a:spcAft>
                      <a:spcPts val="0"/>
                    </a:spcAft>
                    <a:defRPr/>
                  </a:pPr>
                  <a:endParaRPr kumimoji="0" lang="ko-KR" altLang="en-US" sz="2000" kern="0" dirty="0">
                    <a:solidFill>
                      <a:sysClr val="windowText" lastClr="000000"/>
                    </a:solidFill>
                    <a:latin typeface="Arial"/>
                    <a:ea typeface="맑은 고딕" pitchFamily="50" charset="-127"/>
                    <a:cs typeface="Arial"/>
                  </a:endParaRPr>
                </a:p>
              </p:txBody>
            </p:sp>
            <p:sp>
              <p:nvSpPr>
                <p:cNvPr id="8" name="Freeform 280"/>
                <p:cNvSpPr>
                  <a:spLocks/>
                </p:cNvSpPr>
                <p:nvPr/>
              </p:nvSpPr>
              <p:spPr bwMode="auto">
                <a:xfrm>
                  <a:off x="1078" y="1064"/>
                  <a:ext cx="179" cy="174"/>
                </a:xfrm>
                <a:custGeom>
                  <a:avLst/>
                  <a:gdLst>
                    <a:gd name="T0" fmla="*/ 26 w 181"/>
                    <a:gd name="T1" fmla="*/ 0 h 173"/>
                    <a:gd name="T2" fmla="*/ 26 w 181"/>
                    <a:gd name="T3" fmla="*/ 21 h 173"/>
                    <a:gd name="T4" fmla="*/ 67 w 181"/>
                    <a:gd name="T5" fmla="*/ 21 h 173"/>
                    <a:gd name="T6" fmla="*/ 89 w 181"/>
                    <a:gd name="T7" fmla="*/ 69 h 173"/>
                    <a:gd name="T8" fmla="*/ 112 w 181"/>
                    <a:gd name="T9" fmla="*/ 21 h 173"/>
                    <a:gd name="T10" fmla="*/ 153 w 181"/>
                    <a:gd name="T11" fmla="*/ 21 h 173"/>
                    <a:gd name="T12" fmla="*/ 153 w 181"/>
                    <a:gd name="T13" fmla="*/ 0 h 173"/>
                    <a:gd name="T14" fmla="*/ 181 w 181"/>
                    <a:gd name="T15" fmla="*/ 26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89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2 h 173"/>
                    <a:gd name="T62" fmla="*/ 0 w 181"/>
                    <a:gd name="T63" fmla="*/ 26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89" y="69"/>
                      </a:lnTo>
                      <a:lnTo>
                        <a:pt x="112" y="21"/>
                      </a:lnTo>
                      <a:lnTo>
                        <a:pt x="153" y="21"/>
                      </a:lnTo>
                      <a:lnTo>
                        <a:pt x="153" y="0"/>
                      </a:lnTo>
                      <a:lnTo>
                        <a:pt x="181" y="26"/>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89" y="106"/>
                      </a:lnTo>
                      <a:lnTo>
                        <a:pt x="67" y="153"/>
                      </a:lnTo>
                      <a:lnTo>
                        <a:pt x="26" y="153"/>
                      </a:lnTo>
                      <a:lnTo>
                        <a:pt x="26" y="173"/>
                      </a:lnTo>
                      <a:lnTo>
                        <a:pt x="0" y="145"/>
                      </a:lnTo>
                      <a:lnTo>
                        <a:pt x="26" y="119"/>
                      </a:lnTo>
                      <a:lnTo>
                        <a:pt x="26" y="140"/>
                      </a:lnTo>
                      <a:lnTo>
                        <a:pt x="54" y="140"/>
                      </a:lnTo>
                      <a:lnTo>
                        <a:pt x="80" y="88"/>
                      </a:lnTo>
                      <a:lnTo>
                        <a:pt x="56" y="36"/>
                      </a:lnTo>
                      <a:lnTo>
                        <a:pt x="26" y="36"/>
                      </a:lnTo>
                      <a:lnTo>
                        <a:pt x="26" y="52"/>
                      </a:lnTo>
                      <a:lnTo>
                        <a:pt x="0" y="26"/>
                      </a:lnTo>
                      <a:lnTo>
                        <a:pt x="26" y="0"/>
                      </a:lnTo>
                      <a:close/>
                    </a:path>
                  </a:pathLst>
                </a:custGeom>
                <a:solidFill>
                  <a:srgbClr val="FFFFFF"/>
                </a:solidFill>
                <a:ln w="9525">
                  <a:noFill/>
                  <a:round/>
                  <a:headEnd/>
                  <a:tailEnd/>
                </a:ln>
              </p:spPr>
              <p:txBody>
                <a:bodyPr/>
                <a:lstStyle/>
                <a:p>
                  <a:pPr fontAlgn="auto" latinLnBrk="0">
                    <a:spcBef>
                      <a:spcPts val="0"/>
                    </a:spcBef>
                    <a:spcAft>
                      <a:spcPts val="0"/>
                    </a:spcAft>
                    <a:defRPr/>
                  </a:pPr>
                  <a:endParaRPr kumimoji="0" lang="ko-KR" altLang="en-US" sz="2000" kern="0" dirty="0">
                    <a:solidFill>
                      <a:sysClr val="windowText" lastClr="000000"/>
                    </a:solidFill>
                    <a:latin typeface="Arial"/>
                    <a:ea typeface="맑은 고딕" pitchFamily="50" charset="-127"/>
                    <a:cs typeface="Arial"/>
                  </a:endParaRPr>
                </a:p>
              </p:txBody>
            </p:sp>
          </p:grpSp>
        </p:grpSp>
        <p:grpSp>
          <p:nvGrpSpPr>
            <p:cNvPr id="58224" name="그룹 730"/>
            <p:cNvGrpSpPr>
              <a:grpSpLocks/>
            </p:cNvGrpSpPr>
            <p:nvPr/>
          </p:nvGrpSpPr>
          <p:grpSpPr bwMode="auto">
            <a:xfrm>
              <a:off x="1882066" y="5661248"/>
              <a:ext cx="1201781" cy="576064"/>
              <a:chOff x="81866" y="2852936"/>
              <a:chExt cx="1201781" cy="648072"/>
            </a:xfrm>
          </p:grpSpPr>
          <p:pic>
            <p:nvPicPr>
              <p:cNvPr id="58227" name="Picture 138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520" y="2852936"/>
                <a:ext cx="86409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8228" name="Line 1390"/>
              <p:cNvSpPr>
                <a:spLocks noChangeShapeType="1"/>
              </p:cNvSpPr>
              <p:nvPr/>
            </p:nvSpPr>
            <p:spPr bwMode="auto">
              <a:xfrm flipV="1">
                <a:off x="971600" y="3176971"/>
                <a:ext cx="288032" cy="36006"/>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58229" name="Line 1392"/>
              <p:cNvSpPr>
                <a:spLocks noChangeShapeType="1"/>
              </p:cNvSpPr>
              <p:nvPr/>
            </p:nvSpPr>
            <p:spPr bwMode="auto">
              <a:xfrm flipH="1">
                <a:off x="683568" y="3284985"/>
                <a:ext cx="216024" cy="72008"/>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pic>
            <p:nvPicPr>
              <p:cNvPr id="58230" name="Picture 139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7544" y="3284984"/>
                <a:ext cx="263295" cy="14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8231" name="Line 1401"/>
              <p:cNvSpPr>
                <a:spLocks noChangeShapeType="1"/>
              </p:cNvSpPr>
              <p:nvPr/>
            </p:nvSpPr>
            <p:spPr bwMode="auto">
              <a:xfrm>
                <a:off x="530178" y="3204716"/>
                <a:ext cx="225398" cy="826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pic>
            <p:nvPicPr>
              <p:cNvPr id="58232" name="Picture 140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055" y="3121422"/>
                <a:ext cx="263295" cy="14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8233" name="Picture 140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836" y="3140968"/>
                <a:ext cx="201405" cy="15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8234" name="Text Box 1621"/>
              <p:cNvSpPr txBox="1">
                <a:spLocks noChangeArrowheads="1"/>
              </p:cNvSpPr>
              <p:nvPr/>
            </p:nvSpPr>
            <p:spPr bwMode="auto">
              <a:xfrm>
                <a:off x="81866" y="2924944"/>
                <a:ext cx="1201781" cy="239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lang="en-US" altLang="ko-KR" sz="1000">
                    <a:latin typeface="Arial"/>
                    <a:cs typeface="Arial"/>
                  </a:rPr>
                  <a:t>Enterprise Network</a:t>
                </a:r>
              </a:p>
            </p:txBody>
          </p:sp>
        </p:grpSp>
        <p:cxnSp>
          <p:nvCxnSpPr>
            <p:cNvPr id="9" name="직선 연결선 1621"/>
            <p:cNvCxnSpPr>
              <a:cxnSpLocks noChangeShapeType="1"/>
            </p:cNvCxnSpPr>
            <p:nvPr/>
          </p:nvCxnSpPr>
          <p:spPr bwMode="auto">
            <a:xfrm rot="16200000" flipH="1">
              <a:off x="3843679" y="5507902"/>
              <a:ext cx="490877" cy="17787"/>
            </a:xfrm>
            <a:prstGeom prst="line">
              <a:avLst/>
            </a:prstGeom>
            <a:noFill/>
            <a:ln w="19050">
              <a:solidFill>
                <a:srgbClr val="1448BC"/>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2" name="이등변 삼각형 1610"/>
            <p:cNvSpPr>
              <a:spLocks noChangeArrowheads="1"/>
            </p:cNvSpPr>
            <p:nvPr/>
          </p:nvSpPr>
          <p:spPr bwMode="auto">
            <a:xfrm>
              <a:off x="3954234" y="5597233"/>
              <a:ext cx="249016" cy="188375"/>
            </a:xfrm>
            <a:prstGeom prst="triangle">
              <a:avLst>
                <a:gd name="adj" fmla="val 50000"/>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algn="ctr" latinLnBrk="0">
                <a:defRPr/>
              </a:pPr>
              <a:endParaRPr kumimoji="0" lang="ko-KR" altLang="en-US" sz="2000">
                <a:solidFill>
                  <a:srgbClr val="000000"/>
                </a:solidFill>
                <a:latin typeface="Arial"/>
                <a:cs typeface="Arial"/>
              </a:endParaRPr>
            </a:p>
          </p:txBody>
        </p:sp>
      </p:grpSp>
      <p:cxnSp>
        <p:nvCxnSpPr>
          <p:cNvPr id="544" name="직선 연결선 543"/>
          <p:cNvCxnSpPr>
            <a:cxnSpLocks noChangeShapeType="1"/>
            <a:stCxn id="592" idx="3"/>
            <a:endCxn id="58012" idx="1"/>
          </p:cNvCxnSpPr>
          <p:nvPr/>
        </p:nvCxnSpPr>
        <p:spPr bwMode="auto">
          <a:xfrm rot="16200000" flipH="1">
            <a:off x="2832894" y="3331369"/>
            <a:ext cx="633412" cy="425450"/>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57353" name="Group 105"/>
          <p:cNvGrpSpPr>
            <a:grpSpLocks/>
          </p:cNvGrpSpPr>
          <p:nvPr/>
        </p:nvGrpSpPr>
        <p:grpSpPr bwMode="auto">
          <a:xfrm>
            <a:off x="4595813" y="4567238"/>
            <a:ext cx="241300" cy="165100"/>
            <a:chOff x="1383" y="2852"/>
            <a:chExt cx="144" cy="123"/>
          </a:xfrm>
        </p:grpSpPr>
        <p:sp>
          <p:nvSpPr>
            <p:cNvPr id="58215" name="Rectangle 151"/>
            <p:cNvSpPr>
              <a:spLocks noChangeArrowheads="1"/>
            </p:cNvSpPr>
            <p:nvPr/>
          </p:nvSpPr>
          <p:spPr bwMode="auto">
            <a:xfrm>
              <a:off x="1383" y="2915"/>
              <a:ext cx="144" cy="60"/>
            </a:xfrm>
            <a:prstGeom prst="rect">
              <a:avLst/>
            </a:prstGeom>
            <a:solidFill>
              <a:srgbClr val="FF0000"/>
            </a:solidFill>
            <a:ln w="12700">
              <a:solidFill>
                <a:srgbClr val="000000"/>
              </a:solidFill>
              <a:miter lim="800000"/>
              <a:headEnd/>
              <a:tailEnd/>
            </a:ln>
          </p:spPr>
          <p:txBody>
            <a:bodyPr wrap="none" anchor="ctr"/>
            <a:lstStyle/>
            <a:p>
              <a:pPr latinLnBrk="0"/>
              <a:endParaRPr kumimoji="0" lang="ko-KR" altLang="en-US">
                <a:solidFill>
                  <a:srgbClr val="000000"/>
                </a:solidFill>
                <a:latin typeface="Arial"/>
                <a:ea typeface="굴림" charset="0"/>
                <a:cs typeface="Arial"/>
              </a:endParaRPr>
            </a:p>
          </p:txBody>
        </p:sp>
        <p:sp>
          <p:nvSpPr>
            <p:cNvPr id="58216" name="Rectangle 153"/>
            <p:cNvSpPr>
              <a:spLocks noChangeArrowheads="1"/>
            </p:cNvSpPr>
            <p:nvPr/>
          </p:nvSpPr>
          <p:spPr bwMode="auto">
            <a:xfrm>
              <a:off x="1383" y="2852"/>
              <a:ext cx="144" cy="62"/>
            </a:xfrm>
            <a:prstGeom prst="rect">
              <a:avLst/>
            </a:prstGeom>
            <a:solidFill>
              <a:srgbClr val="FFFFFF"/>
            </a:solidFill>
            <a:ln w="12700">
              <a:solidFill>
                <a:srgbClr val="000000"/>
              </a:solidFill>
              <a:miter lim="800000"/>
              <a:headEnd/>
              <a:tailEnd/>
            </a:ln>
          </p:spPr>
          <p:txBody>
            <a:bodyPr wrap="none" anchor="ctr"/>
            <a:lstStyle/>
            <a:p>
              <a:pPr latinLnBrk="0"/>
              <a:endParaRPr kumimoji="0" lang="ko-KR" altLang="en-US">
                <a:solidFill>
                  <a:srgbClr val="000000"/>
                </a:solidFill>
                <a:latin typeface="Arial"/>
                <a:ea typeface="굴림" charset="0"/>
                <a:cs typeface="Arial"/>
              </a:endParaRPr>
            </a:p>
          </p:txBody>
        </p:sp>
      </p:grpSp>
      <p:grpSp>
        <p:nvGrpSpPr>
          <p:cNvPr id="57354" name="Group 105"/>
          <p:cNvGrpSpPr>
            <a:grpSpLocks/>
          </p:cNvGrpSpPr>
          <p:nvPr/>
        </p:nvGrpSpPr>
        <p:grpSpPr bwMode="auto">
          <a:xfrm>
            <a:off x="4995863" y="4567238"/>
            <a:ext cx="241300" cy="165100"/>
            <a:chOff x="1383" y="2852"/>
            <a:chExt cx="144" cy="123"/>
          </a:xfrm>
        </p:grpSpPr>
        <p:sp>
          <p:nvSpPr>
            <p:cNvPr id="58213" name="Rectangle 151"/>
            <p:cNvSpPr>
              <a:spLocks noChangeArrowheads="1"/>
            </p:cNvSpPr>
            <p:nvPr/>
          </p:nvSpPr>
          <p:spPr bwMode="auto">
            <a:xfrm>
              <a:off x="1383" y="2915"/>
              <a:ext cx="144" cy="60"/>
            </a:xfrm>
            <a:prstGeom prst="rect">
              <a:avLst/>
            </a:prstGeom>
            <a:solidFill>
              <a:srgbClr val="FF0000"/>
            </a:solidFill>
            <a:ln w="12700">
              <a:solidFill>
                <a:srgbClr val="000000"/>
              </a:solidFill>
              <a:miter lim="800000"/>
              <a:headEnd/>
              <a:tailEnd/>
            </a:ln>
          </p:spPr>
          <p:txBody>
            <a:bodyPr wrap="none" anchor="ctr"/>
            <a:lstStyle/>
            <a:p>
              <a:pPr latinLnBrk="0"/>
              <a:endParaRPr kumimoji="0" lang="ko-KR" altLang="en-US">
                <a:solidFill>
                  <a:srgbClr val="000000"/>
                </a:solidFill>
                <a:latin typeface="Arial"/>
                <a:ea typeface="굴림" charset="0"/>
                <a:cs typeface="Arial"/>
              </a:endParaRPr>
            </a:p>
          </p:txBody>
        </p:sp>
        <p:sp>
          <p:nvSpPr>
            <p:cNvPr id="58214" name="Rectangle 153"/>
            <p:cNvSpPr>
              <a:spLocks noChangeArrowheads="1"/>
            </p:cNvSpPr>
            <p:nvPr/>
          </p:nvSpPr>
          <p:spPr bwMode="auto">
            <a:xfrm>
              <a:off x="1383" y="2852"/>
              <a:ext cx="144" cy="62"/>
            </a:xfrm>
            <a:prstGeom prst="rect">
              <a:avLst/>
            </a:prstGeom>
            <a:solidFill>
              <a:srgbClr val="FFFFFF"/>
            </a:solidFill>
            <a:ln w="12700">
              <a:solidFill>
                <a:srgbClr val="000000"/>
              </a:solidFill>
              <a:miter lim="800000"/>
              <a:headEnd/>
              <a:tailEnd/>
            </a:ln>
          </p:spPr>
          <p:txBody>
            <a:bodyPr wrap="none" anchor="ctr"/>
            <a:lstStyle/>
            <a:p>
              <a:pPr latinLnBrk="0"/>
              <a:endParaRPr kumimoji="0" lang="ko-KR" altLang="en-US">
                <a:solidFill>
                  <a:srgbClr val="000000"/>
                </a:solidFill>
                <a:latin typeface="Arial"/>
                <a:ea typeface="굴림" charset="0"/>
                <a:cs typeface="Arial"/>
              </a:endParaRPr>
            </a:p>
          </p:txBody>
        </p:sp>
      </p:grpSp>
      <p:sp>
        <p:nvSpPr>
          <p:cNvPr id="57355" name="TextBox 53"/>
          <p:cNvSpPr txBox="1">
            <a:spLocks noChangeArrowheads="1"/>
          </p:cNvSpPr>
          <p:nvPr/>
        </p:nvSpPr>
        <p:spPr bwMode="auto">
          <a:xfrm flipH="1">
            <a:off x="2124075" y="4967288"/>
            <a:ext cx="4868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800" b="1">
                <a:latin typeface="Arial"/>
                <a:cs typeface="Arial"/>
              </a:rPr>
              <a:t>4G/5G</a:t>
            </a:r>
            <a:endParaRPr kumimoji="0" lang="ko-KR" altLang="en-US" sz="800" b="1">
              <a:latin typeface="Arial"/>
              <a:cs typeface="Arial"/>
            </a:endParaRPr>
          </a:p>
        </p:txBody>
      </p:sp>
      <p:pic>
        <p:nvPicPr>
          <p:cNvPr id="57356"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4967288"/>
            <a:ext cx="14446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4" name="직선 연결선 573"/>
          <p:cNvCxnSpPr>
            <a:cxnSpLocks noChangeShapeType="1"/>
            <a:endCxn id="563" idx="0"/>
          </p:cNvCxnSpPr>
          <p:nvPr/>
        </p:nvCxnSpPr>
        <p:spPr bwMode="auto">
          <a:xfrm rot="16200000" flipH="1">
            <a:off x="2943225" y="5227638"/>
            <a:ext cx="473075" cy="92075"/>
          </a:xfrm>
          <a:prstGeom prst="line">
            <a:avLst/>
          </a:prstGeom>
          <a:noFill/>
          <a:ln w="19050">
            <a:solidFill>
              <a:srgbClr val="1448BC"/>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57358" name="그룹 1187"/>
          <p:cNvGrpSpPr>
            <a:grpSpLocks/>
          </p:cNvGrpSpPr>
          <p:nvPr/>
        </p:nvGrpSpPr>
        <p:grpSpPr bwMode="auto">
          <a:xfrm>
            <a:off x="5316538" y="4398963"/>
            <a:ext cx="560387" cy="428625"/>
            <a:chOff x="7164726" y="2276476"/>
            <a:chExt cx="576260" cy="371658"/>
          </a:xfrm>
        </p:grpSpPr>
        <p:grpSp>
          <p:nvGrpSpPr>
            <p:cNvPr id="58200" name="그룹 609"/>
            <p:cNvGrpSpPr>
              <a:grpSpLocks/>
            </p:cNvGrpSpPr>
            <p:nvPr/>
          </p:nvGrpSpPr>
          <p:grpSpPr bwMode="auto">
            <a:xfrm>
              <a:off x="7164726" y="2276476"/>
              <a:ext cx="576260" cy="371658"/>
              <a:chOff x="7596336" y="6093296"/>
              <a:chExt cx="432048" cy="322794"/>
            </a:xfrm>
          </p:grpSpPr>
          <p:pic>
            <p:nvPicPr>
              <p:cNvPr id="5820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96336" y="6093296"/>
                <a:ext cx="432048" cy="3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203" name="Group 3131"/>
              <p:cNvGrpSpPr>
                <a:grpSpLocks/>
              </p:cNvGrpSpPr>
              <p:nvPr/>
            </p:nvGrpSpPr>
            <p:grpSpPr bwMode="auto">
              <a:xfrm>
                <a:off x="7679040" y="6171025"/>
                <a:ext cx="260628" cy="214907"/>
                <a:chOff x="5271" y="810"/>
                <a:chExt cx="489" cy="685"/>
              </a:xfrm>
            </p:grpSpPr>
            <p:grpSp>
              <p:nvGrpSpPr>
                <p:cNvPr id="58204" name="Group 3122"/>
                <p:cNvGrpSpPr>
                  <a:grpSpLocks/>
                </p:cNvGrpSpPr>
                <p:nvPr/>
              </p:nvGrpSpPr>
              <p:grpSpPr bwMode="auto">
                <a:xfrm>
                  <a:off x="5271" y="810"/>
                  <a:ext cx="489" cy="685"/>
                  <a:chOff x="2063" y="2360"/>
                  <a:chExt cx="648" cy="640"/>
                </a:xfrm>
              </p:grpSpPr>
              <p:sp>
                <p:nvSpPr>
                  <p:cNvPr id="58208" name="Freeform 3123"/>
                  <p:cNvSpPr>
                    <a:spLocks/>
                  </p:cNvSpPr>
                  <p:nvPr/>
                </p:nvSpPr>
                <p:spPr bwMode="auto">
                  <a:xfrm>
                    <a:off x="2063" y="2360"/>
                    <a:ext cx="648" cy="71"/>
                  </a:xfrm>
                  <a:custGeom>
                    <a:avLst/>
                    <a:gdLst>
                      <a:gd name="T0" fmla="*/ 0 w 648"/>
                      <a:gd name="T1" fmla="*/ 71 h 71"/>
                      <a:gd name="T2" fmla="*/ 73 w 648"/>
                      <a:gd name="T3" fmla="*/ 0 h 71"/>
                      <a:gd name="T4" fmla="*/ 648 w 648"/>
                      <a:gd name="T5" fmla="*/ 0 h 71"/>
                      <a:gd name="T6" fmla="*/ 577 w 648"/>
                      <a:gd name="T7" fmla="*/ 71 h 71"/>
                      <a:gd name="T8" fmla="*/ 0 w 648"/>
                      <a:gd name="T9" fmla="*/ 71 h 71"/>
                      <a:gd name="T10" fmla="*/ 0 60000 65536"/>
                      <a:gd name="T11" fmla="*/ 0 60000 65536"/>
                      <a:gd name="T12" fmla="*/ 0 60000 65536"/>
                      <a:gd name="T13" fmla="*/ 0 60000 65536"/>
                      <a:gd name="T14" fmla="*/ 0 60000 65536"/>
                      <a:gd name="T15" fmla="*/ 0 w 648"/>
                      <a:gd name="T16" fmla="*/ 0 h 71"/>
                      <a:gd name="T17" fmla="*/ 648 w 648"/>
                      <a:gd name="T18" fmla="*/ 71 h 71"/>
                    </a:gdLst>
                    <a:ahLst/>
                    <a:cxnLst>
                      <a:cxn ang="T10">
                        <a:pos x="T0" y="T1"/>
                      </a:cxn>
                      <a:cxn ang="T11">
                        <a:pos x="T2" y="T3"/>
                      </a:cxn>
                      <a:cxn ang="T12">
                        <a:pos x="T4" y="T5"/>
                      </a:cxn>
                      <a:cxn ang="T13">
                        <a:pos x="T6" y="T7"/>
                      </a:cxn>
                      <a:cxn ang="T14">
                        <a:pos x="T8" y="T9"/>
                      </a:cxn>
                    </a:cxnLst>
                    <a:rect l="T15" t="T16" r="T17" b="T18"/>
                    <a:pathLst>
                      <a:path w="648" h="71">
                        <a:moveTo>
                          <a:pt x="0" y="71"/>
                        </a:moveTo>
                        <a:lnTo>
                          <a:pt x="73" y="0"/>
                        </a:lnTo>
                        <a:lnTo>
                          <a:pt x="648" y="0"/>
                        </a:lnTo>
                        <a:lnTo>
                          <a:pt x="577" y="71"/>
                        </a:lnTo>
                        <a:lnTo>
                          <a:pt x="0" y="71"/>
                        </a:lnTo>
                        <a:close/>
                      </a:path>
                    </a:pathLst>
                  </a:cu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209" name="Freeform 3124"/>
                  <p:cNvSpPr>
                    <a:spLocks/>
                  </p:cNvSpPr>
                  <p:nvPr/>
                </p:nvSpPr>
                <p:spPr bwMode="auto">
                  <a:xfrm>
                    <a:off x="2063" y="2360"/>
                    <a:ext cx="648" cy="71"/>
                  </a:xfrm>
                  <a:custGeom>
                    <a:avLst/>
                    <a:gdLst>
                      <a:gd name="T0" fmla="*/ 0 w 648"/>
                      <a:gd name="T1" fmla="*/ 71 h 71"/>
                      <a:gd name="T2" fmla="*/ 73 w 648"/>
                      <a:gd name="T3" fmla="*/ 0 h 71"/>
                      <a:gd name="T4" fmla="*/ 648 w 648"/>
                      <a:gd name="T5" fmla="*/ 0 h 71"/>
                      <a:gd name="T6" fmla="*/ 577 w 648"/>
                      <a:gd name="T7" fmla="*/ 71 h 71"/>
                      <a:gd name="T8" fmla="*/ 0 w 648"/>
                      <a:gd name="T9" fmla="*/ 71 h 71"/>
                      <a:gd name="T10" fmla="*/ 0 60000 65536"/>
                      <a:gd name="T11" fmla="*/ 0 60000 65536"/>
                      <a:gd name="T12" fmla="*/ 0 60000 65536"/>
                      <a:gd name="T13" fmla="*/ 0 60000 65536"/>
                      <a:gd name="T14" fmla="*/ 0 60000 65536"/>
                      <a:gd name="T15" fmla="*/ 0 w 648"/>
                      <a:gd name="T16" fmla="*/ 0 h 71"/>
                      <a:gd name="T17" fmla="*/ 648 w 648"/>
                      <a:gd name="T18" fmla="*/ 71 h 71"/>
                    </a:gdLst>
                    <a:ahLst/>
                    <a:cxnLst>
                      <a:cxn ang="T10">
                        <a:pos x="T0" y="T1"/>
                      </a:cxn>
                      <a:cxn ang="T11">
                        <a:pos x="T2" y="T3"/>
                      </a:cxn>
                      <a:cxn ang="T12">
                        <a:pos x="T4" y="T5"/>
                      </a:cxn>
                      <a:cxn ang="T13">
                        <a:pos x="T6" y="T7"/>
                      </a:cxn>
                      <a:cxn ang="T14">
                        <a:pos x="T8" y="T9"/>
                      </a:cxn>
                    </a:cxnLst>
                    <a:rect l="T15" t="T16" r="T17" b="T18"/>
                    <a:pathLst>
                      <a:path w="648" h="71">
                        <a:moveTo>
                          <a:pt x="0" y="71"/>
                        </a:moveTo>
                        <a:lnTo>
                          <a:pt x="73" y="0"/>
                        </a:lnTo>
                        <a:lnTo>
                          <a:pt x="648" y="0"/>
                        </a:lnTo>
                        <a:lnTo>
                          <a:pt x="577" y="71"/>
                        </a:lnTo>
                        <a:lnTo>
                          <a:pt x="0" y="71"/>
                        </a:lnTo>
                        <a:close/>
                      </a:path>
                    </a:pathLst>
                  </a:cu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210" name="Rectangle 3125"/>
                  <p:cNvSpPr>
                    <a:spLocks noChangeArrowheads="1"/>
                  </p:cNvSpPr>
                  <p:nvPr/>
                </p:nvSpPr>
                <p:spPr bwMode="auto">
                  <a:xfrm>
                    <a:off x="2065" y="2431"/>
                    <a:ext cx="575" cy="569"/>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z="1000">
                      <a:latin typeface="Arial"/>
                      <a:ea typeface="바탕체" charset="0"/>
                      <a:cs typeface="Arial"/>
                    </a:endParaRPr>
                  </a:p>
                </p:txBody>
              </p:sp>
              <p:sp>
                <p:nvSpPr>
                  <p:cNvPr id="58211" name="Freeform 3126"/>
                  <p:cNvSpPr>
                    <a:spLocks/>
                  </p:cNvSpPr>
                  <p:nvPr/>
                </p:nvSpPr>
                <p:spPr bwMode="auto">
                  <a:xfrm>
                    <a:off x="2640" y="2360"/>
                    <a:ext cx="71" cy="640"/>
                  </a:xfrm>
                  <a:custGeom>
                    <a:avLst/>
                    <a:gdLst>
                      <a:gd name="T0" fmla="*/ 0 w 71"/>
                      <a:gd name="T1" fmla="*/ 71 h 640"/>
                      <a:gd name="T2" fmla="*/ 71 w 71"/>
                      <a:gd name="T3" fmla="*/ 0 h 640"/>
                      <a:gd name="T4" fmla="*/ 71 w 71"/>
                      <a:gd name="T5" fmla="*/ 567 h 640"/>
                      <a:gd name="T6" fmla="*/ 0 w 71"/>
                      <a:gd name="T7" fmla="*/ 640 h 640"/>
                      <a:gd name="T8" fmla="*/ 0 w 71"/>
                      <a:gd name="T9" fmla="*/ 71 h 640"/>
                      <a:gd name="T10" fmla="*/ 0 60000 65536"/>
                      <a:gd name="T11" fmla="*/ 0 60000 65536"/>
                      <a:gd name="T12" fmla="*/ 0 60000 65536"/>
                      <a:gd name="T13" fmla="*/ 0 60000 65536"/>
                      <a:gd name="T14" fmla="*/ 0 60000 65536"/>
                      <a:gd name="T15" fmla="*/ 0 w 71"/>
                      <a:gd name="T16" fmla="*/ 0 h 640"/>
                      <a:gd name="T17" fmla="*/ 71 w 71"/>
                      <a:gd name="T18" fmla="*/ 640 h 640"/>
                    </a:gdLst>
                    <a:ahLst/>
                    <a:cxnLst>
                      <a:cxn ang="T10">
                        <a:pos x="T0" y="T1"/>
                      </a:cxn>
                      <a:cxn ang="T11">
                        <a:pos x="T2" y="T3"/>
                      </a:cxn>
                      <a:cxn ang="T12">
                        <a:pos x="T4" y="T5"/>
                      </a:cxn>
                      <a:cxn ang="T13">
                        <a:pos x="T6" y="T7"/>
                      </a:cxn>
                      <a:cxn ang="T14">
                        <a:pos x="T8" y="T9"/>
                      </a:cxn>
                    </a:cxnLst>
                    <a:rect l="T15" t="T16" r="T17" b="T18"/>
                    <a:pathLst>
                      <a:path w="71" h="640">
                        <a:moveTo>
                          <a:pt x="0" y="71"/>
                        </a:moveTo>
                        <a:lnTo>
                          <a:pt x="71" y="0"/>
                        </a:lnTo>
                        <a:lnTo>
                          <a:pt x="71" y="567"/>
                        </a:lnTo>
                        <a:lnTo>
                          <a:pt x="0" y="640"/>
                        </a:lnTo>
                        <a:lnTo>
                          <a:pt x="0" y="71"/>
                        </a:lnTo>
                        <a:close/>
                      </a:path>
                    </a:pathLst>
                  </a:custGeom>
                  <a:solidFill>
                    <a:srgbClr val="003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212" name="Freeform 3127"/>
                  <p:cNvSpPr>
                    <a:spLocks/>
                  </p:cNvSpPr>
                  <p:nvPr/>
                </p:nvSpPr>
                <p:spPr bwMode="auto">
                  <a:xfrm>
                    <a:off x="2640" y="2360"/>
                    <a:ext cx="71" cy="640"/>
                  </a:xfrm>
                  <a:custGeom>
                    <a:avLst/>
                    <a:gdLst>
                      <a:gd name="T0" fmla="*/ 0 w 71"/>
                      <a:gd name="T1" fmla="*/ 71 h 640"/>
                      <a:gd name="T2" fmla="*/ 71 w 71"/>
                      <a:gd name="T3" fmla="*/ 0 h 640"/>
                      <a:gd name="T4" fmla="*/ 71 w 71"/>
                      <a:gd name="T5" fmla="*/ 567 h 640"/>
                      <a:gd name="T6" fmla="*/ 0 w 71"/>
                      <a:gd name="T7" fmla="*/ 640 h 640"/>
                      <a:gd name="T8" fmla="*/ 0 w 71"/>
                      <a:gd name="T9" fmla="*/ 71 h 640"/>
                      <a:gd name="T10" fmla="*/ 0 60000 65536"/>
                      <a:gd name="T11" fmla="*/ 0 60000 65536"/>
                      <a:gd name="T12" fmla="*/ 0 60000 65536"/>
                      <a:gd name="T13" fmla="*/ 0 60000 65536"/>
                      <a:gd name="T14" fmla="*/ 0 60000 65536"/>
                      <a:gd name="T15" fmla="*/ 0 w 71"/>
                      <a:gd name="T16" fmla="*/ 0 h 640"/>
                      <a:gd name="T17" fmla="*/ 71 w 71"/>
                      <a:gd name="T18" fmla="*/ 640 h 640"/>
                    </a:gdLst>
                    <a:ahLst/>
                    <a:cxnLst>
                      <a:cxn ang="T10">
                        <a:pos x="T0" y="T1"/>
                      </a:cxn>
                      <a:cxn ang="T11">
                        <a:pos x="T2" y="T3"/>
                      </a:cxn>
                      <a:cxn ang="T12">
                        <a:pos x="T4" y="T5"/>
                      </a:cxn>
                      <a:cxn ang="T13">
                        <a:pos x="T6" y="T7"/>
                      </a:cxn>
                      <a:cxn ang="T14">
                        <a:pos x="T8" y="T9"/>
                      </a:cxn>
                    </a:cxnLst>
                    <a:rect l="T15" t="T16" r="T17" b="T18"/>
                    <a:pathLst>
                      <a:path w="71" h="640">
                        <a:moveTo>
                          <a:pt x="0" y="71"/>
                        </a:moveTo>
                        <a:lnTo>
                          <a:pt x="71" y="0"/>
                        </a:lnTo>
                        <a:lnTo>
                          <a:pt x="71" y="567"/>
                        </a:lnTo>
                        <a:lnTo>
                          <a:pt x="0" y="640"/>
                        </a:lnTo>
                        <a:lnTo>
                          <a:pt x="0" y="71"/>
                        </a:lnTo>
                        <a:close/>
                      </a:path>
                    </a:pathLst>
                  </a:custGeom>
                  <a:solidFill>
                    <a:srgbClr val="003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sp>
              <p:nvSpPr>
                <p:cNvPr id="58205" name="Freeform 3128"/>
                <p:cNvSpPr>
                  <a:spLocks/>
                </p:cNvSpPr>
                <p:nvPr/>
              </p:nvSpPr>
              <p:spPr bwMode="auto">
                <a:xfrm>
                  <a:off x="5308" y="1037"/>
                  <a:ext cx="384" cy="312"/>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206" name="Freeform 3129"/>
                <p:cNvSpPr>
                  <a:spLocks/>
                </p:cNvSpPr>
                <p:nvPr/>
              </p:nvSpPr>
              <p:spPr bwMode="auto">
                <a:xfrm>
                  <a:off x="5301" y="896"/>
                  <a:ext cx="384" cy="304"/>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FD4223"/>
                </a:solidFill>
                <a:ln w="9525">
                  <a:solidFill>
                    <a:srgbClr val="FD4223"/>
                  </a:solidFill>
                  <a:round/>
                  <a:headEnd/>
                  <a:tailEnd/>
                </a:ln>
              </p:spPr>
              <p:txBody>
                <a:bodyPr/>
                <a:lstStyle/>
                <a:p>
                  <a:endParaRPr lang="en-US">
                    <a:latin typeface="Arial"/>
                    <a:cs typeface="Arial"/>
                  </a:endParaRPr>
                </a:p>
              </p:txBody>
            </p:sp>
            <p:sp>
              <p:nvSpPr>
                <p:cNvPr id="58207" name="Freeform 3130"/>
                <p:cNvSpPr>
                  <a:spLocks/>
                </p:cNvSpPr>
                <p:nvPr/>
              </p:nvSpPr>
              <p:spPr bwMode="auto">
                <a:xfrm>
                  <a:off x="5301" y="1183"/>
                  <a:ext cx="384" cy="312"/>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grpSp>
        <p:pic>
          <p:nvPicPr>
            <p:cNvPr id="58201" name="Picture 1014"/>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448" y="2342266"/>
              <a:ext cx="311154" cy="13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57359" name="TextBox 454"/>
          <p:cNvSpPr txBox="1">
            <a:spLocks noChangeArrowheads="1"/>
          </p:cNvSpPr>
          <p:nvPr/>
        </p:nvSpPr>
        <p:spPr bwMode="auto">
          <a:xfrm>
            <a:off x="4117975" y="4246563"/>
            <a:ext cx="1250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lang="ko-KR" altLang="en-US" sz="1400" b="1">
                <a:latin typeface="Arial"/>
                <a:cs typeface="Arial"/>
              </a:rPr>
              <a:t> </a:t>
            </a:r>
            <a:r>
              <a:rPr lang="en-US" altLang="ko-KR" sz="1400" b="1">
                <a:latin typeface="Arial"/>
                <a:cs typeface="Arial"/>
              </a:rPr>
              <a:t>Backbone</a:t>
            </a:r>
            <a:endParaRPr lang="ko-KR" altLang="en-US" sz="1400" b="1">
              <a:latin typeface="Arial"/>
              <a:cs typeface="Arial"/>
            </a:endParaRPr>
          </a:p>
        </p:txBody>
      </p:sp>
      <p:sp>
        <p:nvSpPr>
          <p:cNvPr id="57360" name="TextBox 454"/>
          <p:cNvSpPr txBox="1">
            <a:spLocks noChangeArrowheads="1"/>
          </p:cNvSpPr>
          <p:nvPr/>
        </p:nvSpPr>
        <p:spPr bwMode="auto">
          <a:xfrm>
            <a:off x="3708400" y="3852863"/>
            <a:ext cx="1871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lang="en-US" altLang="ko-KR" sz="1600" b="1">
                <a:solidFill>
                  <a:srgbClr val="0000FF"/>
                </a:solidFill>
                <a:latin typeface="Arial"/>
                <a:cs typeface="Arial"/>
              </a:rPr>
              <a:t>Smart Network</a:t>
            </a:r>
            <a:endParaRPr lang="ko-KR" altLang="en-US" sz="1600" b="1">
              <a:solidFill>
                <a:srgbClr val="0000FF"/>
              </a:solidFill>
              <a:latin typeface="Arial"/>
              <a:cs typeface="Arial"/>
            </a:endParaRPr>
          </a:p>
        </p:txBody>
      </p:sp>
      <p:grpSp>
        <p:nvGrpSpPr>
          <p:cNvPr id="57361" name="그룹 1187"/>
          <p:cNvGrpSpPr>
            <a:grpSpLocks/>
          </p:cNvGrpSpPr>
          <p:nvPr/>
        </p:nvGrpSpPr>
        <p:grpSpPr bwMode="auto">
          <a:xfrm>
            <a:off x="3635375" y="4398963"/>
            <a:ext cx="560388" cy="428625"/>
            <a:chOff x="7164726" y="2276476"/>
            <a:chExt cx="576260" cy="371658"/>
          </a:xfrm>
        </p:grpSpPr>
        <p:grpSp>
          <p:nvGrpSpPr>
            <p:cNvPr id="58187" name="그룹 609"/>
            <p:cNvGrpSpPr>
              <a:grpSpLocks/>
            </p:cNvGrpSpPr>
            <p:nvPr/>
          </p:nvGrpSpPr>
          <p:grpSpPr bwMode="auto">
            <a:xfrm>
              <a:off x="7164726" y="2276476"/>
              <a:ext cx="576260" cy="371658"/>
              <a:chOff x="7596336" y="6093296"/>
              <a:chExt cx="432048" cy="322794"/>
            </a:xfrm>
          </p:grpSpPr>
          <p:pic>
            <p:nvPicPr>
              <p:cNvPr id="58189"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96336" y="6093296"/>
                <a:ext cx="432048" cy="3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190" name="Group 3131"/>
              <p:cNvGrpSpPr>
                <a:grpSpLocks/>
              </p:cNvGrpSpPr>
              <p:nvPr/>
            </p:nvGrpSpPr>
            <p:grpSpPr bwMode="auto">
              <a:xfrm>
                <a:off x="7679040" y="6171025"/>
                <a:ext cx="260628" cy="214907"/>
                <a:chOff x="5271" y="810"/>
                <a:chExt cx="489" cy="685"/>
              </a:xfrm>
            </p:grpSpPr>
            <p:grpSp>
              <p:nvGrpSpPr>
                <p:cNvPr id="58191" name="Group 3122"/>
                <p:cNvGrpSpPr>
                  <a:grpSpLocks/>
                </p:cNvGrpSpPr>
                <p:nvPr/>
              </p:nvGrpSpPr>
              <p:grpSpPr bwMode="auto">
                <a:xfrm>
                  <a:off x="5271" y="810"/>
                  <a:ext cx="489" cy="685"/>
                  <a:chOff x="2063" y="2360"/>
                  <a:chExt cx="648" cy="640"/>
                </a:xfrm>
              </p:grpSpPr>
              <p:sp>
                <p:nvSpPr>
                  <p:cNvPr id="58195" name="Freeform 3123"/>
                  <p:cNvSpPr>
                    <a:spLocks/>
                  </p:cNvSpPr>
                  <p:nvPr/>
                </p:nvSpPr>
                <p:spPr bwMode="auto">
                  <a:xfrm>
                    <a:off x="2063" y="2360"/>
                    <a:ext cx="648" cy="71"/>
                  </a:xfrm>
                  <a:custGeom>
                    <a:avLst/>
                    <a:gdLst>
                      <a:gd name="T0" fmla="*/ 0 w 648"/>
                      <a:gd name="T1" fmla="*/ 71 h 71"/>
                      <a:gd name="T2" fmla="*/ 73 w 648"/>
                      <a:gd name="T3" fmla="*/ 0 h 71"/>
                      <a:gd name="T4" fmla="*/ 648 w 648"/>
                      <a:gd name="T5" fmla="*/ 0 h 71"/>
                      <a:gd name="T6" fmla="*/ 577 w 648"/>
                      <a:gd name="T7" fmla="*/ 71 h 71"/>
                      <a:gd name="T8" fmla="*/ 0 w 648"/>
                      <a:gd name="T9" fmla="*/ 71 h 71"/>
                      <a:gd name="T10" fmla="*/ 0 60000 65536"/>
                      <a:gd name="T11" fmla="*/ 0 60000 65536"/>
                      <a:gd name="T12" fmla="*/ 0 60000 65536"/>
                      <a:gd name="T13" fmla="*/ 0 60000 65536"/>
                      <a:gd name="T14" fmla="*/ 0 60000 65536"/>
                      <a:gd name="T15" fmla="*/ 0 w 648"/>
                      <a:gd name="T16" fmla="*/ 0 h 71"/>
                      <a:gd name="T17" fmla="*/ 648 w 648"/>
                      <a:gd name="T18" fmla="*/ 71 h 71"/>
                    </a:gdLst>
                    <a:ahLst/>
                    <a:cxnLst>
                      <a:cxn ang="T10">
                        <a:pos x="T0" y="T1"/>
                      </a:cxn>
                      <a:cxn ang="T11">
                        <a:pos x="T2" y="T3"/>
                      </a:cxn>
                      <a:cxn ang="T12">
                        <a:pos x="T4" y="T5"/>
                      </a:cxn>
                      <a:cxn ang="T13">
                        <a:pos x="T6" y="T7"/>
                      </a:cxn>
                      <a:cxn ang="T14">
                        <a:pos x="T8" y="T9"/>
                      </a:cxn>
                    </a:cxnLst>
                    <a:rect l="T15" t="T16" r="T17" b="T18"/>
                    <a:pathLst>
                      <a:path w="648" h="71">
                        <a:moveTo>
                          <a:pt x="0" y="71"/>
                        </a:moveTo>
                        <a:lnTo>
                          <a:pt x="73" y="0"/>
                        </a:lnTo>
                        <a:lnTo>
                          <a:pt x="648" y="0"/>
                        </a:lnTo>
                        <a:lnTo>
                          <a:pt x="577" y="71"/>
                        </a:lnTo>
                        <a:lnTo>
                          <a:pt x="0" y="71"/>
                        </a:lnTo>
                        <a:close/>
                      </a:path>
                    </a:pathLst>
                  </a:cu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96" name="Freeform 3124"/>
                  <p:cNvSpPr>
                    <a:spLocks/>
                  </p:cNvSpPr>
                  <p:nvPr/>
                </p:nvSpPr>
                <p:spPr bwMode="auto">
                  <a:xfrm>
                    <a:off x="2063" y="2360"/>
                    <a:ext cx="648" cy="71"/>
                  </a:xfrm>
                  <a:custGeom>
                    <a:avLst/>
                    <a:gdLst>
                      <a:gd name="T0" fmla="*/ 0 w 648"/>
                      <a:gd name="T1" fmla="*/ 71 h 71"/>
                      <a:gd name="T2" fmla="*/ 73 w 648"/>
                      <a:gd name="T3" fmla="*/ 0 h 71"/>
                      <a:gd name="T4" fmla="*/ 648 w 648"/>
                      <a:gd name="T5" fmla="*/ 0 h 71"/>
                      <a:gd name="T6" fmla="*/ 577 w 648"/>
                      <a:gd name="T7" fmla="*/ 71 h 71"/>
                      <a:gd name="T8" fmla="*/ 0 w 648"/>
                      <a:gd name="T9" fmla="*/ 71 h 71"/>
                      <a:gd name="T10" fmla="*/ 0 60000 65536"/>
                      <a:gd name="T11" fmla="*/ 0 60000 65536"/>
                      <a:gd name="T12" fmla="*/ 0 60000 65536"/>
                      <a:gd name="T13" fmla="*/ 0 60000 65536"/>
                      <a:gd name="T14" fmla="*/ 0 60000 65536"/>
                      <a:gd name="T15" fmla="*/ 0 w 648"/>
                      <a:gd name="T16" fmla="*/ 0 h 71"/>
                      <a:gd name="T17" fmla="*/ 648 w 648"/>
                      <a:gd name="T18" fmla="*/ 71 h 71"/>
                    </a:gdLst>
                    <a:ahLst/>
                    <a:cxnLst>
                      <a:cxn ang="T10">
                        <a:pos x="T0" y="T1"/>
                      </a:cxn>
                      <a:cxn ang="T11">
                        <a:pos x="T2" y="T3"/>
                      </a:cxn>
                      <a:cxn ang="T12">
                        <a:pos x="T4" y="T5"/>
                      </a:cxn>
                      <a:cxn ang="T13">
                        <a:pos x="T6" y="T7"/>
                      </a:cxn>
                      <a:cxn ang="T14">
                        <a:pos x="T8" y="T9"/>
                      </a:cxn>
                    </a:cxnLst>
                    <a:rect l="T15" t="T16" r="T17" b="T18"/>
                    <a:pathLst>
                      <a:path w="648" h="71">
                        <a:moveTo>
                          <a:pt x="0" y="71"/>
                        </a:moveTo>
                        <a:lnTo>
                          <a:pt x="73" y="0"/>
                        </a:lnTo>
                        <a:lnTo>
                          <a:pt x="648" y="0"/>
                        </a:lnTo>
                        <a:lnTo>
                          <a:pt x="577" y="71"/>
                        </a:lnTo>
                        <a:lnTo>
                          <a:pt x="0" y="71"/>
                        </a:lnTo>
                        <a:close/>
                      </a:path>
                    </a:pathLst>
                  </a:cu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97" name="Rectangle 3125"/>
                  <p:cNvSpPr>
                    <a:spLocks noChangeArrowheads="1"/>
                  </p:cNvSpPr>
                  <p:nvPr/>
                </p:nvSpPr>
                <p:spPr bwMode="auto">
                  <a:xfrm>
                    <a:off x="2065" y="2431"/>
                    <a:ext cx="575" cy="569"/>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z="1000">
                      <a:latin typeface="Arial"/>
                      <a:ea typeface="바탕체" charset="0"/>
                      <a:cs typeface="Arial"/>
                    </a:endParaRPr>
                  </a:p>
                </p:txBody>
              </p:sp>
              <p:sp>
                <p:nvSpPr>
                  <p:cNvPr id="58198" name="Freeform 3126"/>
                  <p:cNvSpPr>
                    <a:spLocks/>
                  </p:cNvSpPr>
                  <p:nvPr/>
                </p:nvSpPr>
                <p:spPr bwMode="auto">
                  <a:xfrm>
                    <a:off x="2640" y="2360"/>
                    <a:ext cx="71" cy="640"/>
                  </a:xfrm>
                  <a:custGeom>
                    <a:avLst/>
                    <a:gdLst>
                      <a:gd name="T0" fmla="*/ 0 w 71"/>
                      <a:gd name="T1" fmla="*/ 71 h 640"/>
                      <a:gd name="T2" fmla="*/ 71 w 71"/>
                      <a:gd name="T3" fmla="*/ 0 h 640"/>
                      <a:gd name="T4" fmla="*/ 71 w 71"/>
                      <a:gd name="T5" fmla="*/ 567 h 640"/>
                      <a:gd name="T6" fmla="*/ 0 w 71"/>
                      <a:gd name="T7" fmla="*/ 640 h 640"/>
                      <a:gd name="T8" fmla="*/ 0 w 71"/>
                      <a:gd name="T9" fmla="*/ 71 h 640"/>
                      <a:gd name="T10" fmla="*/ 0 60000 65536"/>
                      <a:gd name="T11" fmla="*/ 0 60000 65536"/>
                      <a:gd name="T12" fmla="*/ 0 60000 65536"/>
                      <a:gd name="T13" fmla="*/ 0 60000 65536"/>
                      <a:gd name="T14" fmla="*/ 0 60000 65536"/>
                      <a:gd name="T15" fmla="*/ 0 w 71"/>
                      <a:gd name="T16" fmla="*/ 0 h 640"/>
                      <a:gd name="T17" fmla="*/ 71 w 71"/>
                      <a:gd name="T18" fmla="*/ 640 h 640"/>
                    </a:gdLst>
                    <a:ahLst/>
                    <a:cxnLst>
                      <a:cxn ang="T10">
                        <a:pos x="T0" y="T1"/>
                      </a:cxn>
                      <a:cxn ang="T11">
                        <a:pos x="T2" y="T3"/>
                      </a:cxn>
                      <a:cxn ang="T12">
                        <a:pos x="T4" y="T5"/>
                      </a:cxn>
                      <a:cxn ang="T13">
                        <a:pos x="T6" y="T7"/>
                      </a:cxn>
                      <a:cxn ang="T14">
                        <a:pos x="T8" y="T9"/>
                      </a:cxn>
                    </a:cxnLst>
                    <a:rect l="T15" t="T16" r="T17" b="T18"/>
                    <a:pathLst>
                      <a:path w="71" h="640">
                        <a:moveTo>
                          <a:pt x="0" y="71"/>
                        </a:moveTo>
                        <a:lnTo>
                          <a:pt x="71" y="0"/>
                        </a:lnTo>
                        <a:lnTo>
                          <a:pt x="71" y="567"/>
                        </a:lnTo>
                        <a:lnTo>
                          <a:pt x="0" y="640"/>
                        </a:lnTo>
                        <a:lnTo>
                          <a:pt x="0" y="71"/>
                        </a:lnTo>
                        <a:close/>
                      </a:path>
                    </a:pathLst>
                  </a:custGeom>
                  <a:solidFill>
                    <a:srgbClr val="003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99" name="Freeform 3127"/>
                  <p:cNvSpPr>
                    <a:spLocks/>
                  </p:cNvSpPr>
                  <p:nvPr/>
                </p:nvSpPr>
                <p:spPr bwMode="auto">
                  <a:xfrm>
                    <a:off x="2640" y="2360"/>
                    <a:ext cx="71" cy="640"/>
                  </a:xfrm>
                  <a:custGeom>
                    <a:avLst/>
                    <a:gdLst>
                      <a:gd name="T0" fmla="*/ 0 w 71"/>
                      <a:gd name="T1" fmla="*/ 71 h 640"/>
                      <a:gd name="T2" fmla="*/ 71 w 71"/>
                      <a:gd name="T3" fmla="*/ 0 h 640"/>
                      <a:gd name="T4" fmla="*/ 71 w 71"/>
                      <a:gd name="T5" fmla="*/ 567 h 640"/>
                      <a:gd name="T6" fmla="*/ 0 w 71"/>
                      <a:gd name="T7" fmla="*/ 640 h 640"/>
                      <a:gd name="T8" fmla="*/ 0 w 71"/>
                      <a:gd name="T9" fmla="*/ 71 h 640"/>
                      <a:gd name="T10" fmla="*/ 0 60000 65536"/>
                      <a:gd name="T11" fmla="*/ 0 60000 65536"/>
                      <a:gd name="T12" fmla="*/ 0 60000 65536"/>
                      <a:gd name="T13" fmla="*/ 0 60000 65536"/>
                      <a:gd name="T14" fmla="*/ 0 60000 65536"/>
                      <a:gd name="T15" fmla="*/ 0 w 71"/>
                      <a:gd name="T16" fmla="*/ 0 h 640"/>
                      <a:gd name="T17" fmla="*/ 71 w 71"/>
                      <a:gd name="T18" fmla="*/ 640 h 640"/>
                    </a:gdLst>
                    <a:ahLst/>
                    <a:cxnLst>
                      <a:cxn ang="T10">
                        <a:pos x="T0" y="T1"/>
                      </a:cxn>
                      <a:cxn ang="T11">
                        <a:pos x="T2" y="T3"/>
                      </a:cxn>
                      <a:cxn ang="T12">
                        <a:pos x="T4" y="T5"/>
                      </a:cxn>
                      <a:cxn ang="T13">
                        <a:pos x="T6" y="T7"/>
                      </a:cxn>
                      <a:cxn ang="T14">
                        <a:pos x="T8" y="T9"/>
                      </a:cxn>
                    </a:cxnLst>
                    <a:rect l="T15" t="T16" r="T17" b="T18"/>
                    <a:pathLst>
                      <a:path w="71" h="640">
                        <a:moveTo>
                          <a:pt x="0" y="71"/>
                        </a:moveTo>
                        <a:lnTo>
                          <a:pt x="71" y="0"/>
                        </a:lnTo>
                        <a:lnTo>
                          <a:pt x="71" y="567"/>
                        </a:lnTo>
                        <a:lnTo>
                          <a:pt x="0" y="640"/>
                        </a:lnTo>
                        <a:lnTo>
                          <a:pt x="0" y="71"/>
                        </a:lnTo>
                        <a:close/>
                      </a:path>
                    </a:pathLst>
                  </a:custGeom>
                  <a:solidFill>
                    <a:srgbClr val="003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sp>
              <p:nvSpPr>
                <p:cNvPr id="58192" name="Freeform 3128"/>
                <p:cNvSpPr>
                  <a:spLocks/>
                </p:cNvSpPr>
                <p:nvPr/>
              </p:nvSpPr>
              <p:spPr bwMode="auto">
                <a:xfrm>
                  <a:off x="5308" y="1037"/>
                  <a:ext cx="384" cy="312"/>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93" name="Freeform 3129"/>
                <p:cNvSpPr>
                  <a:spLocks/>
                </p:cNvSpPr>
                <p:nvPr/>
              </p:nvSpPr>
              <p:spPr bwMode="auto">
                <a:xfrm>
                  <a:off x="5301" y="896"/>
                  <a:ext cx="384" cy="304"/>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FD4223"/>
                </a:solidFill>
                <a:ln w="9525">
                  <a:solidFill>
                    <a:srgbClr val="FD4223"/>
                  </a:solidFill>
                  <a:round/>
                  <a:headEnd/>
                  <a:tailEnd/>
                </a:ln>
              </p:spPr>
              <p:txBody>
                <a:bodyPr/>
                <a:lstStyle/>
                <a:p>
                  <a:endParaRPr lang="en-US">
                    <a:latin typeface="Arial"/>
                    <a:cs typeface="Arial"/>
                  </a:endParaRPr>
                </a:p>
              </p:txBody>
            </p:sp>
            <p:sp>
              <p:nvSpPr>
                <p:cNvPr id="58194" name="Freeform 3130"/>
                <p:cNvSpPr>
                  <a:spLocks/>
                </p:cNvSpPr>
                <p:nvPr/>
              </p:nvSpPr>
              <p:spPr bwMode="auto">
                <a:xfrm>
                  <a:off x="5301" y="1183"/>
                  <a:ext cx="384" cy="312"/>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grpSp>
        <p:pic>
          <p:nvPicPr>
            <p:cNvPr id="58188" name="Picture 1014"/>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448" y="2342266"/>
              <a:ext cx="311154" cy="13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57362" name="자유형 1239"/>
          <p:cNvSpPr>
            <a:spLocks/>
          </p:cNvSpPr>
          <p:nvPr/>
        </p:nvSpPr>
        <p:spPr bwMode="auto">
          <a:xfrm>
            <a:off x="4084638" y="4687888"/>
            <a:ext cx="1317625" cy="127000"/>
          </a:xfrm>
          <a:custGeom>
            <a:avLst/>
            <a:gdLst>
              <a:gd name="T0" fmla="*/ 0 w 1185063"/>
              <a:gd name="T1" fmla="*/ 0 h 87782"/>
              <a:gd name="T2" fmla="*/ 1187922 w 1185063"/>
              <a:gd name="T3" fmla="*/ 873450655 h 87782"/>
              <a:gd name="T4" fmla="*/ 13661172 w 1185063"/>
              <a:gd name="T5" fmla="*/ 1048134877 h 87782"/>
              <a:gd name="T6" fmla="*/ 16037032 w 1185063"/>
              <a:gd name="T7" fmla="*/ 87343754 h 87782"/>
              <a:gd name="T8" fmla="*/ 0 60000 65536"/>
              <a:gd name="T9" fmla="*/ 0 60000 65536"/>
              <a:gd name="T10" fmla="*/ 0 60000 65536"/>
              <a:gd name="T11" fmla="*/ 0 60000 65536"/>
              <a:gd name="T12" fmla="*/ 0 w 1185063"/>
              <a:gd name="T13" fmla="*/ 0 h 87782"/>
              <a:gd name="T14" fmla="*/ 1185063 w 1185063"/>
              <a:gd name="T15" fmla="*/ 87782 h 87782"/>
            </a:gdLst>
            <a:ahLst/>
            <a:cxnLst>
              <a:cxn ang="T8">
                <a:pos x="T0" y="T1"/>
              </a:cxn>
              <a:cxn ang="T9">
                <a:pos x="T2" y="T3"/>
              </a:cxn>
              <a:cxn ang="T10">
                <a:pos x="T4" y="T5"/>
              </a:cxn>
              <a:cxn ang="T11">
                <a:pos x="T6" y="T7"/>
              </a:cxn>
            </a:cxnLst>
            <a:rect l="T12" t="T13" r="T14" b="T15"/>
            <a:pathLst>
              <a:path w="1185063" h="87782">
                <a:moveTo>
                  <a:pt x="0" y="0"/>
                </a:moveTo>
                <a:lnTo>
                  <a:pt x="87783" y="73152"/>
                </a:lnTo>
                <a:lnTo>
                  <a:pt x="1009498" y="87782"/>
                </a:lnTo>
                <a:lnTo>
                  <a:pt x="1185063" y="7315"/>
                </a:ln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latin typeface="Arial"/>
              <a:cs typeface="Arial"/>
            </a:endParaRPr>
          </a:p>
        </p:txBody>
      </p:sp>
      <p:cxnSp>
        <p:nvCxnSpPr>
          <p:cNvPr id="582" name="직선 연결선 581"/>
          <p:cNvCxnSpPr>
            <a:cxnSpLocks noChangeShapeType="1"/>
          </p:cNvCxnSpPr>
          <p:nvPr/>
        </p:nvCxnSpPr>
        <p:spPr bwMode="auto">
          <a:xfrm rot="10800000">
            <a:off x="3421063" y="4289425"/>
            <a:ext cx="330200" cy="290513"/>
          </a:xfrm>
          <a:prstGeom prst="line">
            <a:avLst/>
          </a:prstGeom>
          <a:noFill/>
          <a:ln w="28575">
            <a:solidFill>
              <a:schemeClr val="tx1"/>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583" name="직선 연결선 582"/>
          <p:cNvCxnSpPr>
            <a:cxnSpLocks noChangeShapeType="1"/>
          </p:cNvCxnSpPr>
          <p:nvPr/>
        </p:nvCxnSpPr>
        <p:spPr bwMode="auto">
          <a:xfrm rot="5400000">
            <a:off x="5694362" y="4248151"/>
            <a:ext cx="373063" cy="239712"/>
          </a:xfrm>
          <a:prstGeom prst="line">
            <a:avLst/>
          </a:prstGeom>
          <a:noFill/>
          <a:ln w="28575">
            <a:solidFill>
              <a:schemeClr val="tx1"/>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57365" name="TextBox 54"/>
          <p:cNvSpPr txBox="1">
            <a:spLocks noChangeArrowheads="1"/>
          </p:cNvSpPr>
          <p:nvPr/>
        </p:nvSpPr>
        <p:spPr bwMode="auto">
          <a:xfrm flipH="1">
            <a:off x="4067175" y="5038725"/>
            <a:ext cx="12795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kumimoji="0" lang="en-US" altLang="ko-KR" sz="1100">
                <a:latin typeface="Arial"/>
                <a:cs typeface="Arial"/>
              </a:rPr>
              <a:t>Network Virtualization</a:t>
            </a:r>
            <a:endParaRPr kumimoji="0" lang="ko-KR" altLang="en-US" sz="1100">
              <a:latin typeface="Arial"/>
              <a:cs typeface="Arial"/>
            </a:endParaRPr>
          </a:p>
        </p:txBody>
      </p:sp>
      <p:cxnSp>
        <p:nvCxnSpPr>
          <p:cNvPr id="602" name="직선 연결선 601"/>
          <p:cNvCxnSpPr>
            <a:cxnSpLocks noChangeShapeType="1"/>
            <a:stCxn id="1322" idx="3"/>
            <a:endCxn id="57864" idx="1"/>
          </p:cNvCxnSpPr>
          <p:nvPr/>
        </p:nvCxnSpPr>
        <p:spPr bwMode="auto">
          <a:xfrm rot="16200000" flipH="1">
            <a:off x="5050632" y="2956719"/>
            <a:ext cx="690562" cy="1117600"/>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57367" name="그룹 1187"/>
          <p:cNvGrpSpPr>
            <a:grpSpLocks/>
          </p:cNvGrpSpPr>
          <p:nvPr/>
        </p:nvGrpSpPr>
        <p:grpSpPr bwMode="auto">
          <a:xfrm>
            <a:off x="466725" y="4194175"/>
            <a:ext cx="609600" cy="246063"/>
            <a:chOff x="7164726" y="2276476"/>
            <a:chExt cx="576260" cy="371658"/>
          </a:xfrm>
        </p:grpSpPr>
        <p:grpSp>
          <p:nvGrpSpPr>
            <p:cNvPr id="58174" name="그룹 609"/>
            <p:cNvGrpSpPr>
              <a:grpSpLocks/>
            </p:cNvGrpSpPr>
            <p:nvPr/>
          </p:nvGrpSpPr>
          <p:grpSpPr bwMode="auto">
            <a:xfrm>
              <a:off x="7164726" y="2276476"/>
              <a:ext cx="576260" cy="371658"/>
              <a:chOff x="7596336" y="6093296"/>
              <a:chExt cx="432048" cy="322794"/>
            </a:xfrm>
          </p:grpSpPr>
          <p:pic>
            <p:nvPicPr>
              <p:cNvPr id="581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6336" y="6093296"/>
                <a:ext cx="432048" cy="32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177" name="Group 3131"/>
              <p:cNvGrpSpPr>
                <a:grpSpLocks/>
              </p:cNvGrpSpPr>
              <p:nvPr/>
            </p:nvGrpSpPr>
            <p:grpSpPr bwMode="auto">
              <a:xfrm>
                <a:off x="7679040" y="6171025"/>
                <a:ext cx="260628" cy="214907"/>
                <a:chOff x="5271" y="810"/>
                <a:chExt cx="489" cy="685"/>
              </a:xfrm>
            </p:grpSpPr>
            <p:grpSp>
              <p:nvGrpSpPr>
                <p:cNvPr id="58178" name="Group 3122"/>
                <p:cNvGrpSpPr>
                  <a:grpSpLocks/>
                </p:cNvGrpSpPr>
                <p:nvPr/>
              </p:nvGrpSpPr>
              <p:grpSpPr bwMode="auto">
                <a:xfrm>
                  <a:off x="5271" y="810"/>
                  <a:ext cx="489" cy="685"/>
                  <a:chOff x="2063" y="2360"/>
                  <a:chExt cx="648" cy="640"/>
                </a:xfrm>
              </p:grpSpPr>
              <p:sp>
                <p:nvSpPr>
                  <p:cNvPr id="58182" name="Freeform 3123"/>
                  <p:cNvSpPr>
                    <a:spLocks/>
                  </p:cNvSpPr>
                  <p:nvPr/>
                </p:nvSpPr>
                <p:spPr bwMode="auto">
                  <a:xfrm>
                    <a:off x="2063" y="2360"/>
                    <a:ext cx="648" cy="71"/>
                  </a:xfrm>
                  <a:custGeom>
                    <a:avLst/>
                    <a:gdLst>
                      <a:gd name="T0" fmla="*/ 0 w 648"/>
                      <a:gd name="T1" fmla="*/ 71 h 71"/>
                      <a:gd name="T2" fmla="*/ 73 w 648"/>
                      <a:gd name="T3" fmla="*/ 0 h 71"/>
                      <a:gd name="T4" fmla="*/ 648 w 648"/>
                      <a:gd name="T5" fmla="*/ 0 h 71"/>
                      <a:gd name="T6" fmla="*/ 577 w 648"/>
                      <a:gd name="T7" fmla="*/ 71 h 71"/>
                      <a:gd name="T8" fmla="*/ 0 w 648"/>
                      <a:gd name="T9" fmla="*/ 71 h 71"/>
                      <a:gd name="T10" fmla="*/ 0 60000 65536"/>
                      <a:gd name="T11" fmla="*/ 0 60000 65536"/>
                      <a:gd name="T12" fmla="*/ 0 60000 65536"/>
                      <a:gd name="T13" fmla="*/ 0 60000 65536"/>
                      <a:gd name="T14" fmla="*/ 0 60000 65536"/>
                      <a:gd name="T15" fmla="*/ 0 w 648"/>
                      <a:gd name="T16" fmla="*/ 0 h 71"/>
                      <a:gd name="T17" fmla="*/ 648 w 648"/>
                      <a:gd name="T18" fmla="*/ 71 h 71"/>
                    </a:gdLst>
                    <a:ahLst/>
                    <a:cxnLst>
                      <a:cxn ang="T10">
                        <a:pos x="T0" y="T1"/>
                      </a:cxn>
                      <a:cxn ang="T11">
                        <a:pos x="T2" y="T3"/>
                      </a:cxn>
                      <a:cxn ang="T12">
                        <a:pos x="T4" y="T5"/>
                      </a:cxn>
                      <a:cxn ang="T13">
                        <a:pos x="T6" y="T7"/>
                      </a:cxn>
                      <a:cxn ang="T14">
                        <a:pos x="T8" y="T9"/>
                      </a:cxn>
                    </a:cxnLst>
                    <a:rect l="T15" t="T16" r="T17" b="T18"/>
                    <a:pathLst>
                      <a:path w="648" h="71">
                        <a:moveTo>
                          <a:pt x="0" y="71"/>
                        </a:moveTo>
                        <a:lnTo>
                          <a:pt x="73" y="0"/>
                        </a:lnTo>
                        <a:lnTo>
                          <a:pt x="648" y="0"/>
                        </a:lnTo>
                        <a:lnTo>
                          <a:pt x="577" y="71"/>
                        </a:lnTo>
                        <a:lnTo>
                          <a:pt x="0" y="71"/>
                        </a:lnTo>
                        <a:close/>
                      </a:path>
                    </a:pathLst>
                  </a:cu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83" name="Freeform 3124"/>
                  <p:cNvSpPr>
                    <a:spLocks/>
                  </p:cNvSpPr>
                  <p:nvPr/>
                </p:nvSpPr>
                <p:spPr bwMode="auto">
                  <a:xfrm>
                    <a:off x="2063" y="2360"/>
                    <a:ext cx="648" cy="71"/>
                  </a:xfrm>
                  <a:custGeom>
                    <a:avLst/>
                    <a:gdLst>
                      <a:gd name="T0" fmla="*/ 0 w 648"/>
                      <a:gd name="T1" fmla="*/ 71 h 71"/>
                      <a:gd name="T2" fmla="*/ 73 w 648"/>
                      <a:gd name="T3" fmla="*/ 0 h 71"/>
                      <a:gd name="T4" fmla="*/ 648 w 648"/>
                      <a:gd name="T5" fmla="*/ 0 h 71"/>
                      <a:gd name="T6" fmla="*/ 577 w 648"/>
                      <a:gd name="T7" fmla="*/ 71 h 71"/>
                      <a:gd name="T8" fmla="*/ 0 w 648"/>
                      <a:gd name="T9" fmla="*/ 71 h 71"/>
                      <a:gd name="T10" fmla="*/ 0 60000 65536"/>
                      <a:gd name="T11" fmla="*/ 0 60000 65536"/>
                      <a:gd name="T12" fmla="*/ 0 60000 65536"/>
                      <a:gd name="T13" fmla="*/ 0 60000 65536"/>
                      <a:gd name="T14" fmla="*/ 0 60000 65536"/>
                      <a:gd name="T15" fmla="*/ 0 w 648"/>
                      <a:gd name="T16" fmla="*/ 0 h 71"/>
                      <a:gd name="T17" fmla="*/ 648 w 648"/>
                      <a:gd name="T18" fmla="*/ 71 h 71"/>
                    </a:gdLst>
                    <a:ahLst/>
                    <a:cxnLst>
                      <a:cxn ang="T10">
                        <a:pos x="T0" y="T1"/>
                      </a:cxn>
                      <a:cxn ang="T11">
                        <a:pos x="T2" y="T3"/>
                      </a:cxn>
                      <a:cxn ang="T12">
                        <a:pos x="T4" y="T5"/>
                      </a:cxn>
                      <a:cxn ang="T13">
                        <a:pos x="T6" y="T7"/>
                      </a:cxn>
                      <a:cxn ang="T14">
                        <a:pos x="T8" y="T9"/>
                      </a:cxn>
                    </a:cxnLst>
                    <a:rect l="T15" t="T16" r="T17" b="T18"/>
                    <a:pathLst>
                      <a:path w="648" h="71">
                        <a:moveTo>
                          <a:pt x="0" y="71"/>
                        </a:moveTo>
                        <a:lnTo>
                          <a:pt x="73" y="0"/>
                        </a:lnTo>
                        <a:lnTo>
                          <a:pt x="648" y="0"/>
                        </a:lnTo>
                        <a:lnTo>
                          <a:pt x="577" y="71"/>
                        </a:lnTo>
                        <a:lnTo>
                          <a:pt x="0" y="71"/>
                        </a:lnTo>
                        <a:close/>
                      </a:path>
                    </a:pathLst>
                  </a:cu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84" name="Rectangle 3125"/>
                  <p:cNvSpPr>
                    <a:spLocks noChangeArrowheads="1"/>
                  </p:cNvSpPr>
                  <p:nvPr/>
                </p:nvSpPr>
                <p:spPr bwMode="auto">
                  <a:xfrm>
                    <a:off x="2065" y="2431"/>
                    <a:ext cx="575" cy="569"/>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z="1000">
                      <a:latin typeface="Arial"/>
                      <a:ea typeface="바탕체" charset="0"/>
                      <a:cs typeface="Arial"/>
                    </a:endParaRPr>
                  </a:p>
                </p:txBody>
              </p:sp>
              <p:sp>
                <p:nvSpPr>
                  <p:cNvPr id="58185" name="Freeform 3126"/>
                  <p:cNvSpPr>
                    <a:spLocks/>
                  </p:cNvSpPr>
                  <p:nvPr/>
                </p:nvSpPr>
                <p:spPr bwMode="auto">
                  <a:xfrm>
                    <a:off x="2640" y="2360"/>
                    <a:ext cx="71" cy="640"/>
                  </a:xfrm>
                  <a:custGeom>
                    <a:avLst/>
                    <a:gdLst>
                      <a:gd name="T0" fmla="*/ 0 w 71"/>
                      <a:gd name="T1" fmla="*/ 71 h 640"/>
                      <a:gd name="T2" fmla="*/ 71 w 71"/>
                      <a:gd name="T3" fmla="*/ 0 h 640"/>
                      <a:gd name="T4" fmla="*/ 71 w 71"/>
                      <a:gd name="T5" fmla="*/ 567 h 640"/>
                      <a:gd name="T6" fmla="*/ 0 w 71"/>
                      <a:gd name="T7" fmla="*/ 640 h 640"/>
                      <a:gd name="T8" fmla="*/ 0 w 71"/>
                      <a:gd name="T9" fmla="*/ 71 h 640"/>
                      <a:gd name="T10" fmla="*/ 0 60000 65536"/>
                      <a:gd name="T11" fmla="*/ 0 60000 65536"/>
                      <a:gd name="T12" fmla="*/ 0 60000 65536"/>
                      <a:gd name="T13" fmla="*/ 0 60000 65536"/>
                      <a:gd name="T14" fmla="*/ 0 60000 65536"/>
                      <a:gd name="T15" fmla="*/ 0 w 71"/>
                      <a:gd name="T16" fmla="*/ 0 h 640"/>
                      <a:gd name="T17" fmla="*/ 71 w 71"/>
                      <a:gd name="T18" fmla="*/ 640 h 640"/>
                    </a:gdLst>
                    <a:ahLst/>
                    <a:cxnLst>
                      <a:cxn ang="T10">
                        <a:pos x="T0" y="T1"/>
                      </a:cxn>
                      <a:cxn ang="T11">
                        <a:pos x="T2" y="T3"/>
                      </a:cxn>
                      <a:cxn ang="T12">
                        <a:pos x="T4" y="T5"/>
                      </a:cxn>
                      <a:cxn ang="T13">
                        <a:pos x="T6" y="T7"/>
                      </a:cxn>
                      <a:cxn ang="T14">
                        <a:pos x="T8" y="T9"/>
                      </a:cxn>
                    </a:cxnLst>
                    <a:rect l="T15" t="T16" r="T17" b="T18"/>
                    <a:pathLst>
                      <a:path w="71" h="640">
                        <a:moveTo>
                          <a:pt x="0" y="71"/>
                        </a:moveTo>
                        <a:lnTo>
                          <a:pt x="71" y="0"/>
                        </a:lnTo>
                        <a:lnTo>
                          <a:pt x="71" y="567"/>
                        </a:lnTo>
                        <a:lnTo>
                          <a:pt x="0" y="640"/>
                        </a:lnTo>
                        <a:lnTo>
                          <a:pt x="0" y="71"/>
                        </a:lnTo>
                        <a:close/>
                      </a:path>
                    </a:pathLst>
                  </a:custGeom>
                  <a:solidFill>
                    <a:srgbClr val="003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86" name="Freeform 3127"/>
                  <p:cNvSpPr>
                    <a:spLocks/>
                  </p:cNvSpPr>
                  <p:nvPr/>
                </p:nvSpPr>
                <p:spPr bwMode="auto">
                  <a:xfrm>
                    <a:off x="2640" y="2360"/>
                    <a:ext cx="71" cy="640"/>
                  </a:xfrm>
                  <a:custGeom>
                    <a:avLst/>
                    <a:gdLst>
                      <a:gd name="T0" fmla="*/ 0 w 71"/>
                      <a:gd name="T1" fmla="*/ 71 h 640"/>
                      <a:gd name="T2" fmla="*/ 71 w 71"/>
                      <a:gd name="T3" fmla="*/ 0 h 640"/>
                      <a:gd name="T4" fmla="*/ 71 w 71"/>
                      <a:gd name="T5" fmla="*/ 567 h 640"/>
                      <a:gd name="T6" fmla="*/ 0 w 71"/>
                      <a:gd name="T7" fmla="*/ 640 h 640"/>
                      <a:gd name="T8" fmla="*/ 0 w 71"/>
                      <a:gd name="T9" fmla="*/ 71 h 640"/>
                      <a:gd name="T10" fmla="*/ 0 60000 65536"/>
                      <a:gd name="T11" fmla="*/ 0 60000 65536"/>
                      <a:gd name="T12" fmla="*/ 0 60000 65536"/>
                      <a:gd name="T13" fmla="*/ 0 60000 65536"/>
                      <a:gd name="T14" fmla="*/ 0 60000 65536"/>
                      <a:gd name="T15" fmla="*/ 0 w 71"/>
                      <a:gd name="T16" fmla="*/ 0 h 640"/>
                      <a:gd name="T17" fmla="*/ 71 w 71"/>
                      <a:gd name="T18" fmla="*/ 640 h 640"/>
                    </a:gdLst>
                    <a:ahLst/>
                    <a:cxnLst>
                      <a:cxn ang="T10">
                        <a:pos x="T0" y="T1"/>
                      </a:cxn>
                      <a:cxn ang="T11">
                        <a:pos x="T2" y="T3"/>
                      </a:cxn>
                      <a:cxn ang="T12">
                        <a:pos x="T4" y="T5"/>
                      </a:cxn>
                      <a:cxn ang="T13">
                        <a:pos x="T6" y="T7"/>
                      </a:cxn>
                      <a:cxn ang="T14">
                        <a:pos x="T8" y="T9"/>
                      </a:cxn>
                    </a:cxnLst>
                    <a:rect l="T15" t="T16" r="T17" b="T18"/>
                    <a:pathLst>
                      <a:path w="71" h="640">
                        <a:moveTo>
                          <a:pt x="0" y="71"/>
                        </a:moveTo>
                        <a:lnTo>
                          <a:pt x="71" y="0"/>
                        </a:lnTo>
                        <a:lnTo>
                          <a:pt x="71" y="567"/>
                        </a:lnTo>
                        <a:lnTo>
                          <a:pt x="0" y="640"/>
                        </a:lnTo>
                        <a:lnTo>
                          <a:pt x="0" y="71"/>
                        </a:lnTo>
                        <a:close/>
                      </a:path>
                    </a:pathLst>
                  </a:custGeom>
                  <a:solidFill>
                    <a:srgbClr val="003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sp>
              <p:nvSpPr>
                <p:cNvPr id="58179" name="Freeform 3128"/>
                <p:cNvSpPr>
                  <a:spLocks/>
                </p:cNvSpPr>
                <p:nvPr/>
              </p:nvSpPr>
              <p:spPr bwMode="auto">
                <a:xfrm>
                  <a:off x="5308" y="1037"/>
                  <a:ext cx="384" cy="312"/>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58180" name="Freeform 3129"/>
                <p:cNvSpPr>
                  <a:spLocks/>
                </p:cNvSpPr>
                <p:nvPr/>
              </p:nvSpPr>
              <p:spPr bwMode="auto">
                <a:xfrm>
                  <a:off x="5301" y="896"/>
                  <a:ext cx="384" cy="304"/>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FD4223"/>
                </a:solidFill>
                <a:ln w="9525">
                  <a:solidFill>
                    <a:srgbClr val="FD4223"/>
                  </a:solidFill>
                  <a:round/>
                  <a:headEnd/>
                  <a:tailEnd/>
                </a:ln>
              </p:spPr>
              <p:txBody>
                <a:bodyPr/>
                <a:lstStyle/>
                <a:p>
                  <a:endParaRPr lang="en-US">
                    <a:latin typeface="Arial"/>
                    <a:cs typeface="Arial"/>
                  </a:endParaRPr>
                </a:p>
              </p:txBody>
            </p:sp>
            <p:sp>
              <p:nvSpPr>
                <p:cNvPr id="58181" name="Freeform 3130"/>
                <p:cNvSpPr>
                  <a:spLocks/>
                </p:cNvSpPr>
                <p:nvPr/>
              </p:nvSpPr>
              <p:spPr bwMode="auto">
                <a:xfrm>
                  <a:off x="5301" y="1183"/>
                  <a:ext cx="384" cy="312"/>
                </a:xfrm>
                <a:custGeom>
                  <a:avLst/>
                  <a:gdLst>
                    <a:gd name="T0" fmla="*/ 2 w 509"/>
                    <a:gd name="T1" fmla="*/ 0 h 488"/>
                    <a:gd name="T2" fmla="*/ 2 w 509"/>
                    <a:gd name="T3" fmla="*/ 1 h 488"/>
                    <a:gd name="T4" fmla="*/ 2 w 509"/>
                    <a:gd name="T5" fmla="*/ 1 h 488"/>
                    <a:gd name="T6" fmla="*/ 2 w 509"/>
                    <a:gd name="T7" fmla="*/ 1 h 488"/>
                    <a:gd name="T8" fmla="*/ 2 w 509"/>
                    <a:gd name="T9" fmla="*/ 1 h 488"/>
                    <a:gd name="T10" fmla="*/ 2 w 509"/>
                    <a:gd name="T11" fmla="*/ 1 h 488"/>
                    <a:gd name="T12" fmla="*/ 2 w 509"/>
                    <a:gd name="T13" fmla="*/ 0 h 488"/>
                    <a:gd name="T14" fmla="*/ 2 w 509"/>
                    <a:gd name="T15" fmla="*/ 1 h 488"/>
                    <a:gd name="T16" fmla="*/ 2 w 509"/>
                    <a:gd name="T17" fmla="*/ 1 h 488"/>
                    <a:gd name="T18" fmla="*/ 2 w 509"/>
                    <a:gd name="T19" fmla="*/ 1 h 488"/>
                    <a:gd name="T20" fmla="*/ 2 w 509"/>
                    <a:gd name="T21" fmla="*/ 1 h 488"/>
                    <a:gd name="T22" fmla="*/ 2 w 509"/>
                    <a:gd name="T23" fmla="*/ 1 h 488"/>
                    <a:gd name="T24" fmla="*/ 2 w 509"/>
                    <a:gd name="T25" fmla="*/ 1 h 488"/>
                    <a:gd name="T26" fmla="*/ 2 w 509"/>
                    <a:gd name="T27" fmla="*/ 1 h 488"/>
                    <a:gd name="T28" fmla="*/ 2 w 509"/>
                    <a:gd name="T29" fmla="*/ 1 h 488"/>
                    <a:gd name="T30" fmla="*/ 2 w 509"/>
                    <a:gd name="T31" fmla="*/ 1 h 488"/>
                    <a:gd name="T32" fmla="*/ 2 w 509"/>
                    <a:gd name="T33" fmla="*/ 1 h 488"/>
                    <a:gd name="T34" fmla="*/ 2 w 509"/>
                    <a:gd name="T35" fmla="*/ 1 h 488"/>
                    <a:gd name="T36" fmla="*/ 2 w 509"/>
                    <a:gd name="T37" fmla="*/ 1 h 488"/>
                    <a:gd name="T38" fmla="*/ 2 w 509"/>
                    <a:gd name="T39" fmla="*/ 1 h 488"/>
                    <a:gd name="T40" fmla="*/ 2 w 509"/>
                    <a:gd name="T41" fmla="*/ 1 h 488"/>
                    <a:gd name="T42" fmla="*/ 2 w 509"/>
                    <a:gd name="T43" fmla="*/ 1 h 488"/>
                    <a:gd name="T44" fmla="*/ 2 w 509"/>
                    <a:gd name="T45" fmla="*/ 1 h 488"/>
                    <a:gd name="T46" fmla="*/ 0 w 509"/>
                    <a:gd name="T47" fmla="*/ 1 h 488"/>
                    <a:gd name="T48" fmla="*/ 2 w 509"/>
                    <a:gd name="T49" fmla="*/ 1 h 488"/>
                    <a:gd name="T50" fmla="*/ 2 w 509"/>
                    <a:gd name="T51" fmla="*/ 1 h 488"/>
                    <a:gd name="T52" fmla="*/ 2 w 509"/>
                    <a:gd name="T53" fmla="*/ 1 h 488"/>
                    <a:gd name="T54" fmla="*/ 2 w 509"/>
                    <a:gd name="T55" fmla="*/ 1 h 488"/>
                    <a:gd name="T56" fmla="*/ 2 w 509"/>
                    <a:gd name="T57" fmla="*/ 1 h 488"/>
                    <a:gd name="T58" fmla="*/ 2 w 509"/>
                    <a:gd name="T59" fmla="*/ 1 h 488"/>
                    <a:gd name="T60" fmla="*/ 2 w 509"/>
                    <a:gd name="T61" fmla="*/ 1 h 488"/>
                    <a:gd name="T62" fmla="*/ 0 w 509"/>
                    <a:gd name="T63" fmla="*/ 1 h 488"/>
                    <a:gd name="T64" fmla="*/ 2 w 509"/>
                    <a:gd name="T65" fmla="*/ 0 h 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
                    <a:gd name="T100" fmla="*/ 0 h 488"/>
                    <a:gd name="T101" fmla="*/ 509 w 509"/>
                    <a:gd name="T102" fmla="*/ 488 h 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 h="488">
                      <a:moveTo>
                        <a:pt x="75" y="0"/>
                      </a:moveTo>
                      <a:lnTo>
                        <a:pt x="75" y="59"/>
                      </a:lnTo>
                      <a:lnTo>
                        <a:pt x="192" y="59"/>
                      </a:lnTo>
                      <a:lnTo>
                        <a:pt x="255" y="191"/>
                      </a:lnTo>
                      <a:lnTo>
                        <a:pt x="318" y="59"/>
                      </a:lnTo>
                      <a:lnTo>
                        <a:pt x="434" y="59"/>
                      </a:lnTo>
                      <a:lnTo>
                        <a:pt x="434" y="0"/>
                      </a:lnTo>
                      <a:lnTo>
                        <a:pt x="509" y="75"/>
                      </a:lnTo>
                      <a:lnTo>
                        <a:pt x="434" y="150"/>
                      </a:lnTo>
                      <a:lnTo>
                        <a:pt x="434" y="98"/>
                      </a:lnTo>
                      <a:lnTo>
                        <a:pt x="351" y="98"/>
                      </a:lnTo>
                      <a:lnTo>
                        <a:pt x="280" y="245"/>
                      </a:lnTo>
                      <a:lnTo>
                        <a:pt x="351" y="393"/>
                      </a:lnTo>
                      <a:lnTo>
                        <a:pt x="434" y="393"/>
                      </a:lnTo>
                      <a:lnTo>
                        <a:pt x="434" y="337"/>
                      </a:lnTo>
                      <a:lnTo>
                        <a:pt x="509" y="412"/>
                      </a:lnTo>
                      <a:lnTo>
                        <a:pt x="434" y="488"/>
                      </a:lnTo>
                      <a:lnTo>
                        <a:pt x="434" y="432"/>
                      </a:lnTo>
                      <a:lnTo>
                        <a:pt x="318" y="432"/>
                      </a:lnTo>
                      <a:lnTo>
                        <a:pt x="255" y="296"/>
                      </a:lnTo>
                      <a:lnTo>
                        <a:pt x="192" y="432"/>
                      </a:lnTo>
                      <a:lnTo>
                        <a:pt x="75" y="432"/>
                      </a:lnTo>
                      <a:lnTo>
                        <a:pt x="75" y="486"/>
                      </a:lnTo>
                      <a:lnTo>
                        <a:pt x="0" y="412"/>
                      </a:lnTo>
                      <a:lnTo>
                        <a:pt x="75" y="337"/>
                      </a:lnTo>
                      <a:lnTo>
                        <a:pt x="75" y="393"/>
                      </a:lnTo>
                      <a:lnTo>
                        <a:pt x="156" y="393"/>
                      </a:lnTo>
                      <a:lnTo>
                        <a:pt x="229" y="245"/>
                      </a:lnTo>
                      <a:lnTo>
                        <a:pt x="158" y="98"/>
                      </a:lnTo>
                      <a:lnTo>
                        <a:pt x="75" y="98"/>
                      </a:lnTo>
                      <a:lnTo>
                        <a:pt x="75" y="148"/>
                      </a:lnTo>
                      <a:lnTo>
                        <a:pt x="0" y="75"/>
                      </a:lnTo>
                      <a:lnTo>
                        <a:pt x="7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grpSp>
        <p:pic>
          <p:nvPicPr>
            <p:cNvPr id="58175" name="Picture 1014"/>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448" y="2342266"/>
              <a:ext cx="311154" cy="13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613" name="TextBox 660"/>
          <p:cNvSpPr txBox="1">
            <a:spLocks noChangeArrowheads="1"/>
          </p:cNvSpPr>
          <p:nvPr/>
        </p:nvSpPr>
        <p:spPr bwMode="auto">
          <a:xfrm>
            <a:off x="644525" y="3860800"/>
            <a:ext cx="1119188" cy="576263"/>
          </a:xfrm>
          <a:prstGeom prst="rect">
            <a:avLst/>
          </a:prstGeom>
          <a:noFill/>
          <a:ln w="9525">
            <a:solidFill>
              <a:sysClr val="windowText" lastClr="000000"/>
            </a:solidFill>
            <a:miter lim="800000"/>
            <a:headEnd/>
            <a:tailEnd/>
          </a:ln>
        </p:spPr>
        <p:txBody>
          <a:bodyPr lIns="72000" rIns="0"/>
          <a:lstStyle/>
          <a:p>
            <a:pPr fontAlgn="auto" latinLnBrk="0">
              <a:lnSpc>
                <a:spcPct val="150000"/>
              </a:lnSpc>
              <a:spcBef>
                <a:spcPts val="0"/>
              </a:spcBef>
              <a:spcAft>
                <a:spcPts val="0"/>
              </a:spcAft>
              <a:defRPr/>
            </a:pPr>
            <a:r>
              <a:rPr kumimoji="0" lang="en-US" altLang="ko-KR" sz="1000" kern="0" dirty="0">
                <a:solidFill>
                  <a:sysClr val="windowText" lastClr="000000"/>
                </a:solidFill>
                <a:latin typeface="Arial"/>
                <a:ea typeface="맑은 고딕" pitchFamily="50" charset="-127"/>
                <a:cs typeface="Arial"/>
              </a:rPr>
              <a:t>       : Smart node</a:t>
            </a:r>
          </a:p>
          <a:p>
            <a:pPr fontAlgn="auto" latinLnBrk="0">
              <a:lnSpc>
                <a:spcPct val="150000"/>
              </a:lnSpc>
              <a:spcBef>
                <a:spcPts val="0"/>
              </a:spcBef>
              <a:spcAft>
                <a:spcPts val="0"/>
              </a:spcAft>
              <a:defRPr/>
            </a:pPr>
            <a:r>
              <a:rPr kumimoji="0" lang="en-US" altLang="ko-KR" sz="1000" kern="0" dirty="0">
                <a:solidFill>
                  <a:sysClr val="windowText" lastClr="000000"/>
                </a:solidFill>
                <a:latin typeface="Arial"/>
                <a:ea typeface="맑은 고딕" pitchFamily="50" charset="-127"/>
                <a:cs typeface="Arial"/>
              </a:rPr>
              <a:t>       : PTN</a:t>
            </a:r>
          </a:p>
        </p:txBody>
      </p:sp>
      <p:sp>
        <p:nvSpPr>
          <p:cNvPr id="57369" name="TextBox 768"/>
          <p:cNvSpPr txBox="1">
            <a:spLocks noChangeArrowheads="1"/>
          </p:cNvSpPr>
          <p:nvPr/>
        </p:nvSpPr>
        <p:spPr bwMode="auto">
          <a:xfrm flipH="1">
            <a:off x="6445250" y="5183188"/>
            <a:ext cx="1895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lang="en-US" altLang="ko-KR" sz="1600" b="1">
                <a:latin typeface="Arial"/>
                <a:cs typeface="Arial"/>
              </a:rPr>
              <a:t>wired</a:t>
            </a:r>
          </a:p>
        </p:txBody>
      </p:sp>
      <p:cxnSp>
        <p:nvCxnSpPr>
          <p:cNvPr id="1779" name="직선 연결선 1778"/>
          <p:cNvCxnSpPr>
            <a:cxnSpLocks noChangeShapeType="1"/>
          </p:cNvCxnSpPr>
          <p:nvPr/>
        </p:nvCxnSpPr>
        <p:spPr bwMode="auto">
          <a:xfrm rot="10800000" flipV="1">
            <a:off x="3475038" y="4660900"/>
            <a:ext cx="268287" cy="263525"/>
          </a:xfrm>
          <a:prstGeom prst="line">
            <a:avLst/>
          </a:prstGeom>
          <a:noFill/>
          <a:ln w="28575">
            <a:solidFill>
              <a:schemeClr val="tx1"/>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782" name="직선 연결선 1781"/>
          <p:cNvCxnSpPr>
            <a:cxnSpLocks noChangeShapeType="1"/>
          </p:cNvCxnSpPr>
          <p:nvPr/>
        </p:nvCxnSpPr>
        <p:spPr bwMode="auto">
          <a:xfrm>
            <a:off x="5761038" y="4756150"/>
            <a:ext cx="312737" cy="174625"/>
          </a:xfrm>
          <a:prstGeom prst="line">
            <a:avLst/>
          </a:prstGeom>
          <a:noFill/>
          <a:ln w="28575">
            <a:solidFill>
              <a:schemeClr val="tx1"/>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803" name="직선 연결선 1802"/>
          <p:cNvCxnSpPr>
            <a:stCxn id="57864" idx="4"/>
            <a:endCxn id="954" idx="2"/>
          </p:cNvCxnSpPr>
          <p:nvPr/>
        </p:nvCxnSpPr>
        <p:spPr bwMode="auto">
          <a:xfrm flipV="1">
            <a:off x="6099175" y="3933825"/>
            <a:ext cx="1065213" cy="15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373" name="TextBox 236"/>
          <p:cNvSpPr txBox="1">
            <a:spLocks noChangeArrowheads="1"/>
          </p:cNvSpPr>
          <p:nvPr/>
        </p:nvSpPr>
        <p:spPr bwMode="auto">
          <a:xfrm>
            <a:off x="2163763" y="5614988"/>
            <a:ext cx="719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kumimoji="0" lang="en-US" altLang="ko-KR" sz="800" b="1">
                <a:latin typeface="Arial"/>
                <a:cs typeface="Arial"/>
              </a:rPr>
              <a:t>Super WiFi</a:t>
            </a:r>
            <a:endParaRPr kumimoji="0" lang="en-US" altLang="ko-KR" sz="700" b="1">
              <a:latin typeface="Arial"/>
              <a:cs typeface="Arial"/>
            </a:endParaRPr>
          </a:p>
        </p:txBody>
      </p:sp>
      <p:cxnSp>
        <p:nvCxnSpPr>
          <p:cNvPr id="57374" name="직선 연결선 487"/>
          <p:cNvCxnSpPr>
            <a:cxnSpLocks noChangeShapeType="1"/>
          </p:cNvCxnSpPr>
          <p:nvPr/>
        </p:nvCxnSpPr>
        <p:spPr bwMode="auto">
          <a:xfrm rot="10800000" flipV="1">
            <a:off x="2124075" y="5311775"/>
            <a:ext cx="401638" cy="15875"/>
          </a:xfrm>
          <a:prstGeom prst="line">
            <a:avLst/>
          </a:prstGeom>
          <a:noFill/>
          <a:ln w="15875">
            <a:solidFill>
              <a:srgbClr val="4A7EBB"/>
            </a:solidFill>
            <a:round/>
            <a:headEnd/>
            <a:tailEnd/>
          </a:ln>
          <a:extLst>
            <a:ext uri="{909E8E84-426E-40DD-AFC4-6F175D3DCCD1}">
              <a14:hiddenFill xmlns:a14="http://schemas.microsoft.com/office/drawing/2010/main">
                <a:noFill/>
              </a14:hiddenFill>
            </a:ext>
          </a:extLst>
        </p:spPr>
      </p:cxnSp>
      <p:cxnSp>
        <p:nvCxnSpPr>
          <p:cNvPr id="555" name="직선 연결선 554"/>
          <p:cNvCxnSpPr>
            <a:cxnSpLocks noChangeShapeType="1"/>
            <a:stCxn id="563" idx="5"/>
          </p:cNvCxnSpPr>
          <p:nvPr/>
        </p:nvCxnSpPr>
        <p:spPr bwMode="auto">
          <a:xfrm flipH="1" flipV="1">
            <a:off x="2760663" y="5365750"/>
            <a:ext cx="411162" cy="227013"/>
          </a:xfrm>
          <a:prstGeom prst="line">
            <a:avLst/>
          </a:prstGeom>
          <a:noFill/>
          <a:ln w="19050">
            <a:solidFill>
              <a:srgbClr val="1448BC"/>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559" name="직선 연결선 558"/>
          <p:cNvCxnSpPr>
            <a:cxnSpLocks noChangeShapeType="1"/>
            <a:stCxn id="563" idx="4"/>
          </p:cNvCxnSpPr>
          <p:nvPr/>
        </p:nvCxnSpPr>
        <p:spPr bwMode="auto">
          <a:xfrm rot="5400000">
            <a:off x="2830513" y="5529263"/>
            <a:ext cx="142875" cy="434975"/>
          </a:xfrm>
          <a:prstGeom prst="line">
            <a:avLst/>
          </a:prstGeom>
          <a:noFill/>
          <a:ln w="19050">
            <a:solidFill>
              <a:srgbClr val="1448BC"/>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57377" name="Group 272"/>
          <p:cNvGrpSpPr>
            <a:grpSpLocks/>
          </p:cNvGrpSpPr>
          <p:nvPr/>
        </p:nvGrpSpPr>
        <p:grpSpPr bwMode="auto">
          <a:xfrm flipH="1">
            <a:off x="2468563" y="5794375"/>
            <a:ext cx="219075" cy="161925"/>
            <a:chOff x="1009" y="1022"/>
            <a:chExt cx="233" cy="229"/>
          </a:xfrm>
        </p:grpSpPr>
        <p:sp>
          <p:nvSpPr>
            <p:cNvPr id="58166" name="Rectangle 273"/>
            <p:cNvSpPr>
              <a:spLocks noChangeArrowheads="1"/>
            </p:cNvSpPr>
            <p:nvPr/>
          </p:nvSpPr>
          <p:spPr bwMode="auto">
            <a:xfrm>
              <a:off x="1009" y="1047"/>
              <a:ext cx="208" cy="204"/>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0"/>
              <a:endParaRPr kumimoji="0" lang="ko-KR" altLang="en-US">
                <a:solidFill>
                  <a:srgbClr val="000000"/>
                </a:solidFill>
                <a:latin typeface="Arial"/>
                <a:cs typeface="Arial"/>
              </a:endParaRPr>
            </a:p>
          </p:txBody>
        </p:sp>
        <p:sp>
          <p:nvSpPr>
            <p:cNvPr id="58167" name="Rectangle 274"/>
            <p:cNvSpPr>
              <a:spLocks noChangeArrowheads="1"/>
            </p:cNvSpPr>
            <p:nvPr/>
          </p:nvSpPr>
          <p:spPr bwMode="auto">
            <a:xfrm>
              <a:off x="1011" y="1047"/>
              <a:ext cx="203" cy="204"/>
            </a:xfrm>
            <a:prstGeom prst="rect">
              <a:avLst/>
            </a:prstGeom>
            <a:solidFill>
              <a:srgbClr val="0096D5"/>
            </a:solidFill>
            <a:ln w="3175">
              <a:solidFill>
                <a:srgbClr val="AAE6FF"/>
              </a:solidFill>
              <a:miter lim="800000"/>
              <a:headEnd/>
              <a:tailEnd/>
            </a:ln>
          </p:spPr>
          <p:txBody>
            <a:bodyPr/>
            <a:lstStyle/>
            <a:p>
              <a:pPr latinLnBrk="0"/>
              <a:endParaRPr kumimoji="0" lang="ko-KR" altLang="en-US">
                <a:solidFill>
                  <a:srgbClr val="000000"/>
                </a:solidFill>
                <a:latin typeface="Arial"/>
                <a:cs typeface="Arial"/>
              </a:endParaRPr>
            </a:p>
          </p:txBody>
        </p:sp>
        <p:sp>
          <p:nvSpPr>
            <p:cNvPr id="778" name="Freeform 275"/>
            <p:cNvSpPr>
              <a:spLocks/>
            </p:cNvSpPr>
            <p:nvPr/>
          </p:nvSpPr>
          <p:spPr bwMode="auto">
            <a:xfrm>
              <a:off x="1217" y="1022"/>
              <a:ext cx="24" cy="227"/>
            </a:xfrm>
            <a:custGeom>
              <a:avLst/>
              <a:gdLst>
                <a:gd name="T0" fmla="*/ 0 w 26"/>
                <a:gd name="T1" fmla="*/ 25 h 225"/>
                <a:gd name="T2" fmla="*/ 26 w 26"/>
                <a:gd name="T3" fmla="*/ 0 h 225"/>
                <a:gd name="T4" fmla="*/ 26 w 26"/>
                <a:gd name="T5" fmla="*/ 201 h 225"/>
                <a:gd name="T6" fmla="*/ 0 w 26"/>
                <a:gd name="T7" fmla="*/ 225 h 225"/>
                <a:gd name="T8" fmla="*/ 0 w 26"/>
                <a:gd name="T9" fmla="*/ 25 h 225"/>
                <a:gd name="T10" fmla="*/ 0 60000 65536"/>
                <a:gd name="T11" fmla="*/ 0 60000 65536"/>
                <a:gd name="T12" fmla="*/ 0 60000 65536"/>
                <a:gd name="T13" fmla="*/ 0 60000 65536"/>
                <a:gd name="T14" fmla="*/ 0 60000 65536"/>
                <a:gd name="T15" fmla="*/ 0 w 26"/>
                <a:gd name="T16" fmla="*/ 0 h 225"/>
                <a:gd name="T17" fmla="*/ 26 w 26"/>
                <a:gd name="T18" fmla="*/ 225 h 225"/>
              </a:gdLst>
              <a:ahLst/>
              <a:cxnLst>
                <a:cxn ang="T10">
                  <a:pos x="T0" y="T1"/>
                </a:cxn>
                <a:cxn ang="T11">
                  <a:pos x="T2" y="T3"/>
                </a:cxn>
                <a:cxn ang="T12">
                  <a:pos x="T4" y="T5"/>
                </a:cxn>
                <a:cxn ang="T13">
                  <a:pos x="T6" y="T7"/>
                </a:cxn>
                <a:cxn ang="T14">
                  <a:pos x="T8" y="T9"/>
                </a:cxn>
              </a:cxnLst>
              <a:rect l="T15" t="T16" r="T17" b="T18"/>
              <a:pathLst>
                <a:path w="26" h="225">
                  <a:moveTo>
                    <a:pt x="0" y="25"/>
                  </a:moveTo>
                  <a:lnTo>
                    <a:pt x="26" y="0"/>
                  </a:lnTo>
                  <a:lnTo>
                    <a:pt x="26" y="201"/>
                  </a:lnTo>
                  <a:lnTo>
                    <a:pt x="0" y="225"/>
                  </a:lnTo>
                  <a:lnTo>
                    <a:pt x="0" y="25"/>
                  </a:lnTo>
                  <a:close/>
                </a:path>
              </a:pathLst>
            </a:custGeom>
            <a:solidFill>
              <a:srgbClr val="005A80"/>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sp>
          <p:nvSpPr>
            <p:cNvPr id="779" name="Freeform 276"/>
            <p:cNvSpPr>
              <a:spLocks/>
            </p:cNvSpPr>
            <p:nvPr/>
          </p:nvSpPr>
          <p:spPr bwMode="auto">
            <a:xfrm>
              <a:off x="1217" y="1022"/>
              <a:ext cx="24" cy="227"/>
            </a:xfrm>
            <a:custGeom>
              <a:avLst/>
              <a:gdLst>
                <a:gd name="T0" fmla="*/ 0 w 26"/>
                <a:gd name="T1" fmla="*/ 25 h 225"/>
                <a:gd name="T2" fmla="*/ 26 w 26"/>
                <a:gd name="T3" fmla="*/ 0 h 225"/>
                <a:gd name="T4" fmla="*/ 26 w 26"/>
                <a:gd name="T5" fmla="*/ 201 h 225"/>
                <a:gd name="T6" fmla="*/ 0 w 26"/>
                <a:gd name="T7" fmla="*/ 225 h 225"/>
                <a:gd name="T8" fmla="*/ 0 w 26"/>
                <a:gd name="T9" fmla="*/ 25 h 225"/>
                <a:gd name="T10" fmla="*/ 0 60000 65536"/>
                <a:gd name="T11" fmla="*/ 0 60000 65536"/>
                <a:gd name="T12" fmla="*/ 0 60000 65536"/>
                <a:gd name="T13" fmla="*/ 0 60000 65536"/>
                <a:gd name="T14" fmla="*/ 0 60000 65536"/>
                <a:gd name="T15" fmla="*/ 0 w 26"/>
                <a:gd name="T16" fmla="*/ 0 h 225"/>
                <a:gd name="T17" fmla="*/ 26 w 26"/>
                <a:gd name="T18" fmla="*/ 225 h 225"/>
              </a:gdLst>
              <a:ahLst/>
              <a:cxnLst>
                <a:cxn ang="T10">
                  <a:pos x="T0" y="T1"/>
                </a:cxn>
                <a:cxn ang="T11">
                  <a:pos x="T2" y="T3"/>
                </a:cxn>
                <a:cxn ang="T12">
                  <a:pos x="T4" y="T5"/>
                </a:cxn>
                <a:cxn ang="T13">
                  <a:pos x="T6" y="T7"/>
                </a:cxn>
                <a:cxn ang="T14">
                  <a:pos x="T8" y="T9"/>
                </a:cxn>
              </a:cxnLst>
              <a:rect l="T15" t="T16" r="T17" b="T18"/>
              <a:pathLst>
                <a:path w="26" h="225">
                  <a:moveTo>
                    <a:pt x="0" y="25"/>
                  </a:moveTo>
                  <a:lnTo>
                    <a:pt x="26" y="0"/>
                  </a:lnTo>
                  <a:lnTo>
                    <a:pt x="26" y="201"/>
                  </a:lnTo>
                  <a:lnTo>
                    <a:pt x="0" y="225"/>
                  </a:lnTo>
                  <a:lnTo>
                    <a:pt x="0" y="25"/>
                  </a:lnTo>
                  <a:close/>
                </a:path>
              </a:pathLst>
            </a:custGeom>
            <a:solidFill>
              <a:srgbClr val="005A80"/>
            </a:solidFill>
            <a:ln w="3175">
              <a:solidFill>
                <a:srgbClr val="AAE6FF"/>
              </a:solid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grpSp>
          <p:nvGrpSpPr>
            <p:cNvPr id="58170" name="Group 277"/>
            <p:cNvGrpSpPr>
              <a:grpSpLocks/>
            </p:cNvGrpSpPr>
            <p:nvPr/>
          </p:nvGrpSpPr>
          <p:grpSpPr bwMode="auto">
            <a:xfrm>
              <a:off x="1025" y="1063"/>
              <a:ext cx="178" cy="177"/>
              <a:chOff x="1025" y="1063"/>
              <a:chExt cx="178" cy="177"/>
            </a:xfrm>
          </p:grpSpPr>
          <p:sp>
            <p:nvSpPr>
              <p:cNvPr id="780" name="Freeform 278"/>
              <p:cNvSpPr>
                <a:spLocks/>
              </p:cNvSpPr>
              <p:nvPr/>
            </p:nvSpPr>
            <p:spPr bwMode="auto">
              <a:xfrm>
                <a:off x="1023" y="1062"/>
                <a:ext cx="179" cy="175"/>
              </a:xfrm>
              <a:custGeom>
                <a:avLst/>
                <a:gdLst>
                  <a:gd name="T0" fmla="*/ 26 w 181"/>
                  <a:gd name="T1" fmla="*/ 0 h 173"/>
                  <a:gd name="T2" fmla="*/ 26 w 181"/>
                  <a:gd name="T3" fmla="*/ 21 h 173"/>
                  <a:gd name="T4" fmla="*/ 67 w 181"/>
                  <a:gd name="T5" fmla="*/ 21 h 173"/>
                  <a:gd name="T6" fmla="*/ 90 w 181"/>
                  <a:gd name="T7" fmla="*/ 69 h 173"/>
                  <a:gd name="T8" fmla="*/ 112 w 181"/>
                  <a:gd name="T9" fmla="*/ 21 h 173"/>
                  <a:gd name="T10" fmla="*/ 153 w 181"/>
                  <a:gd name="T11" fmla="*/ 21 h 173"/>
                  <a:gd name="T12" fmla="*/ 153 w 181"/>
                  <a:gd name="T13" fmla="*/ 0 h 173"/>
                  <a:gd name="T14" fmla="*/ 181 w 181"/>
                  <a:gd name="T15" fmla="*/ 27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90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3 h 173"/>
                  <a:gd name="T62" fmla="*/ 0 w 181"/>
                  <a:gd name="T63" fmla="*/ 27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90" y="69"/>
                    </a:lnTo>
                    <a:lnTo>
                      <a:pt x="112" y="21"/>
                    </a:lnTo>
                    <a:lnTo>
                      <a:pt x="153" y="21"/>
                    </a:lnTo>
                    <a:lnTo>
                      <a:pt x="153" y="0"/>
                    </a:lnTo>
                    <a:lnTo>
                      <a:pt x="181" y="27"/>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90" y="106"/>
                    </a:lnTo>
                    <a:lnTo>
                      <a:pt x="67" y="153"/>
                    </a:lnTo>
                    <a:lnTo>
                      <a:pt x="26" y="153"/>
                    </a:lnTo>
                    <a:lnTo>
                      <a:pt x="26" y="173"/>
                    </a:lnTo>
                    <a:lnTo>
                      <a:pt x="0" y="145"/>
                    </a:lnTo>
                    <a:lnTo>
                      <a:pt x="26" y="119"/>
                    </a:lnTo>
                    <a:lnTo>
                      <a:pt x="26" y="140"/>
                    </a:lnTo>
                    <a:lnTo>
                      <a:pt x="54" y="140"/>
                    </a:lnTo>
                    <a:lnTo>
                      <a:pt x="80" y="88"/>
                    </a:lnTo>
                    <a:lnTo>
                      <a:pt x="56" y="36"/>
                    </a:lnTo>
                    <a:lnTo>
                      <a:pt x="26" y="36"/>
                    </a:lnTo>
                    <a:lnTo>
                      <a:pt x="26" y="53"/>
                    </a:lnTo>
                    <a:lnTo>
                      <a:pt x="0" y="27"/>
                    </a:lnTo>
                    <a:lnTo>
                      <a:pt x="26" y="0"/>
                    </a:lnTo>
                    <a:close/>
                  </a:path>
                </a:pathLst>
              </a:custGeom>
              <a:solidFill>
                <a:srgbClr val="000000"/>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sp>
            <p:nvSpPr>
              <p:cNvPr id="781" name="Freeform 279"/>
              <p:cNvSpPr>
                <a:spLocks/>
              </p:cNvSpPr>
              <p:nvPr/>
            </p:nvSpPr>
            <p:spPr bwMode="auto">
              <a:xfrm>
                <a:off x="1023" y="1062"/>
                <a:ext cx="179" cy="175"/>
              </a:xfrm>
              <a:custGeom>
                <a:avLst/>
                <a:gdLst>
                  <a:gd name="T0" fmla="*/ 26 w 181"/>
                  <a:gd name="T1" fmla="*/ 0 h 173"/>
                  <a:gd name="T2" fmla="*/ 26 w 181"/>
                  <a:gd name="T3" fmla="*/ 21 h 173"/>
                  <a:gd name="T4" fmla="*/ 67 w 181"/>
                  <a:gd name="T5" fmla="*/ 21 h 173"/>
                  <a:gd name="T6" fmla="*/ 90 w 181"/>
                  <a:gd name="T7" fmla="*/ 69 h 173"/>
                  <a:gd name="T8" fmla="*/ 112 w 181"/>
                  <a:gd name="T9" fmla="*/ 21 h 173"/>
                  <a:gd name="T10" fmla="*/ 153 w 181"/>
                  <a:gd name="T11" fmla="*/ 21 h 173"/>
                  <a:gd name="T12" fmla="*/ 153 w 181"/>
                  <a:gd name="T13" fmla="*/ 0 h 173"/>
                  <a:gd name="T14" fmla="*/ 181 w 181"/>
                  <a:gd name="T15" fmla="*/ 27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90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3 h 173"/>
                  <a:gd name="T62" fmla="*/ 0 w 181"/>
                  <a:gd name="T63" fmla="*/ 27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90" y="69"/>
                    </a:lnTo>
                    <a:lnTo>
                      <a:pt x="112" y="21"/>
                    </a:lnTo>
                    <a:lnTo>
                      <a:pt x="153" y="21"/>
                    </a:lnTo>
                    <a:lnTo>
                      <a:pt x="153" y="0"/>
                    </a:lnTo>
                    <a:lnTo>
                      <a:pt x="181" y="27"/>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90" y="106"/>
                    </a:lnTo>
                    <a:lnTo>
                      <a:pt x="67" y="153"/>
                    </a:lnTo>
                    <a:lnTo>
                      <a:pt x="26" y="153"/>
                    </a:lnTo>
                    <a:lnTo>
                      <a:pt x="26" y="173"/>
                    </a:lnTo>
                    <a:lnTo>
                      <a:pt x="0" y="145"/>
                    </a:lnTo>
                    <a:lnTo>
                      <a:pt x="26" y="119"/>
                    </a:lnTo>
                    <a:lnTo>
                      <a:pt x="26" y="140"/>
                    </a:lnTo>
                    <a:lnTo>
                      <a:pt x="54" y="140"/>
                    </a:lnTo>
                    <a:lnTo>
                      <a:pt x="80" y="88"/>
                    </a:lnTo>
                    <a:lnTo>
                      <a:pt x="56" y="36"/>
                    </a:lnTo>
                    <a:lnTo>
                      <a:pt x="26" y="36"/>
                    </a:lnTo>
                    <a:lnTo>
                      <a:pt x="26" y="53"/>
                    </a:lnTo>
                    <a:lnTo>
                      <a:pt x="0" y="27"/>
                    </a:lnTo>
                    <a:lnTo>
                      <a:pt x="26" y="0"/>
                    </a:lnTo>
                    <a:close/>
                  </a:path>
                </a:pathLst>
              </a:custGeom>
              <a:solidFill>
                <a:srgbClr val="000000"/>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sp>
            <p:nvSpPr>
              <p:cNvPr id="782" name="Freeform 280"/>
              <p:cNvSpPr>
                <a:spLocks/>
              </p:cNvSpPr>
              <p:nvPr/>
            </p:nvSpPr>
            <p:spPr bwMode="auto">
              <a:xfrm>
                <a:off x="1023" y="1065"/>
                <a:ext cx="179" cy="175"/>
              </a:xfrm>
              <a:custGeom>
                <a:avLst/>
                <a:gdLst>
                  <a:gd name="T0" fmla="*/ 26 w 181"/>
                  <a:gd name="T1" fmla="*/ 0 h 173"/>
                  <a:gd name="T2" fmla="*/ 26 w 181"/>
                  <a:gd name="T3" fmla="*/ 21 h 173"/>
                  <a:gd name="T4" fmla="*/ 67 w 181"/>
                  <a:gd name="T5" fmla="*/ 21 h 173"/>
                  <a:gd name="T6" fmla="*/ 89 w 181"/>
                  <a:gd name="T7" fmla="*/ 69 h 173"/>
                  <a:gd name="T8" fmla="*/ 112 w 181"/>
                  <a:gd name="T9" fmla="*/ 21 h 173"/>
                  <a:gd name="T10" fmla="*/ 153 w 181"/>
                  <a:gd name="T11" fmla="*/ 21 h 173"/>
                  <a:gd name="T12" fmla="*/ 153 w 181"/>
                  <a:gd name="T13" fmla="*/ 0 h 173"/>
                  <a:gd name="T14" fmla="*/ 181 w 181"/>
                  <a:gd name="T15" fmla="*/ 26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89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2 h 173"/>
                  <a:gd name="T62" fmla="*/ 0 w 181"/>
                  <a:gd name="T63" fmla="*/ 26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89" y="69"/>
                    </a:lnTo>
                    <a:lnTo>
                      <a:pt x="112" y="21"/>
                    </a:lnTo>
                    <a:lnTo>
                      <a:pt x="153" y="21"/>
                    </a:lnTo>
                    <a:lnTo>
                      <a:pt x="153" y="0"/>
                    </a:lnTo>
                    <a:lnTo>
                      <a:pt x="181" y="26"/>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89" y="106"/>
                    </a:lnTo>
                    <a:lnTo>
                      <a:pt x="67" y="153"/>
                    </a:lnTo>
                    <a:lnTo>
                      <a:pt x="26" y="153"/>
                    </a:lnTo>
                    <a:lnTo>
                      <a:pt x="26" y="173"/>
                    </a:lnTo>
                    <a:lnTo>
                      <a:pt x="0" y="145"/>
                    </a:lnTo>
                    <a:lnTo>
                      <a:pt x="26" y="119"/>
                    </a:lnTo>
                    <a:lnTo>
                      <a:pt x="26" y="140"/>
                    </a:lnTo>
                    <a:lnTo>
                      <a:pt x="54" y="140"/>
                    </a:lnTo>
                    <a:lnTo>
                      <a:pt x="80" y="88"/>
                    </a:lnTo>
                    <a:lnTo>
                      <a:pt x="56" y="36"/>
                    </a:lnTo>
                    <a:lnTo>
                      <a:pt x="26" y="36"/>
                    </a:lnTo>
                    <a:lnTo>
                      <a:pt x="26" y="52"/>
                    </a:lnTo>
                    <a:lnTo>
                      <a:pt x="0" y="26"/>
                    </a:lnTo>
                    <a:lnTo>
                      <a:pt x="26" y="0"/>
                    </a:lnTo>
                    <a:close/>
                  </a:path>
                </a:pathLst>
              </a:custGeom>
              <a:solidFill>
                <a:srgbClr val="FFFFFF"/>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grpSp>
      </p:grpSp>
      <p:grpSp>
        <p:nvGrpSpPr>
          <p:cNvPr id="57378" name="Group 272"/>
          <p:cNvGrpSpPr>
            <a:grpSpLocks/>
          </p:cNvGrpSpPr>
          <p:nvPr/>
        </p:nvGrpSpPr>
        <p:grpSpPr bwMode="auto">
          <a:xfrm flipH="1">
            <a:off x="2463800" y="5243513"/>
            <a:ext cx="215900" cy="158750"/>
            <a:chOff x="1009" y="1024"/>
            <a:chExt cx="231" cy="226"/>
          </a:xfrm>
        </p:grpSpPr>
        <p:sp>
          <p:nvSpPr>
            <p:cNvPr id="58158" name="Rectangle 273"/>
            <p:cNvSpPr>
              <a:spLocks noChangeArrowheads="1"/>
            </p:cNvSpPr>
            <p:nvPr/>
          </p:nvSpPr>
          <p:spPr bwMode="auto">
            <a:xfrm>
              <a:off x="1007" y="1049"/>
              <a:ext cx="207" cy="201"/>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0"/>
              <a:endParaRPr kumimoji="0" lang="ko-KR" altLang="en-US">
                <a:solidFill>
                  <a:srgbClr val="000000"/>
                </a:solidFill>
                <a:latin typeface="Arial"/>
                <a:cs typeface="Arial"/>
              </a:endParaRPr>
            </a:p>
          </p:txBody>
        </p:sp>
        <p:sp>
          <p:nvSpPr>
            <p:cNvPr id="58159" name="Rectangle 274"/>
            <p:cNvSpPr>
              <a:spLocks noChangeArrowheads="1"/>
            </p:cNvSpPr>
            <p:nvPr/>
          </p:nvSpPr>
          <p:spPr bwMode="auto">
            <a:xfrm>
              <a:off x="1011" y="1049"/>
              <a:ext cx="202" cy="201"/>
            </a:xfrm>
            <a:prstGeom prst="rect">
              <a:avLst/>
            </a:prstGeom>
            <a:solidFill>
              <a:srgbClr val="0096D5"/>
            </a:solidFill>
            <a:ln w="3175">
              <a:solidFill>
                <a:srgbClr val="AAE6FF"/>
              </a:solidFill>
              <a:miter lim="800000"/>
              <a:headEnd/>
              <a:tailEnd/>
            </a:ln>
          </p:spPr>
          <p:txBody>
            <a:bodyPr/>
            <a:lstStyle/>
            <a:p>
              <a:pPr latinLnBrk="0"/>
              <a:endParaRPr kumimoji="0" lang="ko-KR" altLang="en-US">
                <a:solidFill>
                  <a:srgbClr val="000000"/>
                </a:solidFill>
                <a:latin typeface="Arial"/>
                <a:cs typeface="Arial"/>
              </a:endParaRPr>
            </a:p>
          </p:txBody>
        </p:sp>
        <p:sp>
          <p:nvSpPr>
            <p:cNvPr id="785" name="Freeform 275"/>
            <p:cNvSpPr>
              <a:spLocks/>
            </p:cNvSpPr>
            <p:nvPr/>
          </p:nvSpPr>
          <p:spPr bwMode="auto">
            <a:xfrm>
              <a:off x="1215" y="1024"/>
              <a:ext cx="24" cy="224"/>
            </a:xfrm>
            <a:custGeom>
              <a:avLst/>
              <a:gdLst>
                <a:gd name="T0" fmla="*/ 0 w 26"/>
                <a:gd name="T1" fmla="*/ 25 h 225"/>
                <a:gd name="T2" fmla="*/ 26 w 26"/>
                <a:gd name="T3" fmla="*/ 0 h 225"/>
                <a:gd name="T4" fmla="*/ 26 w 26"/>
                <a:gd name="T5" fmla="*/ 201 h 225"/>
                <a:gd name="T6" fmla="*/ 0 w 26"/>
                <a:gd name="T7" fmla="*/ 225 h 225"/>
                <a:gd name="T8" fmla="*/ 0 w 26"/>
                <a:gd name="T9" fmla="*/ 25 h 225"/>
                <a:gd name="T10" fmla="*/ 0 60000 65536"/>
                <a:gd name="T11" fmla="*/ 0 60000 65536"/>
                <a:gd name="T12" fmla="*/ 0 60000 65536"/>
                <a:gd name="T13" fmla="*/ 0 60000 65536"/>
                <a:gd name="T14" fmla="*/ 0 60000 65536"/>
                <a:gd name="T15" fmla="*/ 0 w 26"/>
                <a:gd name="T16" fmla="*/ 0 h 225"/>
                <a:gd name="T17" fmla="*/ 26 w 26"/>
                <a:gd name="T18" fmla="*/ 225 h 225"/>
              </a:gdLst>
              <a:ahLst/>
              <a:cxnLst>
                <a:cxn ang="T10">
                  <a:pos x="T0" y="T1"/>
                </a:cxn>
                <a:cxn ang="T11">
                  <a:pos x="T2" y="T3"/>
                </a:cxn>
                <a:cxn ang="T12">
                  <a:pos x="T4" y="T5"/>
                </a:cxn>
                <a:cxn ang="T13">
                  <a:pos x="T6" y="T7"/>
                </a:cxn>
                <a:cxn ang="T14">
                  <a:pos x="T8" y="T9"/>
                </a:cxn>
              </a:cxnLst>
              <a:rect l="T15" t="T16" r="T17" b="T18"/>
              <a:pathLst>
                <a:path w="26" h="225">
                  <a:moveTo>
                    <a:pt x="0" y="25"/>
                  </a:moveTo>
                  <a:lnTo>
                    <a:pt x="26" y="0"/>
                  </a:lnTo>
                  <a:lnTo>
                    <a:pt x="26" y="201"/>
                  </a:lnTo>
                  <a:lnTo>
                    <a:pt x="0" y="225"/>
                  </a:lnTo>
                  <a:lnTo>
                    <a:pt x="0" y="25"/>
                  </a:lnTo>
                  <a:close/>
                </a:path>
              </a:pathLst>
            </a:custGeom>
            <a:solidFill>
              <a:srgbClr val="005A80"/>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sp>
          <p:nvSpPr>
            <p:cNvPr id="787" name="Freeform 276"/>
            <p:cNvSpPr>
              <a:spLocks/>
            </p:cNvSpPr>
            <p:nvPr/>
          </p:nvSpPr>
          <p:spPr bwMode="auto">
            <a:xfrm>
              <a:off x="1215" y="1024"/>
              <a:ext cx="24" cy="224"/>
            </a:xfrm>
            <a:custGeom>
              <a:avLst/>
              <a:gdLst>
                <a:gd name="T0" fmla="*/ 0 w 26"/>
                <a:gd name="T1" fmla="*/ 25 h 225"/>
                <a:gd name="T2" fmla="*/ 26 w 26"/>
                <a:gd name="T3" fmla="*/ 0 h 225"/>
                <a:gd name="T4" fmla="*/ 26 w 26"/>
                <a:gd name="T5" fmla="*/ 201 h 225"/>
                <a:gd name="T6" fmla="*/ 0 w 26"/>
                <a:gd name="T7" fmla="*/ 225 h 225"/>
                <a:gd name="T8" fmla="*/ 0 w 26"/>
                <a:gd name="T9" fmla="*/ 25 h 225"/>
                <a:gd name="T10" fmla="*/ 0 60000 65536"/>
                <a:gd name="T11" fmla="*/ 0 60000 65536"/>
                <a:gd name="T12" fmla="*/ 0 60000 65536"/>
                <a:gd name="T13" fmla="*/ 0 60000 65536"/>
                <a:gd name="T14" fmla="*/ 0 60000 65536"/>
                <a:gd name="T15" fmla="*/ 0 w 26"/>
                <a:gd name="T16" fmla="*/ 0 h 225"/>
                <a:gd name="T17" fmla="*/ 26 w 26"/>
                <a:gd name="T18" fmla="*/ 225 h 225"/>
              </a:gdLst>
              <a:ahLst/>
              <a:cxnLst>
                <a:cxn ang="T10">
                  <a:pos x="T0" y="T1"/>
                </a:cxn>
                <a:cxn ang="T11">
                  <a:pos x="T2" y="T3"/>
                </a:cxn>
                <a:cxn ang="T12">
                  <a:pos x="T4" y="T5"/>
                </a:cxn>
                <a:cxn ang="T13">
                  <a:pos x="T6" y="T7"/>
                </a:cxn>
                <a:cxn ang="T14">
                  <a:pos x="T8" y="T9"/>
                </a:cxn>
              </a:cxnLst>
              <a:rect l="T15" t="T16" r="T17" b="T18"/>
              <a:pathLst>
                <a:path w="26" h="225">
                  <a:moveTo>
                    <a:pt x="0" y="25"/>
                  </a:moveTo>
                  <a:lnTo>
                    <a:pt x="26" y="0"/>
                  </a:lnTo>
                  <a:lnTo>
                    <a:pt x="26" y="201"/>
                  </a:lnTo>
                  <a:lnTo>
                    <a:pt x="0" y="225"/>
                  </a:lnTo>
                  <a:lnTo>
                    <a:pt x="0" y="25"/>
                  </a:lnTo>
                  <a:close/>
                </a:path>
              </a:pathLst>
            </a:custGeom>
            <a:solidFill>
              <a:srgbClr val="005A80"/>
            </a:solidFill>
            <a:ln w="3175">
              <a:solidFill>
                <a:srgbClr val="AAE6FF"/>
              </a:solid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grpSp>
          <p:nvGrpSpPr>
            <p:cNvPr id="58162" name="Group 277"/>
            <p:cNvGrpSpPr>
              <a:grpSpLocks/>
            </p:cNvGrpSpPr>
            <p:nvPr/>
          </p:nvGrpSpPr>
          <p:grpSpPr bwMode="auto">
            <a:xfrm>
              <a:off x="1024" y="1065"/>
              <a:ext cx="178" cy="173"/>
              <a:chOff x="1024" y="1065"/>
              <a:chExt cx="178" cy="173"/>
            </a:xfrm>
          </p:grpSpPr>
          <p:sp>
            <p:nvSpPr>
              <p:cNvPr id="789" name="Freeform 278"/>
              <p:cNvSpPr>
                <a:spLocks/>
              </p:cNvSpPr>
              <p:nvPr/>
            </p:nvSpPr>
            <p:spPr bwMode="auto">
              <a:xfrm>
                <a:off x="1024" y="1065"/>
                <a:ext cx="178" cy="174"/>
              </a:xfrm>
              <a:custGeom>
                <a:avLst/>
                <a:gdLst>
                  <a:gd name="T0" fmla="*/ 26 w 181"/>
                  <a:gd name="T1" fmla="*/ 0 h 173"/>
                  <a:gd name="T2" fmla="*/ 26 w 181"/>
                  <a:gd name="T3" fmla="*/ 21 h 173"/>
                  <a:gd name="T4" fmla="*/ 67 w 181"/>
                  <a:gd name="T5" fmla="*/ 21 h 173"/>
                  <a:gd name="T6" fmla="*/ 90 w 181"/>
                  <a:gd name="T7" fmla="*/ 69 h 173"/>
                  <a:gd name="T8" fmla="*/ 112 w 181"/>
                  <a:gd name="T9" fmla="*/ 21 h 173"/>
                  <a:gd name="T10" fmla="*/ 153 w 181"/>
                  <a:gd name="T11" fmla="*/ 21 h 173"/>
                  <a:gd name="T12" fmla="*/ 153 w 181"/>
                  <a:gd name="T13" fmla="*/ 0 h 173"/>
                  <a:gd name="T14" fmla="*/ 181 w 181"/>
                  <a:gd name="T15" fmla="*/ 27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90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3 h 173"/>
                  <a:gd name="T62" fmla="*/ 0 w 181"/>
                  <a:gd name="T63" fmla="*/ 27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90" y="69"/>
                    </a:lnTo>
                    <a:lnTo>
                      <a:pt x="112" y="21"/>
                    </a:lnTo>
                    <a:lnTo>
                      <a:pt x="153" y="21"/>
                    </a:lnTo>
                    <a:lnTo>
                      <a:pt x="153" y="0"/>
                    </a:lnTo>
                    <a:lnTo>
                      <a:pt x="181" y="27"/>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90" y="106"/>
                    </a:lnTo>
                    <a:lnTo>
                      <a:pt x="67" y="153"/>
                    </a:lnTo>
                    <a:lnTo>
                      <a:pt x="26" y="153"/>
                    </a:lnTo>
                    <a:lnTo>
                      <a:pt x="26" y="173"/>
                    </a:lnTo>
                    <a:lnTo>
                      <a:pt x="0" y="145"/>
                    </a:lnTo>
                    <a:lnTo>
                      <a:pt x="26" y="119"/>
                    </a:lnTo>
                    <a:lnTo>
                      <a:pt x="26" y="140"/>
                    </a:lnTo>
                    <a:lnTo>
                      <a:pt x="54" y="140"/>
                    </a:lnTo>
                    <a:lnTo>
                      <a:pt x="80" y="88"/>
                    </a:lnTo>
                    <a:lnTo>
                      <a:pt x="56" y="36"/>
                    </a:lnTo>
                    <a:lnTo>
                      <a:pt x="26" y="36"/>
                    </a:lnTo>
                    <a:lnTo>
                      <a:pt x="26" y="53"/>
                    </a:lnTo>
                    <a:lnTo>
                      <a:pt x="0" y="27"/>
                    </a:lnTo>
                    <a:lnTo>
                      <a:pt x="26" y="0"/>
                    </a:lnTo>
                    <a:close/>
                  </a:path>
                </a:pathLst>
              </a:custGeom>
              <a:solidFill>
                <a:srgbClr val="000000"/>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sp>
            <p:nvSpPr>
              <p:cNvPr id="791" name="Freeform 279"/>
              <p:cNvSpPr>
                <a:spLocks/>
              </p:cNvSpPr>
              <p:nvPr/>
            </p:nvSpPr>
            <p:spPr bwMode="auto">
              <a:xfrm>
                <a:off x="1024" y="1065"/>
                <a:ext cx="178" cy="174"/>
              </a:xfrm>
              <a:custGeom>
                <a:avLst/>
                <a:gdLst>
                  <a:gd name="T0" fmla="*/ 26 w 181"/>
                  <a:gd name="T1" fmla="*/ 0 h 173"/>
                  <a:gd name="T2" fmla="*/ 26 w 181"/>
                  <a:gd name="T3" fmla="*/ 21 h 173"/>
                  <a:gd name="T4" fmla="*/ 67 w 181"/>
                  <a:gd name="T5" fmla="*/ 21 h 173"/>
                  <a:gd name="T6" fmla="*/ 90 w 181"/>
                  <a:gd name="T7" fmla="*/ 69 h 173"/>
                  <a:gd name="T8" fmla="*/ 112 w 181"/>
                  <a:gd name="T9" fmla="*/ 21 h 173"/>
                  <a:gd name="T10" fmla="*/ 153 w 181"/>
                  <a:gd name="T11" fmla="*/ 21 h 173"/>
                  <a:gd name="T12" fmla="*/ 153 w 181"/>
                  <a:gd name="T13" fmla="*/ 0 h 173"/>
                  <a:gd name="T14" fmla="*/ 181 w 181"/>
                  <a:gd name="T15" fmla="*/ 27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90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3 h 173"/>
                  <a:gd name="T62" fmla="*/ 0 w 181"/>
                  <a:gd name="T63" fmla="*/ 27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90" y="69"/>
                    </a:lnTo>
                    <a:lnTo>
                      <a:pt x="112" y="21"/>
                    </a:lnTo>
                    <a:lnTo>
                      <a:pt x="153" y="21"/>
                    </a:lnTo>
                    <a:lnTo>
                      <a:pt x="153" y="0"/>
                    </a:lnTo>
                    <a:lnTo>
                      <a:pt x="181" y="27"/>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90" y="106"/>
                    </a:lnTo>
                    <a:lnTo>
                      <a:pt x="67" y="153"/>
                    </a:lnTo>
                    <a:lnTo>
                      <a:pt x="26" y="153"/>
                    </a:lnTo>
                    <a:lnTo>
                      <a:pt x="26" y="173"/>
                    </a:lnTo>
                    <a:lnTo>
                      <a:pt x="0" y="145"/>
                    </a:lnTo>
                    <a:lnTo>
                      <a:pt x="26" y="119"/>
                    </a:lnTo>
                    <a:lnTo>
                      <a:pt x="26" y="140"/>
                    </a:lnTo>
                    <a:lnTo>
                      <a:pt x="54" y="140"/>
                    </a:lnTo>
                    <a:lnTo>
                      <a:pt x="80" y="88"/>
                    </a:lnTo>
                    <a:lnTo>
                      <a:pt x="56" y="36"/>
                    </a:lnTo>
                    <a:lnTo>
                      <a:pt x="26" y="36"/>
                    </a:lnTo>
                    <a:lnTo>
                      <a:pt x="26" y="53"/>
                    </a:lnTo>
                    <a:lnTo>
                      <a:pt x="0" y="27"/>
                    </a:lnTo>
                    <a:lnTo>
                      <a:pt x="26" y="0"/>
                    </a:lnTo>
                    <a:close/>
                  </a:path>
                </a:pathLst>
              </a:custGeom>
              <a:solidFill>
                <a:srgbClr val="000000"/>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sp>
            <p:nvSpPr>
              <p:cNvPr id="793" name="Freeform 280"/>
              <p:cNvSpPr>
                <a:spLocks/>
              </p:cNvSpPr>
              <p:nvPr/>
            </p:nvSpPr>
            <p:spPr bwMode="auto">
              <a:xfrm>
                <a:off x="1024" y="1067"/>
                <a:ext cx="178" cy="172"/>
              </a:xfrm>
              <a:custGeom>
                <a:avLst/>
                <a:gdLst>
                  <a:gd name="T0" fmla="*/ 26 w 181"/>
                  <a:gd name="T1" fmla="*/ 0 h 173"/>
                  <a:gd name="T2" fmla="*/ 26 w 181"/>
                  <a:gd name="T3" fmla="*/ 21 h 173"/>
                  <a:gd name="T4" fmla="*/ 67 w 181"/>
                  <a:gd name="T5" fmla="*/ 21 h 173"/>
                  <a:gd name="T6" fmla="*/ 89 w 181"/>
                  <a:gd name="T7" fmla="*/ 69 h 173"/>
                  <a:gd name="T8" fmla="*/ 112 w 181"/>
                  <a:gd name="T9" fmla="*/ 21 h 173"/>
                  <a:gd name="T10" fmla="*/ 153 w 181"/>
                  <a:gd name="T11" fmla="*/ 21 h 173"/>
                  <a:gd name="T12" fmla="*/ 153 w 181"/>
                  <a:gd name="T13" fmla="*/ 0 h 173"/>
                  <a:gd name="T14" fmla="*/ 181 w 181"/>
                  <a:gd name="T15" fmla="*/ 26 h 173"/>
                  <a:gd name="T16" fmla="*/ 153 w 181"/>
                  <a:gd name="T17" fmla="*/ 54 h 173"/>
                  <a:gd name="T18" fmla="*/ 153 w 181"/>
                  <a:gd name="T19" fmla="*/ 36 h 173"/>
                  <a:gd name="T20" fmla="*/ 125 w 181"/>
                  <a:gd name="T21" fmla="*/ 36 h 173"/>
                  <a:gd name="T22" fmla="*/ 99 w 181"/>
                  <a:gd name="T23" fmla="*/ 88 h 173"/>
                  <a:gd name="T24" fmla="*/ 125 w 181"/>
                  <a:gd name="T25" fmla="*/ 140 h 173"/>
                  <a:gd name="T26" fmla="*/ 153 w 181"/>
                  <a:gd name="T27" fmla="*/ 140 h 173"/>
                  <a:gd name="T28" fmla="*/ 153 w 181"/>
                  <a:gd name="T29" fmla="*/ 119 h 173"/>
                  <a:gd name="T30" fmla="*/ 181 w 181"/>
                  <a:gd name="T31" fmla="*/ 147 h 173"/>
                  <a:gd name="T32" fmla="*/ 153 w 181"/>
                  <a:gd name="T33" fmla="*/ 173 h 173"/>
                  <a:gd name="T34" fmla="*/ 153 w 181"/>
                  <a:gd name="T35" fmla="*/ 153 h 173"/>
                  <a:gd name="T36" fmla="*/ 112 w 181"/>
                  <a:gd name="T37" fmla="*/ 153 h 173"/>
                  <a:gd name="T38" fmla="*/ 89 w 181"/>
                  <a:gd name="T39" fmla="*/ 106 h 173"/>
                  <a:gd name="T40" fmla="*/ 67 w 181"/>
                  <a:gd name="T41" fmla="*/ 153 h 173"/>
                  <a:gd name="T42" fmla="*/ 26 w 181"/>
                  <a:gd name="T43" fmla="*/ 153 h 173"/>
                  <a:gd name="T44" fmla="*/ 26 w 181"/>
                  <a:gd name="T45" fmla="*/ 173 h 173"/>
                  <a:gd name="T46" fmla="*/ 0 w 181"/>
                  <a:gd name="T47" fmla="*/ 145 h 173"/>
                  <a:gd name="T48" fmla="*/ 26 w 181"/>
                  <a:gd name="T49" fmla="*/ 119 h 173"/>
                  <a:gd name="T50" fmla="*/ 26 w 181"/>
                  <a:gd name="T51" fmla="*/ 140 h 173"/>
                  <a:gd name="T52" fmla="*/ 54 w 181"/>
                  <a:gd name="T53" fmla="*/ 140 h 173"/>
                  <a:gd name="T54" fmla="*/ 80 w 181"/>
                  <a:gd name="T55" fmla="*/ 88 h 173"/>
                  <a:gd name="T56" fmla="*/ 56 w 181"/>
                  <a:gd name="T57" fmla="*/ 36 h 173"/>
                  <a:gd name="T58" fmla="*/ 26 w 181"/>
                  <a:gd name="T59" fmla="*/ 36 h 173"/>
                  <a:gd name="T60" fmla="*/ 26 w 181"/>
                  <a:gd name="T61" fmla="*/ 52 h 173"/>
                  <a:gd name="T62" fmla="*/ 0 w 181"/>
                  <a:gd name="T63" fmla="*/ 26 h 173"/>
                  <a:gd name="T64" fmla="*/ 26 w 181"/>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173"/>
                  <a:gd name="T101" fmla="*/ 181 w 181"/>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173">
                    <a:moveTo>
                      <a:pt x="26" y="0"/>
                    </a:moveTo>
                    <a:lnTo>
                      <a:pt x="26" y="21"/>
                    </a:lnTo>
                    <a:lnTo>
                      <a:pt x="67" y="21"/>
                    </a:lnTo>
                    <a:lnTo>
                      <a:pt x="89" y="69"/>
                    </a:lnTo>
                    <a:lnTo>
                      <a:pt x="112" y="21"/>
                    </a:lnTo>
                    <a:lnTo>
                      <a:pt x="153" y="21"/>
                    </a:lnTo>
                    <a:lnTo>
                      <a:pt x="153" y="0"/>
                    </a:lnTo>
                    <a:lnTo>
                      <a:pt x="181" y="26"/>
                    </a:lnTo>
                    <a:lnTo>
                      <a:pt x="153" y="54"/>
                    </a:lnTo>
                    <a:lnTo>
                      <a:pt x="153" y="36"/>
                    </a:lnTo>
                    <a:lnTo>
                      <a:pt x="125" y="36"/>
                    </a:lnTo>
                    <a:lnTo>
                      <a:pt x="99" y="88"/>
                    </a:lnTo>
                    <a:lnTo>
                      <a:pt x="125" y="140"/>
                    </a:lnTo>
                    <a:lnTo>
                      <a:pt x="153" y="140"/>
                    </a:lnTo>
                    <a:lnTo>
                      <a:pt x="153" y="119"/>
                    </a:lnTo>
                    <a:lnTo>
                      <a:pt x="181" y="147"/>
                    </a:lnTo>
                    <a:lnTo>
                      <a:pt x="153" y="173"/>
                    </a:lnTo>
                    <a:lnTo>
                      <a:pt x="153" y="153"/>
                    </a:lnTo>
                    <a:lnTo>
                      <a:pt x="112" y="153"/>
                    </a:lnTo>
                    <a:lnTo>
                      <a:pt x="89" y="106"/>
                    </a:lnTo>
                    <a:lnTo>
                      <a:pt x="67" y="153"/>
                    </a:lnTo>
                    <a:lnTo>
                      <a:pt x="26" y="153"/>
                    </a:lnTo>
                    <a:lnTo>
                      <a:pt x="26" y="173"/>
                    </a:lnTo>
                    <a:lnTo>
                      <a:pt x="0" y="145"/>
                    </a:lnTo>
                    <a:lnTo>
                      <a:pt x="26" y="119"/>
                    </a:lnTo>
                    <a:lnTo>
                      <a:pt x="26" y="140"/>
                    </a:lnTo>
                    <a:lnTo>
                      <a:pt x="54" y="140"/>
                    </a:lnTo>
                    <a:lnTo>
                      <a:pt x="80" y="88"/>
                    </a:lnTo>
                    <a:lnTo>
                      <a:pt x="56" y="36"/>
                    </a:lnTo>
                    <a:lnTo>
                      <a:pt x="26" y="36"/>
                    </a:lnTo>
                    <a:lnTo>
                      <a:pt x="26" y="52"/>
                    </a:lnTo>
                    <a:lnTo>
                      <a:pt x="0" y="26"/>
                    </a:lnTo>
                    <a:lnTo>
                      <a:pt x="26" y="0"/>
                    </a:lnTo>
                    <a:close/>
                  </a:path>
                </a:pathLst>
              </a:custGeom>
              <a:solidFill>
                <a:srgbClr val="FFFFFF"/>
              </a:solidFill>
              <a:ln w="9525">
                <a:noFill/>
                <a:round/>
                <a:headEnd/>
                <a:tailEnd/>
              </a:ln>
            </p:spPr>
            <p:txBody>
              <a:bodyPr/>
              <a:lstStyle/>
              <a:p>
                <a:pPr fontAlgn="auto" latinLnBrk="0">
                  <a:spcBef>
                    <a:spcPts val="0"/>
                  </a:spcBef>
                  <a:spcAft>
                    <a:spcPts val="0"/>
                  </a:spcAft>
                  <a:defRPr/>
                </a:pPr>
                <a:endParaRPr kumimoji="0" lang="ko-KR" altLang="en-US" kern="0" dirty="0">
                  <a:solidFill>
                    <a:sysClr val="windowText" lastClr="000000"/>
                  </a:solidFill>
                  <a:latin typeface="Arial"/>
                  <a:ea typeface="맑은 고딕" pitchFamily="50" charset="-127"/>
                  <a:cs typeface="Arial"/>
                </a:endParaRPr>
              </a:p>
            </p:txBody>
          </p:sp>
        </p:grpSp>
      </p:grpSp>
      <p:sp>
        <p:nvSpPr>
          <p:cNvPr id="563" name="이등변 삼각형 562"/>
          <p:cNvSpPr>
            <a:spLocks noChangeArrowheads="1"/>
          </p:cNvSpPr>
          <p:nvPr/>
        </p:nvSpPr>
        <p:spPr bwMode="auto">
          <a:xfrm flipH="1">
            <a:off x="3119438" y="5510213"/>
            <a:ext cx="212725" cy="165100"/>
          </a:xfrm>
          <a:prstGeom prst="triangle">
            <a:avLst>
              <a:gd name="adj" fmla="val 50000"/>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algn="ctr" latinLnBrk="0">
              <a:defRPr/>
            </a:pPr>
            <a:endParaRPr kumimoji="0" lang="ko-KR" altLang="en-US">
              <a:solidFill>
                <a:srgbClr val="000000"/>
              </a:solidFill>
              <a:latin typeface="Arial"/>
              <a:cs typeface="Arial"/>
            </a:endParaRPr>
          </a:p>
        </p:txBody>
      </p:sp>
      <p:graphicFrame>
        <p:nvGraphicFramePr>
          <p:cNvPr id="57380" name="Object 4"/>
          <p:cNvGraphicFramePr>
            <a:graphicFrameLocks noChangeAspect="1"/>
          </p:cNvGraphicFramePr>
          <p:nvPr>
            <p:extLst>
              <p:ext uri="{D42A27DB-BD31-4B8C-83A1-F6EECF244321}">
                <p14:modId xmlns:p14="http://schemas.microsoft.com/office/powerpoint/2010/main" val="3993646516"/>
              </p:ext>
            </p:extLst>
          </p:nvPr>
        </p:nvGraphicFramePr>
        <p:xfrm>
          <a:off x="2651125" y="5800725"/>
          <a:ext cx="195263" cy="238125"/>
        </p:xfrm>
        <a:graphic>
          <a:graphicData uri="http://schemas.openxmlformats.org/presentationml/2006/ole">
            <mc:AlternateContent xmlns:mc="http://schemas.openxmlformats.org/markup-compatibility/2006">
              <mc:Choice xmlns:v="urn:schemas-microsoft-com:vml" Requires="v">
                <p:oleObj spid="_x0000_s1076" name="Visio" r:id="rId14" imgW="1016000" imgH="1130300" progId="Visio.Drawing.11">
                  <p:embed/>
                </p:oleObj>
              </mc:Choice>
              <mc:Fallback>
                <p:oleObj name="Visio" r:id="rId14" imgW="1016000" imgH="11303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1125" y="5800725"/>
                        <a:ext cx="1952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7381" name="Object 5"/>
          <p:cNvGraphicFramePr>
            <a:graphicFrameLocks noChangeAspect="1"/>
          </p:cNvGraphicFramePr>
          <p:nvPr>
            <p:extLst>
              <p:ext uri="{D42A27DB-BD31-4B8C-83A1-F6EECF244321}">
                <p14:modId xmlns:p14="http://schemas.microsoft.com/office/powerpoint/2010/main" val="4211301689"/>
              </p:ext>
            </p:extLst>
          </p:nvPr>
        </p:nvGraphicFramePr>
        <p:xfrm>
          <a:off x="2640013" y="5251450"/>
          <a:ext cx="195262" cy="238125"/>
        </p:xfrm>
        <a:graphic>
          <a:graphicData uri="http://schemas.openxmlformats.org/presentationml/2006/ole">
            <mc:AlternateContent xmlns:mc="http://schemas.openxmlformats.org/markup-compatibility/2006">
              <mc:Choice xmlns:v="urn:schemas-microsoft-com:vml" Requires="v">
                <p:oleObj spid="_x0000_s1077" name="Visio" r:id="rId15" imgW="1016000" imgH="1130300" progId="Visio.Drawing.11">
                  <p:embed/>
                </p:oleObj>
              </mc:Choice>
              <mc:Fallback>
                <p:oleObj name="Visio" r:id="rId15" imgW="1016000" imgH="11303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3" y="5251450"/>
                        <a:ext cx="195262"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57382" name="Picture 2" descr="C:\Documents and Settings\wschoi\Local Settings\Temporary Internet Files\Content.IE5\15ETK32Z\j0428967[1].wm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10800000" flipH="1" flipV="1">
            <a:off x="1620838" y="4967288"/>
            <a:ext cx="392112"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383" name="Object 7"/>
          <p:cNvGraphicFramePr>
            <a:graphicFrameLocks noChangeAspect="1"/>
          </p:cNvGraphicFramePr>
          <p:nvPr>
            <p:extLst>
              <p:ext uri="{D42A27DB-BD31-4B8C-83A1-F6EECF244321}">
                <p14:modId xmlns:p14="http://schemas.microsoft.com/office/powerpoint/2010/main" val="651846986"/>
              </p:ext>
            </p:extLst>
          </p:nvPr>
        </p:nvGraphicFramePr>
        <p:xfrm>
          <a:off x="1979613" y="4878388"/>
          <a:ext cx="217487" cy="561975"/>
        </p:xfrm>
        <a:graphic>
          <a:graphicData uri="http://schemas.openxmlformats.org/presentationml/2006/ole">
            <mc:AlternateContent xmlns:mc="http://schemas.openxmlformats.org/markup-compatibility/2006">
              <mc:Choice xmlns:v="urn:schemas-microsoft-com:vml" Requires="v">
                <p:oleObj spid="_x0000_s1078" name="Visio" r:id="rId17" imgW="508000" imgH="1181100" progId="Visio.Drawing.11">
                  <p:embed/>
                </p:oleObj>
              </mc:Choice>
              <mc:Fallback>
                <p:oleObj name="Visio" r:id="rId17" imgW="508000" imgH="1181100"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79613" y="4878388"/>
                        <a:ext cx="217487"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cxnSp>
        <p:nvCxnSpPr>
          <p:cNvPr id="57384" name="직선 연결선 486"/>
          <p:cNvCxnSpPr>
            <a:cxnSpLocks noChangeShapeType="1"/>
          </p:cNvCxnSpPr>
          <p:nvPr/>
        </p:nvCxnSpPr>
        <p:spPr bwMode="auto">
          <a:xfrm rot="10800000" flipV="1">
            <a:off x="2197100" y="5853113"/>
            <a:ext cx="290513" cy="50800"/>
          </a:xfrm>
          <a:prstGeom prst="line">
            <a:avLst/>
          </a:prstGeom>
          <a:noFill/>
          <a:ln w="15875">
            <a:solidFill>
              <a:srgbClr val="4A7EBB"/>
            </a:solidFill>
            <a:round/>
            <a:headEnd/>
            <a:tailEnd/>
          </a:ln>
          <a:extLst>
            <a:ext uri="{909E8E84-426E-40DD-AFC4-6F175D3DCCD1}">
              <a14:hiddenFill xmlns:a14="http://schemas.microsoft.com/office/drawing/2010/main">
                <a:noFill/>
              </a14:hiddenFill>
            </a:ext>
          </a:extLst>
        </p:spPr>
      </p:cxnSp>
      <p:pic>
        <p:nvPicPr>
          <p:cNvPr id="57385" name="Picture 2" descr="C:\Documents and Settings\wschoi\Local Settings\Temporary Internet Files\Content.IE5\15ETK32Z\j0428967[1].wm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15291" flipH="1" flipV="1">
            <a:off x="1770063" y="5721350"/>
            <a:ext cx="249237"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6" name="Picture 547"/>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5686425"/>
            <a:ext cx="2873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387" name="Object 8"/>
          <p:cNvGraphicFramePr>
            <a:graphicFrameLocks noChangeAspect="1"/>
          </p:cNvGraphicFramePr>
          <p:nvPr>
            <p:extLst>
              <p:ext uri="{D42A27DB-BD31-4B8C-83A1-F6EECF244321}">
                <p14:modId xmlns:p14="http://schemas.microsoft.com/office/powerpoint/2010/main" val="3761866010"/>
              </p:ext>
            </p:extLst>
          </p:nvPr>
        </p:nvGraphicFramePr>
        <p:xfrm>
          <a:off x="2052638" y="5686425"/>
          <a:ext cx="144462" cy="415925"/>
        </p:xfrm>
        <a:graphic>
          <a:graphicData uri="http://schemas.openxmlformats.org/presentationml/2006/ole">
            <mc:AlternateContent xmlns:mc="http://schemas.openxmlformats.org/markup-compatibility/2006">
              <mc:Choice xmlns:v="urn:schemas-microsoft-com:vml" Requires="v">
                <p:oleObj spid="_x0000_s1079" name="Visio" r:id="rId20" imgW="635000" imgH="2044700" progId="Visio.Drawing.11">
                  <p:embed/>
                </p:oleObj>
              </mc:Choice>
              <mc:Fallback>
                <p:oleObj name="Visio" r:id="rId20" imgW="635000" imgH="2044700" progId="Visio.Drawing.11">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52638" y="5686425"/>
                        <a:ext cx="144462"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88" name="TextBox 568"/>
          <p:cNvSpPr txBox="1">
            <a:spLocks noChangeArrowheads="1"/>
          </p:cNvSpPr>
          <p:nvPr/>
        </p:nvSpPr>
        <p:spPr bwMode="auto">
          <a:xfrm flipH="1">
            <a:off x="1622425" y="5327650"/>
            <a:ext cx="893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r" eaLnBrk="1" hangingPunct="1"/>
            <a:r>
              <a:rPr lang="en-US" altLang="ko-KR" sz="1400" b="1">
                <a:latin typeface="Arial"/>
                <a:cs typeface="Arial"/>
              </a:rPr>
              <a:t>wireless</a:t>
            </a:r>
          </a:p>
        </p:txBody>
      </p:sp>
      <p:sp>
        <p:nvSpPr>
          <p:cNvPr id="776" name="구름 775"/>
          <p:cNvSpPr>
            <a:spLocks/>
          </p:cNvSpPr>
          <p:nvPr/>
        </p:nvSpPr>
        <p:spPr bwMode="auto">
          <a:xfrm>
            <a:off x="2771775" y="1341438"/>
            <a:ext cx="3529013" cy="863600"/>
          </a:xfrm>
          <a:custGeom>
            <a:avLst/>
            <a:gdLst>
              <a:gd name="T0" fmla="*/ 2147483647 w 43200"/>
              <a:gd name="T1" fmla="*/ 172560092 h 43200"/>
              <a:gd name="T2" fmla="*/ 2147483647 w 43200"/>
              <a:gd name="T3" fmla="*/ 344752354 h 43200"/>
              <a:gd name="T4" fmla="*/ 73045662 w 43200"/>
              <a:gd name="T5" fmla="*/ 172560092 h 43200"/>
              <a:gd name="T6" fmla="*/ 2147483647 w 43200"/>
              <a:gd name="T7" fmla="*/ 19732518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5E1C7"/>
          </a:solidFill>
          <a:ln w="9525" cap="flat">
            <a:solidFill>
              <a:srgbClr val="8AC6CD"/>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sp>
        <p:nvSpPr>
          <p:cNvPr id="1113" name="모서리가 둥근 직사각형 1112"/>
          <p:cNvSpPr/>
          <p:nvPr/>
        </p:nvSpPr>
        <p:spPr bwMode="auto">
          <a:xfrm>
            <a:off x="3060700" y="1484313"/>
            <a:ext cx="969963" cy="379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36000" rIns="0" bIns="0" anchor="ctr"/>
          <a:lstStyle/>
          <a:p>
            <a:pPr algn="ctr">
              <a:defRPr/>
            </a:pPr>
            <a:r>
              <a:rPr lang="en-US" altLang="ko-KR" sz="1000" b="1" dirty="0">
                <a:solidFill>
                  <a:schemeClr val="tx1"/>
                </a:solidFill>
                <a:latin typeface="Arial"/>
                <a:ea typeface="맑은 고딕" charset="0"/>
                <a:cs typeface="Arial"/>
              </a:rPr>
              <a:t>Semantic Web</a:t>
            </a:r>
            <a:endParaRPr lang="ko-KR" altLang="en-US" sz="1000" b="1" dirty="0">
              <a:solidFill>
                <a:schemeClr val="tx1"/>
              </a:solidFill>
              <a:latin typeface="Arial"/>
              <a:ea typeface="맑은 고딕" charset="0"/>
              <a:cs typeface="Arial"/>
            </a:endParaRPr>
          </a:p>
        </p:txBody>
      </p:sp>
      <p:sp>
        <p:nvSpPr>
          <p:cNvPr id="1115" name="모서리가 둥근 직사각형 1114"/>
          <p:cNvSpPr/>
          <p:nvPr/>
        </p:nvSpPr>
        <p:spPr bwMode="auto">
          <a:xfrm>
            <a:off x="5149850" y="1484313"/>
            <a:ext cx="935038" cy="379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36000" rIns="0" bIns="0" anchor="ctr"/>
          <a:lstStyle/>
          <a:p>
            <a:pPr algn="ctr">
              <a:defRPr/>
            </a:pPr>
            <a:r>
              <a:rPr lang="en-US" altLang="ko-KR" sz="1000" b="1" dirty="0">
                <a:solidFill>
                  <a:schemeClr val="tx1"/>
                </a:solidFill>
                <a:latin typeface="Arial"/>
                <a:ea typeface="맑은 고딕" charset="0"/>
                <a:cs typeface="Arial"/>
              </a:rPr>
              <a:t>Linked open  Data</a:t>
            </a:r>
            <a:endParaRPr lang="ko-KR" altLang="en-US" sz="1000" b="1" dirty="0">
              <a:solidFill>
                <a:schemeClr val="tx1"/>
              </a:solidFill>
              <a:latin typeface="Arial"/>
              <a:ea typeface="맑은 고딕" charset="0"/>
              <a:cs typeface="Arial"/>
            </a:endParaRPr>
          </a:p>
        </p:txBody>
      </p:sp>
      <p:sp>
        <p:nvSpPr>
          <p:cNvPr id="57392" name="TextBox 454"/>
          <p:cNvSpPr txBox="1">
            <a:spLocks noChangeArrowheads="1"/>
          </p:cNvSpPr>
          <p:nvPr/>
        </p:nvSpPr>
        <p:spPr bwMode="auto">
          <a:xfrm>
            <a:off x="3924300" y="1412875"/>
            <a:ext cx="129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ctr" eaLnBrk="1" hangingPunct="1"/>
            <a:r>
              <a:rPr lang="en-US" altLang="ko-KR" sz="1600" b="1">
                <a:solidFill>
                  <a:srgbClr val="0000FF"/>
                </a:solidFill>
                <a:latin typeface="Arial"/>
                <a:cs typeface="Arial"/>
              </a:rPr>
              <a:t>Application platform</a:t>
            </a:r>
            <a:endParaRPr lang="ko-KR" altLang="en-US" sz="1600" b="1">
              <a:solidFill>
                <a:srgbClr val="0000FF"/>
              </a:solidFill>
              <a:latin typeface="Arial"/>
              <a:cs typeface="Arial"/>
            </a:endParaRPr>
          </a:p>
        </p:txBody>
      </p:sp>
      <p:sp>
        <p:nvSpPr>
          <p:cNvPr id="592" name="구름 591"/>
          <p:cNvSpPr>
            <a:spLocks/>
          </p:cNvSpPr>
          <p:nvPr/>
        </p:nvSpPr>
        <p:spPr bwMode="auto">
          <a:xfrm rot="21388835" flipV="1">
            <a:off x="2120900" y="2413000"/>
            <a:ext cx="1585913" cy="865188"/>
          </a:xfrm>
          <a:custGeom>
            <a:avLst/>
            <a:gdLst>
              <a:gd name="T0" fmla="*/ 2135543271 w 43200"/>
              <a:gd name="T1" fmla="*/ 173513791 h 43200"/>
              <a:gd name="T2" fmla="*/ 1068662683 w 43200"/>
              <a:gd name="T3" fmla="*/ 346658115 h 43200"/>
              <a:gd name="T4" fmla="*/ 6629300 w 43200"/>
              <a:gd name="T5" fmla="*/ 173513791 h 43200"/>
              <a:gd name="T6" fmla="*/ 1068662683 w 43200"/>
              <a:gd name="T7" fmla="*/ 19841643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AFFE9"/>
          </a:solidFill>
          <a:ln w="9525" cap="flat">
            <a:solidFill>
              <a:srgbClr val="8AC6CD"/>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cxnSp>
        <p:nvCxnSpPr>
          <p:cNvPr id="1371" name="직선 연결선 1370"/>
          <p:cNvCxnSpPr>
            <a:cxnSpLocks noChangeShapeType="1"/>
            <a:endCxn id="57864" idx="1"/>
          </p:cNvCxnSpPr>
          <p:nvPr/>
        </p:nvCxnSpPr>
        <p:spPr bwMode="auto">
          <a:xfrm flipH="1">
            <a:off x="5954713" y="3213100"/>
            <a:ext cx="777875" cy="647700"/>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487" name="직선 연결선 1486"/>
          <p:cNvCxnSpPr/>
          <p:nvPr/>
        </p:nvCxnSpPr>
        <p:spPr bwMode="auto">
          <a:xfrm>
            <a:off x="755650" y="3500438"/>
            <a:ext cx="76327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396" name="TextBox 1498"/>
          <p:cNvSpPr txBox="1">
            <a:spLocks noChangeArrowheads="1"/>
          </p:cNvSpPr>
          <p:nvPr/>
        </p:nvSpPr>
        <p:spPr bwMode="auto">
          <a:xfrm>
            <a:off x="900113" y="1412875"/>
            <a:ext cx="10626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lang="en-US" altLang="ko-KR" sz="1800">
                <a:latin typeface="Arial"/>
                <a:cs typeface="Arial"/>
              </a:rPr>
              <a:t>Web 3.0</a:t>
            </a:r>
          </a:p>
          <a:p>
            <a:pPr eaLnBrk="1" hangingPunct="1"/>
            <a:r>
              <a:rPr lang="en-US" altLang="ko-KR" sz="1400">
                <a:latin typeface="Arial"/>
                <a:cs typeface="Arial"/>
              </a:rPr>
              <a:t>Ecosystem</a:t>
            </a:r>
            <a:endParaRPr lang="ko-KR" altLang="en-US" sz="1400">
              <a:latin typeface="Arial"/>
              <a:cs typeface="Arial"/>
            </a:endParaRPr>
          </a:p>
        </p:txBody>
      </p:sp>
      <p:cxnSp>
        <p:nvCxnSpPr>
          <p:cNvPr id="1785" name="직선 연결선 1784"/>
          <p:cNvCxnSpPr>
            <a:cxnSpLocks noChangeShapeType="1"/>
          </p:cNvCxnSpPr>
          <p:nvPr/>
        </p:nvCxnSpPr>
        <p:spPr bwMode="auto">
          <a:xfrm rot="10800000" flipV="1">
            <a:off x="3203575" y="2205038"/>
            <a:ext cx="504825" cy="287337"/>
          </a:xfrm>
          <a:prstGeom prst="line">
            <a:avLst/>
          </a:prstGeom>
          <a:noFill/>
          <a:ln w="19050">
            <a:solidFill>
              <a:srgbClr val="7030A0"/>
            </a:solidFill>
            <a:prstDash val="sysDot"/>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821" name="직선 연결선 1820"/>
          <p:cNvCxnSpPr>
            <a:cxnSpLocks noChangeShapeType="1"/>
          </p:cNvCxnSpPr>
          <p:nvPr/>
        </p:nvCxnSpPr>
        <p:spPr bwMode="auto">
          <a:xfrm>
            <a:off x="5724525" y="2205038"/>
            <a:ext cx="1079500" cy="503237"/>
          </a:xfrm>
          <a:prstGeom prst="line">
            <a:avLst/>
          </a:prstGeom>
          <a:noFill/>
          <a:ln w="19050">
            <a:solidFill>
              <a:srgbClr val="7030A0"/>
            </a:solidFill>
            <a:prstDash val="sysDot"/>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57399" name="그룹 935"/>
          <p:cNvGrpSpPr>
            <a:grpSpLocks/>
          </p:cNvGrpSpPr>
          <p:nvPr/>
        </p:nvGrpSpPr>
        <p:grpSpPr bwMode="auto">
          <a:xfrm>
            <a:off x="3132138" y="3860800"/>
            <a:ext cx="469900" cy="434975"/>
            <a:chOff x="500647" y="2276872"/>
            <a:chExt cx="470705" cy="361950"/>
          </a:xfrm>
        </p:grpSpPr>
        <p:pic>
          <p:nvPicPr>
            <p:cNvPr id="58010"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552" y="2297139"/>
              <a:ext cx="431800" cy="34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011" name="Group 3157"/>
            <p:cNvGrpSpPr>
              <a:grpSpLocks/>
            </p:cNvGrpSpPr>
            <p:nvPr/>
          </p:nvGrpSpPr>
          <p:grpSpPr bwMode="auto">
            <a:xfrm>
              <a:off x="500647" y="2397867"/>
              <a:ext cx="112865" cy="176488"/>
              <a:chOff x="1162" y="2062"/>
              <a:chExt cx="362" cy="759"/>
            </a:xfrm>
          </p:grpSpPr>
          <p:sp>
            <p:nvSpPr>
              <p:cNvPr id="58086" name="Rectangle 3158"/>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8087" name="Rectangle 3159"/>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88" name="Rectangle 3160"/>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89" name="Freeform 3161"/>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90" name="Line 3162"/>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091" name="Oval 3163"/>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92" name="Oval 3164"/>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93" name="Oval 3165"/>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94" name="Oval 3166"/>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95" name="Oval 3167"/>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96" name="Oval 3168"/>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97" name="Oval 3169"/>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98" name="Oval 3170"/>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99" name="Oval 3171"/>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00" name="Oval 3172"/>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01" name="Oval 3173"/>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02" name="Oval 3174"/>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03" name="Oval 3175"/>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04" name="Oval 3176"/>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05" name="Oval 3177"/>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06" name="Oval 3178"/>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07" name="Oval 3179"/>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08" name="Oval 3180"/>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09" name="Oval 3181"/>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10" name="Oval 3182"/>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11" name="Oval 3183"/>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12" name="Oval 3184"/>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13" name="Oval 3185"/>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14" name="Oval 3186"/>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15" name="Oval 3187"/>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16" name="Oval 3188"/>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17" name="Oval 3189"/>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18" name="Oval 3190"/>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19" name="Oval 3191"/>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120" name="Oval 3192"/>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21" name="Line 3193"/>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122" name="Rectangle 3194"/>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8123" name="Rectangle 3195"/>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24" name="Rectangle 3196"/>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8125" name="Rectangle 3197"/>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26" name="Rectangle 3198"/>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8127" name="Rectangle 3199"/>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28" name="Rectangle 3200"/>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8129" name="Rectangle 3201"/>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30" name="Freeform 3202"/>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131" name="Freeform 3203"/>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32" name="Freeform 3204"/>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8133" name="Freeform 3205"/>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34" name="Freeform 3206"/>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8135" name="Freeform 3207"/>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36" name="Freeform 3208"/>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8137" name="Freeform 3209"/>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38" name="Rectangle 3210"/>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8139" name="Rectangle 3211"/>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40" name="Freeform 3212"/>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8141" name="Freeform 3213"/>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42" name="Freeform 3214"/>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8143" name="Freeform 3215"/>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44" name="Line 3216"/>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145" name="Rectangle 3217"/>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8146" name="Rectangle 3218"/>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47" name="Rectangle 3219"/>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8148" name="Rectangle 3220"/>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149" name="Freeform 3221"/>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8150" name="Freeform 3222"/>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51" name="Freeform 3223"/>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152" name="Freeform 3224"/>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53" name="Freeform 3225"/>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154" name="Freeform 3226"/>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155" name="Line 3227"/>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156" name="Rectangle 3228"/>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8157" name="Rectangle 3229"/>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sp>
          <p:nvSpPr>
            <p:cNvPr id="58012" name="AutoShape 3230"/>
            <p:cNvSpPr>
              <a:spLocks noChangeArrowheads="1"/>
            </p:cNvSpPr>
            <p:nvPr/>
          </p:nvSpPr>
          <p:spPr bwMode="auto">
            <a:xfrm>
              <a:off x="587530" y="2276872"/>
              <a:ext cx="287867" cy="147291"/>
            </a:xfrm>
            <a:prstGeom prst="can">
              <a:avLst>
                <a:gd name="adj" fmla="val 31352"/>
              </a:avLst>
            </a:prstGeom>
            <a:solidFill>
              <a:schemeClr val="bg1"/>
            </a:solidFill>
            <a:ln w="9525">
              <a:solidFill>
                <a:schemeClr val="tx1"/>
              </a:solidFill>
              <a:round/>
              <a:headEnd/>
              <a:tailEnd/>
            </a:ln>
          </p:spPr>
          <p:txBody>
            <a:bodyPr wrap="none" anchor="ctr"/>
            <a:lstStyle/>
            <a:p>
              <a:endParaRPr lang="ko-KR" altLang="en-US">
                <a:latin typeface="Arial"/>
                <a:cs typeface="Arial"/>
              </a:endParaRPr>
            </a:p>
          </p:txBody>
        </p:sp>
        <p:grpSp>
          <p:nvGrpSpPr>
            <p:cNvPr id="58013" name="Group 3231"/>
            <p:cNvGrpSpPr>
              <a:grpSpLocks/>
            </p:cNvGrpSpPr>
            <p:nvPr/>
          </p:nvGrpSpPr>
          <p:grpSpPr bwMode="auto">
            <a:xfrm>
              <a:off x="827584" y="2420888"/>
              <a:ext cx="112865" cy="176488"/>
              <a:chOff x="1162" y="2062"/>
              <a:chExt cx="362" cy="759"/>
            </a:xfrm>
          </p:grpSpPr>
          <p:sp>
            <p:nvSpPr>
              <p:cNvPr id="58014" name="Rectangle 3232"/>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8015" name="Rectangle 3233"/>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16" name="Rectangle 3234"/>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17" name="Freeform 3235"/>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18" name="Line 3236"/>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019" name="Oval 3237"/>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20" name="Oval 3238"/>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21" name="Oval 3239"/>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22" name="Oval 3240"/>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23" name="Oval 3241"/>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24" name="Oval 3242"/>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25" name="Oval 3243"/>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26" name="Oval 3244"/>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27" name="Oval 3245"/>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28" name="Oval 3246"/>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29" name="Oval 3247"/>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30" name="Oval 3248"/>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31" name="Oval 3249"/>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32" name="Oval 3250"/>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33" name="Oval 3251"/>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34" name="Oval 3252"/>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35" name="Oval 3253"/>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36" name="Oval 3254"/>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37" name="Oval 3255"/>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38" name="Oval 3256"/>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39" name="Oval 3257"/>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40" name="Oval 3258"/>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41" name="Oval 3259"/>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42" name="Oval 3260"/>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43" name="Oval 3261"/>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44" name="Oval 3262"/>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45" name="Oval 3263"/>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46" name="Oval 3264"/>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47" name="Oval 3265"/>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8048" name="Oval 3266"/>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49" name="Line 3267"/>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050" name="Rectangle 3268"/>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8051" name="Rectangle 3269"/>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52" name="Rectangle 3270"/>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8053" name="Rectangle 3271"/>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54" name="Rectangle 3272"/>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8055" name="Rectangle 3273"/>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56" name="Rectangle 3274"/>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8057" name="Rectangle 3275"/>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58" name="Freeform 3276"/>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059" name="Freeform 3277"/>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60" name="Freeform 3278"/>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8061" name="Freeform 3279"/>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62" name="Freeform 3280"/>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8063" name="Freeform 3281"/>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64" name="Freeform 3282"/>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8065" name="Freeform 3283"/>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66" name="Rectangle 3284"/>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8067" name="Rectangle 3285"/>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68" name="Freeform 3286"/>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8069" name="Freeform 3287"/>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70" name="Freeform 3288"/>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8071" name="Freeform 3289"/>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72" name="Line 3290"/>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073" name="Rectangle 3291"/>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8074" name="Rectangle 3292"/>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75" name="Rectangle 3293"/>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8076" name="Rectangle 3294"/>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77" name="Freeform 3295"/>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8078" name="Freeform 3296"/>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79" name="Freeform 3297"/>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080" name="Freeform 3298"/>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81" name="Freeform 3299"/>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082" name="Freeform 3300"/>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83" name="Line 3301"/>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084" name="Rectangle 3302"/>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8085" name="Rectangle 3303"/>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grpSp>
      <p:grpSp>
        <p:nvGrpSpPr>
          <p:cNvPr id="57400" name="그룹 1084"/>
          <p:cNvGrpSpPr>
            <a:grpSpLocks/>
          </p:cNvGrpSpPr>
          <p:nvPr/>
        </p:nvGrpSpPr>
        <p:grpSpPr bwMode="auto">
          <a:xfrm>
            <a:off x="5724525" y="3860800"/>
            <a:ext cx="469900" cy="434975"/>
            <a:chOff x="500647" y="2276872"/>
            <a:chExt cx="470705" cy="361950"/>
          </a:xfrm>
        </p:grpSpPr>
        <p:pic>
          <p:nvPicPr>
            <p:cNvPr id="57862"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552" y="2297139"/>
              <a:ext cx="431800" cy="34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863" name="Group 3157"/>
            <p:cNvGrpSpPr>
              <a:grpSpLocks/>
            </p:cNvGrpSpPr>
            <p:nvPr/>
          </p:nvGrpSpPr>
          <p:grpSpPr bwMode="auto">
            <a:xfrm>
              <a:off x="500647" y="2397867"/>
              <a:ext cx="112865" cy="176488"/>
              <a:chOff x="1162" y="2062"/>
              <a:chExt cx="362" cy="759"/>
            </a:xfrm>
          </p:grpSpPr>
          <p:sp>
            <p:nvSpPr>
              <p:cNvPr id="57938" name="Rectangle 3158"/>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939" name="Rectangle 3159"/>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40" name="Rectangle 3160"/>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41" name="Freeform 3161"/>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42" name="Line 3162"/>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943" name="Oval 3163"/>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44" name="Oval 3164"/>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45" name="Oval 3165"/>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46" name="Oval 3166"/>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47" name="Oval 3167"/>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48" name="Oval 3168"/>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49" name="Oval 3169"/>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50" name="Oval 3170"/>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51" name="Oval 3171"/>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52" name="Oval 3172"/>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53" name="Oval 3173"/>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54" name="Oval 3174"/>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55" name="Oval 3175"/>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56" name="Oval 3176"/>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57" name="Oval 3177"/>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58" name="Oval 3178"/>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59" name="Oval 3179"/>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60" name="Oval 3180"/>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61" name="Oval 3181"/>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62" name="Oval 3182"/>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63" name="Oval 3183"/>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64" name="Oval 3184"/>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65" name="Oval 3185"/>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66" name="Oval 3186"/>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67" name="Oval 3187"/>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68" name="Oval 3188"/>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69" name="Oval 3189"/>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70" name="Oval 3190"/>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71" name="Oval 3191"/>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72" name="Oval 3192"/>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73" name="Line 3193"/>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974" name="Rectangle 3194"/>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975" name="Rectangle 3195"/>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76" name="Rectangle 3196"/>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977" name="Rectangle 3197"/>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78" name="Rectangle 3198"/>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979" name="Rectangle 3199"/>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80" name="Rectangle 3200"/>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981" name="Rectangle 3201"/>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82" name="Freeform 3202"/>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983" name="Freeform 3203"/>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84" name="Freeform 3204"/>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985" name="Freeform 3205"/>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86" name="Freeform 3206"/>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987" name="Freeform 3207"/>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88" name="Freeform 3208"/>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989" name="Freeform 3209"/>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90" name="Rectangle 3210"/>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991" name="Rectangle 3211"/>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92" name="Freeform 3212"/>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993" name="Freeform 3213"/>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94" name="Freeform 3214"/>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995" name="Freeform 3215"/>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96" name="Line 3216"/>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997" name="Rectangle 3217"/>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998" name="Rectangle 3218"/>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99" name="Rectangle 3219"/>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8000" name="Rectangle 3220"/>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8001" name="Freeform 3221"/>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8002" name="Freeform 3222"/>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03" name="Freeform 3223"/>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004" name="Freeform 3224"/>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05" name="Freeform 3225"/>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8006" name="Freeform 3226"/>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8007" name="Line 3227"/>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8008" name="Rectangle 3228"/>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8009" name="Rectangle 3229"/>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sp>
          <p:nvSpPr>
            <p:cNvPr id="57864" name="AutoShape 3230"/>
            <p:cNvSpPr>
              <a:spLocks noChangeArrowheads="1"/>
            </p:cNvSpPr>
            <p:nvPr/>
          </p:nvSpPr>
          <p:spPr bwMode="auto">
            <a:xfrm>
              <a:off x="587530" y="2276872"/>
              <a:ext cx="287867" cy="147291"/>
            </a:xfrm>
            <a:prstGeom prst="can">
              <a:avLst>
                <a:gd name="adj" fmla="val 31352"/>
              </a:avLst>
            </a:prstGeom>
            <a:solidFill>
              <a:schemeClr val="bg1"/>
            </a:solidFill>
            <a:ln w="9525">
              <a:solidFill>
                <a:schemeClr val="tx1"/>
              </a:solidFill>
              <a:round/>
              <a:headEnd/>
              <a:tailEnd/>
            </a:ln>
          </p:spPr>
          <p:txBody>
            <a:bodyPr wrap="none" anchor="ctr"/>
            <a:lstStyle/>
            <a:p>
              <a:endParaRPr lang="ko-KR" altLang="en-US">
                <a:latin typeface="Arial"/>
                <a:cs typeface="Arial"/>
              </a:endParaRPr>
            </a:p>
          </p:txBody>
        </p:sp>
        <p:grpSp>
          <p:nvGrpSpPr>
            <p:cNvPr id="57865" name="Group 3231"/>
            <p:cNvGrpSpPr>
              <a:grpSpLocks/>
            </p:cNvGrpSpPr>
            <p:nvPr/>
          </p:nvGrpSpPr>
          <p:grpSpPr bwMode="auto">
            <a:xfrm>
              <a:off x="827584" y="2420888"/>
              <a:ext cx="112865" cy="176488"/>
              <a:chOff x="1162" y="2062"/>
              <a:chExt cx="362" cy="759"/>
            </a:xfrm>
          </p:grpSpPr>
          <p:sp>
            <p:nvSpPr>
              <p:cNvPr id="57866" name="Rectangle 3232"/>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867" name="Rectangle 3233"/>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68" name="Rectangle 3234"/>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69" name="Freeform 3235"/>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70" name="Line 3236"/>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871" name="Oval 3237"/>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72" name="Oval 3238"/>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73" name="Oval 3239"/>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74" name="Oval 3240"/>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75" name="Oval 3241"/>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76" name="Oval 3242"/>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77" name="Oval 3243"/>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78" name="Oval 3244"/>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79" name="Oval 3245"/>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80" name="Oval 3246"/>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81" name="Oval 3247"/>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82" name="Oval 3248"/>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83" name="Oval 3249"/>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84" name="Oval 3250"/>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85" name="Oval 3251"/>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86" name="Oval 3252"/>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87" name="Oval 3253"/>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88" name="Oval 3254"/>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89" name="Oval 3255"/>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90" name="Oval 3256"/>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91" name="Oval 3257"/>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92" name="Oval 3258"/>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93" name="Oval 3259"/>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94" name="Oval 3260"/>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95" name="Oval 3261"/>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96" name="Oval 3262"/>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97" name="Oval 3263"/>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98" name="Oval 3264"/>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99" name="Oval 3265"/>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900" name="Oval 3266"/>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01" name="Line 3267"/>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902" name="Rectangle 3268"/>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903" name="Rectangle 3269"/>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04" name="Rectangle 3270"/>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905" name="Rectangle 3271"/>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06" name="Rectangle 3272"/>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907" name="Rectangle 3273"/>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08" name="Rectangle 3274"/>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909" name="Rectangle 3275"/>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10" name="Freeform 3276"/>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911" name="Freeform 3277"/>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12" name="Freeform 3278"/>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913" name="Freeform 3279"/>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14" name="Freeform 3280"/>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915" name="Freeform 3281"/>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16" name="Freeform 3282"/>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917" name="Freeform 3283"/>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18" name="Rectangle 3284"/>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919" name="Rectangle 3285"/>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20" name="Freeform 3286"/>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921" name="Freeform 3287"/>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22" name="Freeform 3288"/>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923" name="Freeform 3289"/>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24" name="Line 3290"/>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925" name="Rectangle 3291"/>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926" name="Rectangle 3292"/>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27" name="Rectangle 3293"/>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928" name="Rectangle 3294"/>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929" name="Freeform 3295"/>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930" name="Freeform 3296"/>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31" name="Freeform 3297"/>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932" name="Freeform 3298"/>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33" name="Freeform 3299"/>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934" name="Freeform 3300"/>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935" name="Line 3301"/>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936" name="Rectangle 3302"/>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937" name="Rectangle 3303"/>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grpSp>
      <p:grpSp>
        <p:nvGrpSpPr>
          <p:cNvPr id="57401" name="그룹 1237"/>
          <p:cNvGrpSpPr>
            <a:grpSpLocks/>
          </p:cNvGrpSpPr>
          <p:nvPr/>
        </p:nvGrpSpPr>
        <p:grpSpPr bwMode="auto">
          <a:xfrm>
            <a:off x="2987675" y="4652963"/>
            <a:ext cx="471488" cy="433387"/>
            <a:chOff x="500647" y="2276872"/>
            <a:chExt cx="470705" cy="361950"/>
          </a:xfrm>
        </p:grpSpPr>
        <p:pic>
          <p:nvPicPr>
            <p:cNvPr id="5771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552" y="2297139"/>
              <a:ext cx="431800" cy="34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715" name="Group 3157"/>
            <p:cNvGrpSpPr>
              <a:grpSpLocks/>
            </p:cNvGrpSpPr>
            <p:nvPr/>
          </p:nvGrpSpPr>
          <p:grpSpPr bwMode="auto">
            <a:xfrm>
              <a:off x="500647" y="2397867"/>
              <a:ext cx="112865" cy="176488"/>
              <a:chOff x="1162" y="2062"/>
              <a:chExt cx="362" cy="759"/>
            </a:xfrm>
          </p:grpSpPr>
          <p:sp>
            <p:nvSpPr>
              <p:cNvPr id="57790" name="Rectangle 3158"/>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791" name="Rectangle 3159"/>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92" name="Rectangle 3160"/>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93" name="Freeform 3161"/>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94" name="Line 3162"/>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95" name="Oval 3163"/>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96" name="Oval 3164"/>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97" name="Oval 3165"/>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98" name="Oval 3166"/>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99" name="Oval 3167"/>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00" name="Oval 3168"/>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01" name="Oval 3169"/>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02" name="Oval 3170"/>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03" name="Oval 3171"/>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04" name="Oval 3172"/>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05" name="Oval 3173"/>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06" name="Oval 3174"/>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07" name="Oval 3175"/>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08" name="Oval 3176"/>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09" name="Oval 3177"/>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10" name="Oval 3178"/>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11" name="Oval 3179"/>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12" name="Oval 3180"/>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13" name="Oval 3181"/>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14" name="Oval 3182"/>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15" name="Oval 3183"/>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16" name="Oval 3184"/>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17" name="Oval 3185"/>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18" name="Oval 3186"/>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19" name="Oval 3187"/>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20" name="Oval 3188"/>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21" name="Oval 3189"/>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22" name="Oval 3190"/>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23" name="Oval 3191"/>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824" name="Oval 3192"/>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25" name="Line 3193"/>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826" name="Rectangle 3194"/>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827" name="Rectangle 3195"/>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28" name="Rectangle 3196"/>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829" name="Rectangle 3197"/>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30" name="Rectangle 3198"/>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831" name="Rectangle 3199"/>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32" name="Rectangle 3200"/>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833" name="Rectangle 3201"/>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34" name="Freeform 3202"/>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835" name="Freeform 3203"/>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36" name="Freeform 3204"/>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837" name="Freeform 3205"/>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38" name="Freeform 3206"/>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839" name="Freeform 3207"/>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40" name="Freeform 3208"/>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841" name="Freeform 3209"/>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42" name="Rectangle 3210"/>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843" name="Rectangle 3211"/>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44" name="Freeform 3212"/>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845" name="Freeform 3213"/>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46" name="Freeform 3214"/>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847" name="Freeform 3215"/>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48" name="Line 3216"/>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849" name="Rectangle 3217"/>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850" name="Rectangle 3218"/>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51" name="Rectangle 3219"/>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852" name="Rectangle 3220"/>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853" name="Freeform 3221"/>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854" name="Freeform 3222"/>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55" name="Freeform 3223"/>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856" name="Freeform 3224"/>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57" name="Freeform 3225"/>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858" name="Freeform 3226"/>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859" name="Line 3227"/>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860" name="Rectangle 3228"/>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861" name="Rectangle 3229"/>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sp>
          <p:nvSpPr>
            <p:cNvPr id="57716" name="AutoShape 3230"/>
            <p:cNvSpPr>
              <a:spLocks noChangeArrowheads="1"/>
            </p:cNvSpPr>
            <p:nvPr/>
          </p:nvSpPr>
          <p:spPr bwMode="auto">
            <a:xfrm>
              <a:off x="587530" y="2276872"/>
              <a:ext cx="287867" cy="147291"/>
            </a:xfrm>
            <a:prstGeom prst="can">
              <a:avLst>
                <a:gd name="adj" fmla="val 31352"/>
              </a:avLst>
            </a:prstGeom>
            <a:solidFill>
              <a:schemeClr val="bg1"/>
            </a:solidFill>
            <a:ln w="9525">
              <a:solidFill>
                <a:schemeClr val="tx1"/>
              </a:solidFill>
              <a:round/>
              <a:headEnd/>
              <a:tailEnd/>
            </a:ln>
          </p:spPr>
          <p:txBody>
            <a:bodyPr wrap="none" anchor="ctr"/>
            <a:lstStyle/>
            <a:p>
              <a:endParaRPr lang="ko-KR" altLang="en-US">
                <a:latin typeface="Arial"/>
                <a:cs typeface="Arial"/>
              </a:endParaRPr>
            </a:p>
          </p:txBody>
        </p:sp>
        <p:grpSp>
          <p:nvGrpSpPr>
            <p:cNvPr id="57717" name="Group 3231"/>
            <p:cNvGrpSpPr>
              <a:grpSpLocks/>
            </p:cNvGrpSpPr>
            <p:nvPr/>
          </p:nvGrpSpPr>
          <p:grpSpPr bwMode="auto">
            <a:xfrm>
              <a:off x="827584" y="2420888"/>
              <a:ext cx="112865" cy="176488"/>
              <a:chOff x="1162" y="2062"/>
              <a:chExt cx="362" cy="759"/>
            </a:xfrm>
          </p:grpSpPr>
          <p:sp>
            <p:nvSpPr>
              <p:cNvPr id="57718" name="Rectangle 3232"/>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719" name="Rectangle 3233"/>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20" name="Rectangle 3234"/>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21" name="Freeform 3235"/>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22" name="Line 3236"/>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23" name="Oval 3237"/>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24" name="Oval 3238"/>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25" name="Oval 3239"/>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26" name="Oval 3240"/>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27" name="Oval 3241"/>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28" name="Oval 3242"/>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29" name="Oval 3243"/>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30" name="Oval 3244"/>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31" name="Oval 3245"/>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32" name="Oval 3246"/>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33" name="Oval 3247"/>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34" name="Oval 3248"/>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35" name="Oval 3249"/>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36" name="Oval 3250"/>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37" name="Oval 3251"/>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38" name="Oval 3252"/>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39" name="Oval 3253"/>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40" name="Oval 3254"/>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41" name="Oval 3255"/>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42" name="Oval 3256"/>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43" name="Oval 3257"/>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44" name="Oval 3258"/>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45" name="Oval 3259"/>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46" name="Oval 3260"/>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47" name="Oval 3261"/>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48" name="Oval 3262"/>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49" name="Oval 3263"/>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50" name="Oval 3264"/>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51" name="Oval 3265"/>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752" name="Oval 3266"/>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53" name="Line 3267"/>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54" name="Rectangle 3268"/>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755" name="Rectangle 3269"/>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56" name="Rectangle 3270"/>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757" name="Rectangle 3271"/>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58" name="Rectangle 3272"/>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759" name="Rectangle 3273"/>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60" name="Rectangle 3274"/>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761" name="Rectangle 3275"/>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62" name="Freeform 3276"/>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763" name="Freeform 3277"/>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64" name="Freeform 3278"/>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765" name="Freeform 3279"/>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66" name="Freeform 3280"/>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767" name="Freeform 3281"/>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68" name="Freeform 3282"/>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769" name="Freeform 3283"/>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70" name="Rectangle 3284"/>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771" name="Rectangle 3285"/>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72" name="Freeform 3286"/>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773" name="Freeform 3287"/>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74" name="Freeform 3288"/>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775" name="Freeform 3289"/>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76" name="Line 3290"/>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77" name="Rectangle 3291"/>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778" name="Rectangle 3292"/>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79" name="Rectangle 3293"/>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780" name="Rectangle 3294"/>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81" name="Freeform 3295"/>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782" name="Freeform 3296"/>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83" name="Freeform 3297"/>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784" name="Freeform 3298"/>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85" name="Freeform 3299"/>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786" name="Freeform 3300"/>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87" name="Line 3301"/>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88" name="Rectangle 3302"/>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789" name="Rectangle 3303"/>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grpSp>
      <p:grpSp>
        <p:nvGrpSpPr>
          <p:cNvPr id="57402" name="그룹 1388"/>
          <p:cNvGrpSpPr>
            <a:grpSpLocks/>
          </p:cNvGrpSpPr>
          <p:nvPr/>
        </p:nvGrpSpPr>
        <p:grpSpPr bwMode="auto">
          <a:xfrm>
            <a:off x="6084888" y="4652963"/>
            <a:ext cx="469900" cy="433387"/>
            <a:chOff x="500647" y="2276872"/>
            <a:chExt cx="470705" cy="361950"/>
          </a:xfrm>
        </p:grpSpPr>
        <p:pic>
          <p:nvPicPr>
            <p:cNvPr id="57566"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552" y="2297139"/>
              <a:ext cx="431800" cy="34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567" name="Group 3157"/>
            <p:cNvGrpSpPr>
              <a:grpSpLocks/>
            </p:cNvGrpSpPr>
            <p:nvPr/>
          </p:nvGrpSpPr>
          <p:grpSpPr bwMode="auto">
            <a:xfrm>
              <a:off x="500647" y="2397867"/>
              <a:ext cx="112865" cy="176488"/>
              <a:chOff x="1162" y="2062"/>
              <a:chExt cx="362" cy="759"/>
            </a:xfrm>
          </p:grpSpPr>
          <p:sp>
            <p:nvSpPr>
              <p:cNvPr id="57642" name="Rectangle 3158"/>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643" name="Rectangle 3159"/>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44" name="Rectangle 3160"/>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45" name="Freeform 3161"/>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46" name="Line 3162"/>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647" name="Oval 3163"/>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48" name="Oval 3164"/>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49" name="Oval 3165"/>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50" name="Oval 3166"/>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51" name="Oval 3167"/>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52" name="Oval 3168"/>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53" name="Oval 3169"/>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54" name="Oval 3170"/>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55" name="Oval 3171"/>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56" name="Oval 3172"/>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57" name="Oval 3173"/>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58" name="Oval 3174"/>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59" name="Oval 3175"/>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60" name="Oval 3176"/>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61" name="Oval 3177"/>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62" name="Oval 3178"/>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63" name="Oval 3179"/>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64" name="Oval 3180"/>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65" name="Oval 3181"/>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66" name="Oval 3182"/>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67" name="Oval 3183"/>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68" name="Oval 3184"/>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69" name="Oval 3185"/>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70" name="Oval 3186"/>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71" name="Oval 3187"/>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72" name="Oval 3188"/>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73" name="Oval 3189"/>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74" name="Oval 3190"/>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75" name="Oval 3191"/>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76" name="Oval 3192"/>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77" name="Line 3193"/>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678" name="Rectangle 3194"/>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679" name="Rectangle 3195"/>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80" name="Rectangle 3196"/>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681" name="Rectangle 3197"/>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82" name="Rectangle 3198"/>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683" name="Rectangle 3199"/>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84" name="Rectangle 3200"/>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685" name="Rectangle 3201"/>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86" name="Freeform 3202"/>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687" name="Freeform 3203"/>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88" name="Freeform 3204"/>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689" name="Freeform 3205"/>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90" name="Freeform 3206"/>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691" name="Freeform 3207"/>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92" name="Freeform 3208"/>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693" name="Freeform 3209"/>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94" name="Rectangle 3210"/>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695" name="Rectangle 3211"/>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96" name="Freeform 3212"/>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697" name="Freeform 3213"/>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98" name="Freeform 3214"/>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699" name="Freeform 3215"/>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00" name="Line 3216"/>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01" name="Rectangle 3217"/>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702" name="Rectangle 3218"/>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03" name="Rectangle 3219"/>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704" name="Rectangle 3220"/>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705" name="Freeform 3221"/>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706" name="Freeform 3222"/>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07" name="Freeform 3223"/>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708" name="Freeform 3224"/>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09" name="Freeform 3225"/>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710" name="Freeform 3226"/>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711" name="Line 3227"/>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712" name="Rectangle 3228"/>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713" name="Rectangle 3229"/>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sp>
          <p:nvSpPr>
            <p:cNvPr id="57568" name="AutoShape 3230"/>
            <p:cNvSpPr>
              <a:spLocks noChangeArrowheads="1"/>
            </p:cNvSpPr>
            <p:nvPr/>
          </p:nvSpPr>
          <p:spPr bwMode="auto">
            <a:xfrm>
              <a:off x="587530" y="2276872"/>
              <a:ext cx="287867" cy="147291"/>
            </a:xfrm>
            <a:prstGeom prst="can">
              <a:avLst>
                <a:gd name="adj" fmla="val 31352"/>
              </a:avLst>
            </a:prstGeom>
            <a:solidFill>
              <a:schemeClr val="bg1"/>
            </a:solidFill>
            <a:ln w="9525">
              <a:solidFill>
                <a:schemeClr val="tx1"/>
              </a:solidFill>
              <a:round/>
              <a:headEnd/>
              <a:tailEnd/>
            </a:ln>
          </p:spPr>
          <p:txBody>
            <a:bodyPr wrap="none" anchor="ctr"/>
            <a:lstStyle/>
            <a:p>
              <a:endParaRPr lang="ko-KR" altLang="en-US">
                <a:latin typeface="Arial"/>
                <a:cs typeface="Arial"/>
              </a:endParaRPr>
            </a:p>
          </p:txBody>
        </p:sp>
        <p:grpSp>
          <p:nvGrpSpPr>
            <p:cNvPr id="57569" name="Group 3231"/>
            <p:cNvGrpSpPr>
              <a:grpSpLocks/>
            </p:cNvGrpSpPr>
            <p:nvPr/>
          </p:nvGrpSpPr>
          <p:grpSpPr bwMode="auto">
            <a:xfrm>
              <a:off x="827584" y="2420888"/>
              <a:ext cx="112865" cy="176488"/>
              <a:chOff x="1162" y="2062"/>
              <a:chExt cx="362" cy="759"/>
            </a:xfrm>
          </p:grpSpPr>
          <p:sp>
            <p:nvSpPr>
              <p:cNvPr id="57570" name="Rectangle 3232"/>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571" name="Rectangle 3233"/>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72" name="Rectangle 3234"/>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73" name="Freeform 3235"/>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74" name="Line 3236"/>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575" name="Oval 3237"/>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76" name="Oval 3238"/>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77" name="Oval 3239"/>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78" name="Oval 3240"/>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79" name="Oval 3241"/>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80" name="Oval 3242"/>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81" name="Oval 3243"/>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82" name="Oval 3244"/>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83" name="Oval 3245"/>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84" name="Oval 3246"/>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85" name="Oval 3247"/>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86" name="Oval 3248"/>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87" name="Oval 3249"/>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88" name="Oval 3250"/>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89" name="Oval 3251"/>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90" name="Oval 3252"/>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91" name="Oval 3253"/>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92" name="Oval 3254"/>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93" name="Oval 3255"/>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94" name="Oval 3256"/>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95" name="Oval 3257"/>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96" name="Oval 3258"/>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97" name="Oval 3259"/>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98" name="Oval 3260"/>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99" name="Oval 3261"/>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00" name="Oval 3262"/>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01" name="Oval 3263"/>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02" name="Oval 3264"/>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03" name="Oval 3265"/>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604" name="Oval 3266"/>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05" name="Line 3267"/>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606" name="Rectangle 3268"/>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607" name="Rectangle 3269"/>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08" name="Rectangle 3270"/>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609" name="Rectangle 3271"/>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10" name="Rectangle 3272"/>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611" name="Rectangle 3273"/>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12" name="Rectangle 3274"/>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613" name="Rectangle 3275"/>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14" name="Freeform 3276"/>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615" name="Freeform 3277"/>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16" name="Freeform 3278"/>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617" name="Freeform 3279"/>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18" name="Freeform 3280"/>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619" name="Freeform 3281"/>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20" name="Freeform 3282"/>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621" name="Freeform 3283"/>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22" name="Rectangle 3284"/>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623" name="Rectangle 3285"/>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24" name="Freeform 3286"/>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625" name="Freeform 3287"/>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26" name="Freeform 3288"/>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627" name="Freeform 3289"/>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28" name="Line 3290"/>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629" name="Rectangle 3291"/>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630" name="Rectangle 3292"/>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31" name="Rectangle 3293"/>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632" name="Rectangle 3294"/>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633" name="Freeform 3295"/>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634" name="Freeform 3296"/>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35" name="Freeform 3297"/>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636" name="Freeform 3298"/>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37" name="Freeform 3299"/>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638" name="Freeform 3300"/>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639" name="Line 3301"/>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640" name="Rectangle 3302"/>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641" name="Rectangle 3303"/>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grpSp>
      <p:grpSp>
        <p:nvGrpSpPr>
          <p:cNvPr id="57403" name="그룹 1539"/>
          <p:cNvGrpSpPr>
            <a:grpSpLocks/>
          </p:cNvGrpSpPr>
          <p:nvPr/>
        </p:nvGrpSpPr>
        <p:grpSpPr bwMode="auto">
          <a:xfrm>
            <a:off x="468313" y="3902075"/>
            <a:ext cx="544512" cy="319088"/>
            <a:chOff x="500647" y="2276872"/>
            <a:chExt cx="470705" cy="361950"/>
          </a:xfrm>
        </p:grpSpPr>
        <p:pic>
          <p:nvPicPr>
            <p:cNvPr id="57418" name="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9552" y="2297139"/>
              <a:ext cx="431800" cy="34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9" name="Group 3157"/>
            <p:cNvGrpSpPr>
              <a:grpSpLocks/>
            </p:cNvGrpSpPr>
            <p:nvPr/>
          </p:nvGrpSpPr>
          <p:grpSpPr bwMode="auto">
            <a:xfrm>
              <a:off x="500647" y="2397867"/>
              <a:ext cx="112865" cy="176488"/>
              <a:chOff x="1162" y="2062"/>
              <a:chExt cx="362" cy="759"/>
            </a:xfrm>
          </p:grpSpPr>
          <p:sp>
            <p:nvSpPr>
              <p:cNvPr id="57494" name="Rectangle 3158"/>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495" name="Rectangle 3159"/>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96" name="Rectangle 3160"/>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97" name="Freeform 3161"/>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98" name="Line 3162"/>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499" name="Oval 3163"/>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00" name="Oval 3164"/>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01" name="Oval 3165"/>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02" name="Oval 3166"/>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03" name="Oval 3167"/>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04" name="Oval 3168"/>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05" name="Oval 3169"/>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06" name="Oval 3170"/>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07" name="Oval 3171"/>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08" name="Oval 3172"/>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09" name="Oval 3173"/>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10" name="Oval 3174"/>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11" name="Oval 3175"/>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12" name="Oval 3176"/>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13" name="Oval 3177"/>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14" name="Oval 3178"/>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15" name="Oval 3179"/>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16" name="Oval 3180"/>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17" name="Oval 3181"/>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18" name="Oval 3182"/>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19" name="Oval 3183"/>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20" name="Oval 3184"/>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21" name="Oval 3185"/>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22" name="Oval 3186"/>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23" name="Oval 3187"/>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24" name="Oval 3188"/>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25" name="Oval 3189"/>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26" name="Oval 3190"/>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27" name="Oval 3191"/>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528" name="Oval 3192"/>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29" name="Line 3193"/>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530" name="Rectangle 3194"/>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531" name="Rectangle 3195"/>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32" name="Rectangle 3196"/>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533" name="Rectangle 3197"/>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34" name="Rectangle 3198"/>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535" name="Rectangle 3199"/>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36" name="Rectangle 3200"/>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537" name="Rectangle 3201"/>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38" name="Freeform 3202"/>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539" name="Freeform 3203"/>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40" name="Freeform 3204"/>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541" name="Freeform 3205"/>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42" name="Freeform 3206"/>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543" name="Freeform 3207"/>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44" name="Freeform 3208"/>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545" name="Freeform 3209"/>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46" name="Rectangle 3210"/>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547" name="Rectangle 3211"/>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48" name="Freeform 3212"/>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549" name="Freeform 3213"/>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50" name="Freeform 3214"/>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551" name="Freeform 3215"/>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52" name="Line 3216"/>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553" name="Rectangle 3217"/>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554" name="Rectangle 3218"/>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55" name="Rectangle 3219"/>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556" name="Rectangle 3220"/>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557" name="Freeform 3221"/>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558" name="Freeform 3222"/>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59" name="Freeform 3223"/>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560" name="Freeform 3224"/>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61" name="Freeform 3225"/>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562" name="Freeform 3226"/>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563" name="Line 3227"/>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564" name="Rectangle 3228"/>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565" name="Rectangle 3229"/>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sp>
          <p:nvSpPr>
            <p:cNvPr id="57420" name="AutoShape 3230"/>
            <p:cNvSpPr>
              <a:spLocks noChangeArrowheads="1"/>
            </p:cNvSpPr>
            <p:nvPr/>
          </p:nvSpPr>
          <p:spPr bwMode="auto">
            <a:xfrm>
              <a:off x="587530" y="2276872"/>
              <a:ext cx="287867" cy="147291"/>
            </a:xfrm>
            <a:prstGeom prst="can">
              <a:avLst>
                <a:gd name="adj" fmla="val 31352"/>
              </a:avLst>
            </a:prstGeom>
            <a:solidFill>
              <a:schemeClr val="bg1"/>
            </a:solidFill>
            <a:ln w="9525">
              <a:solidFill>
                <a:schemeClr val="tx1"/>
              </a:solidFill>
              <a:round/>
              <a:headEnd/>
              <a:tailEnd/>
            </a:ln>
          </p:spPr>
          <p:txBody>
            <a:bodyPr wrap="none" anchor="ctr"/>
            <a:lstStyle/>
            <a:p>
              <a:endParaRPr lang="ko-KR" altLang="en-US">
                <a:latin typeface="Arial"/>
                <a:cs typeface="Arial"/>
              </a:endParaRPr>
            </a:p>
          </p:txBody>
        </p:sp>
        <p:grpSp>
          <p:nvGrpSpPr>
            <p:cNvPr id="57421" name="Group 3231"/>
            <p:cNvGrpSpPr>
              <a:grpSpLocks/>
            </p:cNvGrpSpPr>
            <p:nvPr/>
          </p:nvGrpSpPr>
          <p:grpSpPr bwMode="auto">
            <a:xfrm>
              <a:off x="827584" y="2420888"/>
              <a:ext cx="112865" cy="176488"/>
              <a:chOff x="1162" y="2062"/>
              <a:chExt cx="362" cy="759"/>
            </a:xfrm>
          </p:grpSpPr>
          <p:sp>
            <p:nvSpPr>
              <p:cNvPr id="57422" name="Rectangle 3232"/>
              <p:cNvSpPr>
                <a:spLocks noChangeArrowheads="1"/>
              </p:cNvSpPr>
              <p:nvPr/>
            </p:nvSpPr>
            <p:spPr bwMode="auto">
              <a:xfrm>
                <a:off x="1162" y="2062"/>
                <a:ext cx="362" cy="759"/>
              </a:xfrm>
              <a:prstGeom prst="rect">
                <a:avLst/>
              </a:prstGeom>
              <a:solidFill>
                <a:srgbClr val="F2F2F2"/>
              </a:solidFill>
              <a:ln w="6350">
                <a:solidFill>
                  <a:srgbClr val="000000"/>
                </a:solidFill>
                <a:miter lim="800000"/>
                <a:headEnd/>
                <a:tailEnd/>
              </a:ln>
            </p:spPr>
            <p:txBody>
              <a:bodyPr/>
              <a:lstStyle/>
              <a:p>
                <a:endParaRPr lang="ko-KR" altLang="en-US">
                  <a:latin typeface="Arial"/>
                  <a:cs typeface="Arial"/>
                </a:endParaRPr>
              </a:p>
            </p:txBody>
          </p:sp>
          <p:sp>
            <p:nvSpPr>
              <p:cNvPr id="57423" name="Rectangle 3233"/>
              <p:cNvSpPr>
                <a:spLocks noChangeArrowheads="1"/>
              </p:cNvSpPr>
              <p:nvPr/>
            </p:nvSpPr>
            <p:spPr bwMode="auto">
              <a:xfrm>
                <a:off x="1162" y="2062"/>
                <a:ext cx="362" cy="75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24" name="Rectangle 3234"/>
              <p:cNvSpPr>
                <a:spLocks noChangeArrowheads="1"/>
              </p:cNvSpPr>
              <p:nvPr/>
            </p:nvSpPr>
            <p:spPr bwMode="auto">
              <a:xfrm>
                <a:off x="1183" y="2449"/>
                <a:ext cx="282" cy="304"/>
              </a:xfrm>
              <a:prstGeom prst="rect">
                <a:avLst/>
              </a:prstGeom>
              <a:noFill/>
              <a:ln w="63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25" name="Freeform 3235"/>
              <p:cNvSpPr>
                <a:spLocks/>
              </p:cNvSpPr>
              <p:nvPr/>
            </p:nvSpPr>
            <p:spPr bwMode="auto">
              <a:xfrm>
                <a:off x="1183" y="2098"/>
                <a:ext cx="282" cy="269"/>
              </a:xfrm>
              <a:custGeom>
                <a:avLst/>
                <a:gdLst>
                  <a:gd name="T0" fmla="*/ 0 w 282"/>
                  <a:gd name="T1" fmla="*/ 0 h 269"/>
                  <a:gd name="T2" fmla="*/ 282 w 282"/>
                  <a:gd name="T3" fmla="*/ 0 h 269"/>
                  <a:gd name="T4" fmla="*/ 282 w 282"/>
                  <a:gd name="T5" fmla="*/ 269 h 269"/>
                  <a:gd name="T6" fmla="*/ 0 w 282"/>
                  <a:gd name="T7" fmla="*/ 269 h 269"/>
                  <a:gd name="T8" fmla="*/ 0 w 282"/>
                  <a:gd name="T9" fmla="*/ 2 h 269"/>
                  <a:gd name="T10" fmla="*/ 0 w 282"/>
                  <a:gd name="T11" fmla="*/ 269 h 269"/>
                  <a:gd name="T12" fmla="*/ 240 w 282"/>
                  <a:gd name="T13" fmla="*/ 269 h 269"/>
                  <a:gd name="T14" fmla="*/ 0 60000 65536"/>
                  <a:gd name="T15" fmla="*/ 0 60000 65536"/>
                  <a:gd name="T16" fmla="*/ 0 60000 65536"/>
                  <a:gd name="T17" fmla="*/ 0 60000 65536"/>
                  <a:gd name="T18" fmla="*/ 0 60000 65536"/>
                  <a:gd name="T19" fmla="*/ 0 60000 65536"/>
                  <a:gd name="T20" fmla="*/ 0 60000 65536"/>
                  <a:gd name="T21" fmla="*/ 0 w 282"/>
                  <a:gd name="T22" fmla="*/ 0 h 269"/>
                  <a:gd name="T23" fmla="*/ 282 w 282"/>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269">
                    <a:moveTo>
                      <a:pt x="0" y="0"/>
                    </a:moveTo>
                    <a:lnTo>
                      <a:pt x="282" y="0"/>
                    </a:lnTo>
                    <a:lnTo>
                      <a:pt x="282" y="269"/>
                    </a:lnTo>
                    <a:lnTo>
                      <a:pt x="0" y="269"/>
                    </a:lnTo>
                    <a:lnTo>
                      <a:pt x="0" y="2"/>
                    </a:lnTo>
                    <a:lnTo>
                      <a:pt x="0" y="269"/>
                    </a:lnTo>
                    <a:lnTo>
                      <a:pt x="240" y="26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26" name="Line 3236"/>
              <p:cNvSpPr>
                <a:spLocks noChangeShapeType="1"/>
              </p:cNvSpPr>
              <p:nvPr/>
            </p:nvSpPr>
            <p:spPr bwMode="auto">
              <a:xfrm>
                <a:off x="1181" y="227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427" name="Oval 3237"/>
              <p:cNvSpPr>
                <a:spLocks noChangeArrowheads="1"/>
              </p:cNvSpPr>
              <p:nvPr/>
            </p:nvSpPr>
            <p:spPr bwMode="auto">
              <a:xfrm>
                <a:off x="1271" y="2692"/>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28" name="Oval 3238"/>
              <p:cNvSpPr>
                <a:spLocks noChangeArrowheads="1"/>
              </p:cNvSpPr>
              <p:nvPr/>
            </p:nvSpPr>
            <p:spPr bwMode="auto">
              <a:xfrm>
                <a:off x="1271" y="2692"/>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29" name="Oval 3239"/>
              <p:cNvSpPr>
                <a:spLocks noChangeArrowheads="1"/>
              </p:cNvSpPr>
              <p:nvPr/>
            </p:nvSpPr>
            <p:spPr bwMode="auto">
              <a:xfrm>
                <a:off x="1297"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30" name="Oval 3240"/>
              <p:cNvSpPr>
                <a:spLocks noChangeArrowheads="1"/>
              </p:cNvSpPr>
              <p:nvPr/>
            </p:nvSpPr>
            <p:spPr bwMode="auto">
              <a:xfrm>
                <a:off x="1297"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31" name="Oval 3241"/>
              <p:cNvSpPr>
                <a:spLocks noChangeArrowheads="1"/>
              </p:cNvSpPr>
              <p:nvPr/>
            </p:nvSpPr>
            <p:spPr bwMode="auto">
              <a:xfrm>
                <a:off x="1322"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32" name="Oval 3242"/>
              <p:cNvSpPr>
                <a:spLocks noChangeArrowheads="1"/>
              </p:cNvSpPr>
              <p:nvPr/>
            </p:nvSpPr>
            <p:spPr bwMode="auto">
              <a:xfrm>
                <a:off x="1322"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33" name="Oval 3243"/>
              <p:cNvSpPr>
                <a:spLocks noChangeArrowheads="1"/>
              </p:cNvSpPr>
              <p:nvPr/>
            </p:nvSpPr>
            <p:spPr bwMode="auto">
              <a:xfrm>
                <a:off x="1347" y="2692"/>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34" name="Oval 3244"/>
              <p:cNvSpPr>
                <a:spLocks noChangeArrowheads="1"/>
              </p:cNvSpPr>
              <p:nvPr/>
            </p:nvSpPr>
            <p:spPr bwMode="auto">
              <a:xfrm>
                <a:off x="1347" y="2692"/>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35" name="Oval 3245"/>
              <p:cNvSpPr>
                <a:spLocks noChangeArrowheads="1"/>
              </p:cNvSpPr>
              <p:nvPr/>
            </p:nvSpPr>
            <p:spPr bwMode="auto">
              <a:xfrm>
                <a:off x="1271" y="2713"/>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36" name="Oval 3246"/>
              <p:cNvSpPr>
                <a:spLocks noChangeArrowheads="1"/>
              </p:cNvSpPr>
              <p:nvPr/>
            </p:nvSpPr>
            <p:spPr bwMode="auto">
              <a:xfrm>
                <a:off x="1271" y="2713"/>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37" name="Oval 3247"/>
              <p:cNvSpPr>
                <a:spLocks noChangeArrowheads="1"/>
              </p:cNvSpPr>
              <p:nvPr/>
            </p:nvSpPr>
            <p:spPr bwMode="auto">
              <a:xfrm>
                <a:off x="1297"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38" name="Oval 3248"/>
              <p:cNvSpPr>
                <a:spLocks noChangeArrowheads="1"/>
              </p:cNvSpPr>
              <p:nvPr/>
            </p:nvSpPr>
            <p:spPr bwMode="auto">
              <a:xfrm>
                <a:off x="1297"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39" name="Oval 3249"/>
              <p:cNvSpPr>
                <a:spLocks noChangeArrowheads="1"/>
              </p:cNvSpPr>
              <p:nvPr/>
            </p:nvSpPr>
            <p:spPr bwMode="auto">
              <a:xfrm>
                <a:off x="1322"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40" name="Oval 3250"/>
              <p:cNvSpPr>
                <a:spLocks noChangeArrowheads="1"/>
              </p:cNvSpPr>
              <p:nvPr/>
            </p:nvSpPr>
            <p:spPr bwMode="auto">
              <a:xfrm>
                <a:off x="1322"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41" name="Oval 3251"/>
              <p:cNvSpPr>
                <a:spLocks noChangeArrowheads="1"/>
              </p:cNvSpPr>
              <p:nvPr/>
            </p:nvSpPr>
            <p:spPr bwMode="auto">
              <a:xfrm>
                <a:off x="1347" y="2713"/>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42" name="Oval 3252"/>
              <p:cNvSpPr>
                <a:spLocks noChangeArrowheads="1"/>
              </p:cNvSpPr>
              <p:nvPr/>
            </p:nvSpPr>
            <p:spPr bwMode="auto">
              <a:xfrm>
                <a:off x="1347" y="2713"/>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43" name="Oval 3253"/>
              <p:cNvSpPr>
                <a:spLocks noChangeArrowheads="1"/>
              </p:cNvSpPr>
              <p:nvPr/>
            </p:nvSpPr>
            <p:spPr bwMode="auto">
              <a:xfrm>
                <a:off x="1271" y="2734"/>
                <a:ext cx="5"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44" name="Oval 3254"/>
              <p:cNvSpPr>
                <a:spLocks noChangeArrowheads="1"/>
              </p:cNvSpPr>
              <p:nvPr/>
            </p:nvSpPr>
            <p:spPr bwMode="auto">
              <a:xfrm>
                <a:off x="1271" y="2734"/>
                <a:ext cx="5"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45" name="Oval 3255"/>
              <p:cNvSpPr>
                <a:spLocks noChangeArrowheads="1"/>
              </p:cNvSpPr>
              <p:nvPr/>
            </p:nvSpPr>
            <p:spPr bwMode="auto">
              <a:xfrm>
                <a:off x="1297"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46" name="Oval 3256"/>
              <p:cNvSpPr>
                <a:spLocks noChangeArrowheads="1"/>
              </p:cNvSpPr>
              <p:nvPr/>
            </p:nvSpPr>
            <p:spPr bwMode="auto">
              <a:xfrm>
                <a:off x="1297"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47" name="Oval 3257"/>
              <p:cNvSpPr>
                <a:spLocks noChangeArrowheads="1"/>
              </p:cNvSpPr>
              <p:nvPr/>
            </p:nvSpPr>
            <p:spPr bwMode="auto">
              <a:xfrm>
                <a:off x="1322" y="2734"/>
                <a:ext cx="6"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48" name="Oval 3258"/>
              <p:cNvSpPr>
                <a:spLocks noChangeArrowheads="1"/>
              </p:cNvSpPr>
              <p:nvPr/>
            </p:nvSpPr>
            <p:spPr bwMode="auto">
              <a:xfrm>
                <a:off x="1322" y="2734"/>
                <a:ext cx="6"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49" name="Oval 3259"/>
              <p:cNvSpPr>
                <a:spLocks noChangeArrowheads="1"/>
              </p:cNvSpPr>
              <p:nvPr/>
            </p:nvSpPr>
            <p:spPr bwMode="auto">
              <a:xfrm>
                <a:off x="1347" y="2734"/>
                <a:ext cx="7"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50" name="Oval 3260"/>
              <p:cNvSpPr>
                <a:spLocks noChangeArrowheads="1"/>
              </p:cNvSpPr>
              <p:nvPr/>
            </p:nvSpPr>
            <p:spPr bwMode="auto">
              <a:xfrm>
                <a:off x="1347" y="2734"/>
                <a:ext cx="7"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51" name="Oval 3261"/>
              <p:cNvSpPr>
                <a:spLocks noChangeArrowheads="1"/>
              </p:cNvSpPr>
              <p:nvPr/>
            </p:nvSpPr>
            <p:spPr bwMode="auto">
              <a:xfrm>
                <a:off x="1373" y="2692"/>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52" name="Oval 3262"/>
              <p:cNvSpPr>
                <a:spLocks noChangeArrowheads="1"/>
              </p:cNvSpPr>
              <p:nvPr/>
            </p:nvSpPr>
            <p:spPr bwMode="auto">
              <a:xfrm>
                <a:off x="1373" y="2692"/>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53" name="Oval 3263"/>
              <p:cNvSpPr>
                <a:spLocks noChangeArrowheads="1"/>
              </p:cNvSpPr>
              <p:nvPr/>
            </p:nvSpPr>
            <p:spPr bwMode="auto">
              <a:xfrm>
                <a:off x="1373" y="2713"/>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54" name="Oval 3264"/>
              <p:cNvSpPr>
                <a:spLocks noChangeArrowheads="1"/>
              </p:cNvSpPr>
              <p:nvPr/>
            </p:nvSpPr>
            <p:spPr bwMode="auto">
              <a:xfrm>
                <a:off x="1373" y="2713"/>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55" name="Oval 3265"/>
              <p:cNvSpPr>
                <a:spLocks noChangeArrowheads="1"/>
              </p:cNvSpPr>
              <p:nvPr/>
            </p:nvSpPr>
            <p:spPr bwMode="auto">
              <a:xfrm>
                <a:off x="1373" y="2734"/>
                <a:ext cx="4" cy="7"/>
              </a:xfrm>
              <a:prstGeom prst="ellipse">
                <a:avLst/>
              </a:prstGeom>
              <a:solidFill>
                <a:srgbClr val="7F7F7F"/>
              </a:solidFill>
              <a:ln w="0">
                <a:solidFill>
                  <a:srgbClr val="000000"/>
                </a:solidFill>
                <a:round/>
                <a:headEnd/>
                <a:tailEnd/>
              </a:ln>
            </p:spPr>
            <p:txBody>
              <a:bodyPr/>
              <a:lstStyle/>
              <a:p>
                <a:endParaRPr lang="ko-KR" altLang="en-US">
                  <a:latin typeface="Arial"/>
                  <a:cs typeface="Arial"/>
                </a:endParaRPr>
              </a:p>
            </p:txBody>
          </p:sp>
          <p:sp>
            <p:nvSpPr>
              <p:cNvPr id="57456" name="Oval 3266"/>
              <p:cNvSpPr>
                <a:spLocks noChangeArrowheads="1"/>
              </p:cNvSpPr>
              <p:nvPr/>
            </p:nvSpPr>
            <p:spPr bwMode="auto">
              <a:xfrm>
                <a:off x="1373" y="2734"/>
                <a:ext cx="4" cy="7"/>
              </a:xfrm>
              <a:prstGeom prst="ellipse">
                <a:avLst/>
              </a:prstGeom>
              <a:noFill/>
              <a:ln w="0">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57" name="Line 3267"/>
              <p:cNvSpPr>
                <a:spLocks noChangeShapeType="1"/>
              </p:cNvSpPr>
              <p:nvPr/>
            </p:nvSpPr>
            <p:spPr bwMode="auto">
              <a:xfrm>
                <a:off x="122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458" name="Rectangle 3268"/>
              <p:cNvSpPr>
                <a:spLocks noChangeArrowheads="1"/>
              </p:cNvSpPr>
              <p:nvPr/>
            </p:nvSpPr>
            <p:spPr bwMode="auto">
              <a:xfrm>
                <a:off x="1181" y="2377"/>
                <a:ext cx="286" cy="42"/>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459" name="Rectangle 3269"/>
              <p:cNvSpPr>
                <a:spLocks noChangeArrowheads="1"/>
              </p:cNvSpPr>
              <p:nvPr/>
            </p:nvSpPr>
            <p:spPr bwMode="auto">
              <a:xfrm>
                <a:off x="1181" y="2377"/>
                <a:ext cx="286" cy="42"/>
              </a:xfrm>
              <a:prstGeom prst="rect">
                <a:avLst/>
              </a:prstGeom>
              <a:noFill/>
              <a:ln w="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60" name="Rectangle 3270"/>
              <p:cNvSpPr>
                <a:spLocks noChangeArrowheads="1"/>
              </p:cNvSpPr>
              <p:nvPr/>
            </p:nvSpPr>
            <p:spPr bwMode="auto">
              <a:xfrm>
                <a:off x="1182" y="2378"/>
                <a:ext cx="145" cy="40"/>
              </a:xfrm>
              <a:prstGeom prst="rect">
                <a:avLst/>
              </a:prstGeom>
              <a:solidFill>
                <a:srgbClr val="E5E5E5"/>
              </a:solidFill>
              <a:ln w="3175">
                <a:solidFill>
                  <a:srgbClr val="000000"/>
                </a:solidFill>
                <a:miter lim="800000"/>
                <a:headEnd/>
                <a:tailEnd/>
              </a:ln>
            </p:spPr>
            <p:txBody>
              <a:bodyPr/>
              <a:lstStyle/>
              <a:p>
                <a:endParaRPr lang="ko-KR" altLang="en-US">
                  <a:latin typeface="Arial"/>
                  <a:cs typeface="Arial"/>
                </a:endParaRPr>
              </a:p>
            </p:txBody>
          </p:sp>
          <p:sp>
            <p:nvSpPr>
              <p:cNvPr id="57461" name="Rectangle 3271"/>
              <p:cNvSpPr>
                <a:spLocks noChangeArrowheads="1"/>
              </p:cNvSpPr>
              <p:nvPr/>
            </p:nvSpPr>
            <p:spPr bwMode="auto">
              <a:xfrm>
                <a:off x="1182" y="2378"/>
                <a:ext cx="145" cy="40"/>
              </a:xfrm>
              <a:prstGeom prst="rect">
                <a:avLst/>
              </a:prstGeom>
              <a:noFill/>
              <a:ln w="31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62" name="Rectangle 3272"/>
              <p:cNvSpPr>
                <a:spLocks noChangeArrowheads="1"/>
              </p:cNvSpPr>
              <p:nvPr/>
            </p:nvSpPr>
            <p:spPr bwMode="auto">
              <a:xfrm>
                <a:off x="1187" y="2392"/>
                <a:ext cx="135" cy="4"/>
              </a:xfrm>
              <a:prstGeom prst="rect">
                <a:avLst/>
              </a:prstGeom>
              <a:solidFill>
                <a:srgbClr val="D8D8D8"/>
              </a:solidFill>
              <a:ln w="0">
                <a:solidFill>
                  <a:srgbClr val="000000"/>
                </a:solidFill>
                <a:miter lim="800000"/>
                <a:headEnd/>
                <a:tailEnd/>
              </a:ln>
            </p:spPr>
            <p:txBody>
              <a:bodyPr/>
              <a:lstStyle/>
              <a:p>
                <a:endParaRPr lang="ko-KR" altLang="en-US">
                  <a:latin typeface="Arial"/>
                  <a:cs typeface="Arial"/>
                </a:endParaRPr>
              </a:p>
            </p:txBody>
          </p:sp>
          <p:sp>
            <p:nvSpPr>
              <p:cNvPr id="57463" name="Rectangle 3273"/>
              <p:cNvSpPr>
                <a:spLocks noChangeArrowheads="1"/>
              </p:cNvSpPr>
              <p:nvPr/>
            </p:nvSpPr>
            <p:spPr bwMode="auto">
              <a:xfrm>
                <a:off x="1187" y="2392"/>
                <a:ext cx="135" cy="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64" name="Rectangle 3274"/>
              <p:cNvSpPr>
                <a:spLocks noChangeArrowheads="1"/>
              </p:cNvSpPr>
              <p:nvPr/>
            </p:nvSpPr>
            <p:spPr bwMode="auto">
              <a:xfrm>
                <a:off x="1233" y="2396"/>
                <a:ext cx="43" cy="6"/>
              </a:xfrm>
              <a:prstGeom prst="rect">
                <a:avLst/>
              </a:prstGeom>
              <a:solidFill>
                <a:srgbClr val="F2F2F2"/>
              </a:solidFill>
              <a:ln w="0">
                <a:solidFill>
                  <a:srgbClr val="000000"/>
                </a:solidFill>
                <a:miter lim="800000"/>
                <a:headEnd/>
                <a:tailEnd/>
              </a:ln>
            </p:spPr>
            <p:txBody>
              <a:bodyPr/>
              <a:lstStyle/>
              <a:p>
                <a:endParaRPr lang="ko-KR" altLang="en-US">
                  <a:latin typeface="Arial"/>
                  <a:cs typeface="Arial"/>
                </a:endParaRPr>
              </a:p>
            </p:txBody>
          </p:sp>
          <p:sp>
            <p:nvSpPr>
              <p:cNvPr id="57465" name="Rectangle 3275"/>
              <p:cNvSpPr>
                <a:spLocks noChangeArrowheads="1"/>
              </p:cNvSpPr>
              <p:nvPr/>
            </p:nvSpPr>
            <p:spPr bwMode="auto">
              <a:xfrm>
                <a:off x="1233" y="2396"/>
                <a:ext cx="43"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66" name="Freeform 3276"/>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467" name="Freeform 3277"/>
              <p:cNvSpPr>
                <a:spLocks/>
              </p:cNvSpPr>
              <p:nvPr/>
            </p:nvSpPr>
            <p:spPr bwMode="auto">
              <a:xfrm>
                <a:off x="1231" y="2388"/>
                <a:ext cx="47" cy="2"/>
              </a:xfrm>
              <a:custGeom>
                <a:avLst/>
                <a:gdLst>
                  <a:gd name="T0" fmla="*/ 45 w 47"/>
                  <a:gd name="T1" fmla="*/ 0 h 2"/>
                  <a:gd name="T2" fmla="*/ 2 w 47"/>
                  <a:gd name="T3" fmla="*/ 0 h 2"/>
                  <a:gd name="T4" fmla="*/ 0 w 47"/>
                  <a:gd name="T5" fmla="*/ 2 h 2"/>
                  <a:gd name="T6" fmla="*/ 47 w 47"/>
                  <a:gd name="T7" fmla="*/ 2 h 2"/>
                  <a:gd name="T8" fmla="*/ 45 w 47"/>
                  <a:gd name="T9" fmla="*/ 0 h 2"/>
                  <a:gd name="T10" fmla="*/ 0 60000 65536"/>
                  <a:gd name="T11" fmla="*/ 0 60000 65536"/>
                  <a:gd name="T12" fmla="*/ 0 60000 65536"/>
                  <a:gd name="T13" fmla="*/ 0 60000 65536"/>
                  <a:gd name="T14" fmla="*/ 0 60000 65536"/>
                  <a:gd name="T15" fmla="*/ 0 w 47"/>
                  <a:gd name="T16" fmla="*/ 0 h 2"/>
                  <a:gd name="T17" fmla="*/ 47 w 47"/>
                  <a:gd name="T18" fmla="*/ 2 h 2"/>
                </a:gdLst>
                <a:ahLst/>
                <a:cxnLst>
                  <a:cxn ang="T10">
                    <a:pos x="T0" y="T1"/>
                  </a:cxn>
                  <a:cxn ang="T11">
                    <a:pos x="T2" y="T3"/>
                  </a:cxn>
                  <a:cxn ang="T12">
                    <a:pos x="T4" y="T5"/>
                  </a:cxn>
                  <a:cxn ang="T13">
                    <a:pos x="T6" y="T7"/>
                  </a:cxn>
                  <a:cxn ang="T14">
                    <a:pos x="T8" y="T9"/>
                  </a:cxn>
                </a:cxnLst>
                <a:rect l="T15" t="T16" r="T17" b="T18"/>
                <a:pathLst>
                  <a:path w="47" h="2">
                    <a:moveTo>
                      <a:pt x="45" y="0"/>
                    </a:moveTo>
                    <a:lnTo>
                      <a:pt x="2" y="0"/>
                    </a:lnTo>
                    <a:lnTo>
                      <a:pt x="0" y="2"/>
                    </a:lnTo>
                    <a:lnTo>
                      <a:pt x="47" y="2"/>
                    </a:lnTo>
                    <a:lnTo>
                      <a:pt x="4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68" name="Freeform 3278"/>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469" name="Freeform 3279"/>
              <p:cNvSpPr>
                <a:spLocks/>
              </p:cNvSpPr>
              <p:nvPr/>
            </p:nvSpPr>
            <p:spPr bwMode="auto">
              <a:xfrm>
                <a:off x="1276" y="2394"/>
                <a:ext cx="46" cy="2"/>
              </a:xfrm>
              <a:custGeom>
                <a:avLst/>
                <a:gdLst>
                  <a:gd name="T0" fmla="*/ 46 w 46"/>
                  <a:gd name="T1" fmla="*/ 0 h 2"/>
                  <a:gd name="T2" fmla="*/ 2 w 46"/>
                  <a:gd name="T3" fmla="*/ 0 h 2"/>
                  <a:gd name="T4" fmla="*/ 0 w 46"/>
                  <a:gd name="T5" fmla="*/ 2 h 2"/>
                  <a:gd name="T6" fmla="*/ 46 w 46"/>
                  <a:gd name="T7" fmla="*/ 2 h 2"/>
                  <a:gd name="T8" fmla="*/ 46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6" y="0"/>
                    </a:moveTo>
                    <a:lnTo>
                      <a:pt x="2" y="0"/>
                    </a:lnTo>
                    <a:lnTo>
                      <a:pt x="0" y="2"/>
                    </a:lnTo>
                    <a:lnTo>
                      <a:pt x="46" y="2"/>
                    </a:lnTo>
                    <a:lnTo>
                      <a:pt x="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70" name="Freeform 3280"/>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471" name="Freeform 3281"/>
              <p:cNvSpPr>
                <a:spLocks/>
              </p:cNvSpPr>
              <p:nvPr/>
            </p:nvSpPr>
            <p:spPr bwMode="auto">
              <a:xfrm>
                <a:off x="1233" y="2396"/>
                <a:ext cx="3" cy="6"/>
              </a:xfrm>
              <a:custGeom>
                <a:avLst/>
                <a:gdLst>
                  <a:gd name="T0" fmla="*/ 0 w 3"/>
                  <a:gd name="T1" fmla="*/ 0 h 6"/>
                  <a:gd name="T2" fmla="*/ 0 w 3"/>
                  <a:gd name="T3" fmla="*/ 0 h 6"/>
                  <a:gd name="T4" fmla="*/ 0 w 3"/>
                  <a:gd name="T5" fmla="*/ 6 h 6"/>
                  <a:gd name="T6" fmla="*/ 3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0" y="6"/>
                    </a:lnTo>
                    <a:lnTo>
                      <a:pt x="3"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72" name="Freeform 3282"/>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close/>
                  </a:path>
                </a:pathLst>
              </a:custGeom>
              <a:solidFill>
                <a:srgbClr val="000000"/>
              </a:solidFill>
              <a:ln w="0">
                <a:solidFill>
                  <a:srgbClr val="000000"/>
                </a:solidFill>
                <a:prstDash val="solid"/>
                <a:round/>
                <a:headEnd/>
                <a:tailEnd/>
              </a:ln>
            </p:spPr>
            <p:txBody>
              <a:bodyPr/>
              <a:lstStyle/>
              <a:p>
                <a:endParaRPr lang="en-US">
                  <a:latin typeface="Arial"/>
                  <a:cs typeface="Arial"/>
                </a:endParaRPr>
              </a:p>
            </p:txBody>
          </p:sp>
          <p:sp>
            <p:nvSpPr>
              <p:cNvPr id="57473" name="Freeform 3283"/>
              <p:cNvSpPr>
                <a:spLocks/>
              </p:cNvSpPr>
              <p:nvPr/>
            </p:nvSpPr>
            <p:spPr bwMode="auto">
              <a:xfrm>
                <a:off x="1274" y="2396"/>
                <a:ext cx="2" cy="6"/>
              </a:xfrm>
              <a:custGeom>
                <a:avLst/>
                <a:gdLst>
                  <a:gd name="T0" fmla="*/ 2 w 2"/>
                  <a:gd name="T1" fmla="*/ 0 h 6"/>
                  <a:gd name="T2" fmla="*/ 2 w 2"/>
                  <a:gd name="T3" fmla="*/ 0 h 6"/>
                  <a:gd name="T4" fmla="*/ 2 w 2"/>
                  <a:gd name="T5" fmla="*/ 6 h 6"/>
                  <a:gd name="T6" fmla="*/ 0 w 2"/>
                  <a:gd name="T7" fmla="*/ 0 h 6"/>
                  <a:gd name="T8" fmla="*/ 2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0"/>
                    </a:moveTo>
                    <a:lnTo>
                      <a:pt x="2" y="0"/>
                    </a:lnTo>
                    <a:lnTo>
                      <a:pt x="2" y="6"/>
                    </a:ln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74" name="Rectangle 3284"/>
              <p:cNvSpPr>
                <a:spLocks noChangeArrowheads="1"/>
              </p:cNvSpPr>
              <p:nvPr/>
            </p:nvSpPr>
            <p:spPr bwMode="auto">
              <a:xfrm>
                <a:off x="1217" y="2407"/>
                <a:ext cx="8" cy="2"/>
              </a:xfrm>
              <a:prstGeom prst="rect">
                <a:avLst/>
              </a:prstGeom>
              <a:solidFill>
                <a:srgbClr val="83FF00"/>
              </a:solidFill>
              <a:ln w="0">
                <a:solidFill>
                  <a:srgbClr val="000000"/>
                </a:solidFill>
                <a:miter lim="800000"/>
                <a:headEnd/>
                <a:tailEnd/>
              </a:ln>
            </p:spPr>
            <p:txBody>
              <a:bodyPr/>
              <a:lstStyle/>
              <a:p>
                <a:endParaRPr lang="ko-KR" altLang="en-US">
                  <a:latin typeface="Arial"/>
                  <a:cs typeface="Arial"/>
                </a:endParaRPr>
              </a:p>
            </p:txBody>
          </p:sp>
          <p:sp>
            <p:nvSpPr>
              <p:cNvPr id="57475" name="Rectangle 3285"/>
              <p:cNvSpPr>
                <a:spLocks noChangeArrowheads="1"/>
              </p:cNvSpPr>
              <p:nvPr/>
            </p:nvSpPr>
            <p:spPr bwMode="auto">
              <a:xfrm>
                <a:off x="1217" y="2407"/>
                <a:ext cx="8" cy="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76" name="Freeform 3286"/>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close/>
                  </a:path>
                </a:pathLst>
              </a:custGeom>
              <a:solidFill>
                <a:srgbClr val="CCCCCC"/>
              </a:solidFill>
              <a:ln w="0">
                <a:solidFill>
                  <a:srgbClr val="000000"/>
                </a:solidFill>
                <a:prstDash val="solid"/>
                <a:round/>
                <a:headEnd/>
                <a:tailEnd/>
              </a:ln>
            </p:spPr>
            <p:txBody>
              <a:bodyPr/>
              <a:lstStyle/>
              <a:p>
                <a:endParaRPr lang="en-US">
                  <a:latin typeface="Arial"/>
                  <a:cs typeface="Arial"/>
                </a:endParaRPr>
              </a:p>
            </p:txBody>
          </p:sp>
          <p:sp>
            <p:nvSpPr>
              <p:cNvPr id="57477" name="Freeform 3287"/>
              <p:cNvSpPr>
                <a:spLocks/>
              </p:cNvSpPr>
              <p:nvPr/>
            </p:nvSpPr>
            <p:spPr bwMode="auto">
              <a:xfrm>
                <a:off x="1185" y="2394"/>
                <a:ext cx="46" cy="2"/>
              </a:xfrm>
              <a:custGeom>
                <a:avLst/>
                <a:gdLst>
                  <a:gd name="T0" fmla="*/ 44 w 46"/>
                  <a:gd name="T1" fmla="*/ 0 h 2"/>
                  <a:gd name="T2" fmla="*/ 2 w 46"/>
                  <a:gd name="T3" fmla="*/ 0 h 2"/>
                  <a:gd name="T4" fmla="*/ 0 w 46"/>
                  <a:gd name="T5" fmla="*/ 2 h 2"/>
                  <a:gd name="T6" fmla="*/ 46 w 46"/>
                  <a:gd name="T7" fmla="*/ 2 h 2"/>
                  <a:gd name="T8" fmla="*/ 44 w 46"/>
                  <a:gd name="T9" fmla="*/ 0 h 2"/>
                  <a:gd name="T10" fmla="*/ 0 60000 65536"/>
                  <a:gd name="T11" fmla="*/ 0 60000 65536"/>
                  <a:gd name="T12" fmla="*/ 0 60000 65536"/>
                  <a:gd name="T13" fmla="*/ 0 60000 65536"/>
                  <a:gd name="T14" fmla="*/ 0 60000 65536"/>
                  <a:gd name="T15" fmla="*/ 0 w 46"/>
                  <a:gd name="T16" fmla="*/ 0 h 2"/>
                  <a:gd name="T17" fmla="*/ 46 w 46"/>
                  <a:gd name="T18" fmla="*/ 2 h 2"/>
                </a:gdLst>
                <a:ahLst/>
                <a:cxnLst>
                  <a:cxn ang="T10">
                    <a:pos x="T0" y="T1"/>
                  </a:cxn>
                  <a:cxn ang="T11">
                    <a:pos x="T2" y="T3"/>
                  </a:cxn>
                  <a:cxn ang="T12">
                    <a:pos x="T4" y="T5"/>
                  </a:cxn>
                  <a:cxn ang="T13">
                    <a:pos x="T6" y="T7"/>
                  </a:cxn>
                  <a:cxn ang="T14">
                    <a:pos x="T8" y="T9"/>
                  </a:cxn>
                </a:cxnLst>
                <a:rect l="T15" t="T16" r="T17" b="T18"/>
                <a:pathLst>
                  <a:path w="46" h="2">
                    <a:moveTo>
                      <a:pt x="44" y="0"/>
                    </a:moveTo>
                    <a:lnTo>
                      <a:pt x="2" y="0"/>
                    </a:lnTo>
                    <a:lnTo>
                      <a:pt x="0" y="2"/>
                    </a:lnTo>
                    <a:lnTo>
                      <a:pt x="46" y="2"/>
                    </a:lnTo>
                    <a:lnTo>
                      <a:pt x="4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78" name="Freeform 3288"/>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close/>
                  </a:path>
                </a:pathLst>
              </a:custGeom>
              <a:solidFill>
                <a:srgbClr val="D8D8D8"/>
              </a:solidFill>
              <a:ln w="0">
                <a:solidFill>
                  <a:srgbClr val="000000"/>
                </a:solidFill>
                <a:prstDash val="solid"/>
                <a:round/>
                <a:headEnd/>
                <a:tailEnd/>
              </a:ln>
            </p:spPr>
            <p:txBody>
              <a:bodyPr/>
              <a:lstStyle/>
              <a:p>
                <a:endParaRPr lang="en-US">
                  <a:latin typeface="Arial"/>
                  <a:cs typeface="Arial"/>
                </a:endParaRPr>
              </a:p>
            </p:txBody>
          </p:sp>
          <p:sp>
            <p:nvSpPr>
              <p:cNvPr id="57479" name="Freeform 3289"/>
              <p:cNvSpPr>
                <a:spLocks/>
              </p:cNvSpPr>
              <p:nvPr/>
            </p:nvSpPr>
            <p:spPr bwMode="auto">
              <a:xfrm>
                <a:off x="1284" y="2405"/>
                <a:ext cx="15" cy="6"/>
              </a:xfrm>
              <a:custGeom>
                <a:avLst/>
                <a:gdLst>
                  <a:gd name="T0" fmla="*/ 15 w 15"/>
                  <a:gd name="T1" fmla="*/ 2 h 6"/>
                  <a:gd name="T2" fmla="*/ 15 w 15"/>
                  <a:gd name="T3" fmla="*/ 2 h 6"/>
                  <a:gd name="T4" fmla="*/ 15 w 15"/>
                  <a:gd name="T5" fmla="*/ 2 h 6"/>
                  <a:gd name="T6" fmla="*/ 15 w 15"/>
                  <a:gd name="T7" fmla="*/ 2 h 6"/>
                  <a:gd name="T8" fmla="*/ 15 w 15"/>
                  <a:gd name="T9" fmla="*/ 0 h 6"/>
                  <a:gd name="T10" fmla="*/ 15 w 15"/>
                  <a:gd name="T11" fmla="*/ 0 h 6"/>
                  <a:gd name="T12" fmla="*/ 13 w 15"/>
                  <a:gd name="T13" fmla="*/ 0 h 6"/>
                  <a:gd name="T14" fmla="*/ 13 w 15"/>
                  <a:gd name="T15" fmla="*/ 0 h 6"/>
                  <a:gd name="T16" fmla="*/ 13 w 15"/>
                  <a:gd name="T17" fmla="*/ 0 h 6"/>
                  <a:gd name="T18" fmla="*/ 2 w 15"/>
                  <a:gd name="T19" fmla="*/ 0 h 6"/>
                  <a:gd name="T20" fmla="*/ 2 w 15"/>
                  <a:gd name="T21" fmla="*/ 0 h 6"/>
                  <a:gd name="T22" fmla="*/ 2 w 15"/>
                  <a:gd name="T23" fmla="*/ 0 h 6"/>
                  <a:gd name="T24" fmla="*/ 2 w 15"/>
                  <a:gd name="T25" fmla="*/ 0 h 6"/>
                  <a:gd name="T26" fmla="*/ 0 w 15"/>
                  <a:gd name="T27" fmla="*/ 0 h 6"/>
                  <a:gd name="T28" fmla="*/ 0 w 15"/>
                  <a:gd name="T29" fmla="*/ 2 h 6"/>
                  <a:gd name="T30" fmla="*/ 0 w 15"/>
                  <a:gd name="T31" fmla="*/ 2 h 6"/>
                  <a:gd name="T32" fmla="*/ 0 w 15"/>
                  <a:gd name="T33" fmla="*/ 2 h 6"/>
                  <a:gd name="T34" fmla="*/ 0 w 15"/>
                  <a:gd name="T35" fmla="*/ 2 h 6"/>
                  <a:gd name="T36" fmla="*/ 0 w 15"/>
                  <a:gd name="T37" fmla="*/ 2 h 6"/>
                  <a:gd name="T38" fmla="*/ 0 w 15"/>
                  <a:gd name="T39" fmla="*/ 4 h 6"/>
                  <a:gd name="T40" fmla="*/ 0 w 15"/>
                  <a:gd name="T41" fmla="*/ 4 h 6"/>
                  <a:gd name="T42" fmla="*/ 0 w 15"/>
                  <a:gd name="T43" fmla="*/ 4 h 6"/>
                  <a:gd name="T44" fmla="*/ 0 w 15"/>
                  <a:gd name="T45" fmla="*/ 4 h 6"/>
                  <a:gd name="T46" fmla="*/ 2 w 15"/>
                  <a:gd name="T47" fmla="*/ 4 h 6"/>
                  <a:gd name="T48" fmla="*/ 2 w 15"/>
                  <a:gd name="T49" fmla="*/ 4 h 6"/>
                  <a:gd name="T50" fmla="*/ 2 w 15"/>
                  <a:gd name="T51" fmla="*/ 6 h 6"/>
                  <a:gd name="T52" fmla="*/ 2 w 15"/>
                  <a:gd name="T53" fmla="*/ 6 h 6"/>
                  <a:gd name="T54" fmla="*/ 13 w 15"/>
                  <a:gd name="T55" fmla="*/ 6 h 6"/>
                  <a:gd name="T56" fmla="*/ 13 w 15"/>
                  <a:gd name="T57" fmla="*/ 6 h 6"/>
                  <a:gd name="T58" fmla="*/ 13 w 15"/>
                  <a:gd name="T59" fmla="*/ 4 h 6"/>
                  <a:gd name="T60" fmla="*/ 15 w 15"/>
                  <a:gd name="T61" fmla="*/ 4 h 6"/>
                  <a:gd name="T62" fmla="*/ 15 w 15"/>
                  <a:gd name="T63" fmla="*/ 4 h 6"/>
                  <a:gd name="T64" fmla="*/ 15 w 15"/>
                  <a:gd name="T65" fmla="*/ 4 h 6"/>
                  <a:gd name="T66" fmla="*/ 15 w 15"/>
                  <a:gd name="T67" fmla="*/ 4 h 6"/>
                  <a:gd name="T68" fmla="*/ 15 w 15"/>
                  <a:gd name="T69" fmla="*/ 4 h 6"/>
                  <a:gd name="T70" fmla="*/ 15 w 15"/>
                  <a:gd name="T71" fmla="*/ 2 h 6"/>
                  <a:gd name="T72" fmla="*/ 15 w 15"/>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6"/>
                  <a:gd name="T113" fmla="*/ 15 w 15"/>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6">
                    <a:moveTo>
                      <a:pt x="15" y="2"/>
                    </a:moveTo>
                    <a:lnTo>
                      <a:pt x="15" y="2"/>
                    </a:lnTo>
                    <a:lnTo>
                      <a:pt x="15" y="0"/>
                    </a:lnTo>
                    <a:lnTo>
                      <a:pt x="13" y="0"/>
                    </a:lnTo>
                    <a:lnTo>
                      <a:pt x="2" y="0"/>
                    </a:lnTo>
                    <a:lnTo>
                      <a:pt x="0" y="0"/>
                    </a:lnTo>
                    <a:lnTo>
                      <a:pt x="0" y="2"/>
                    </a:lnTo>
                    <a:lnTo>
                      <a:pt x="0" y="4"/>
                    </a:lnTo>
                    <a:lnTo>
                      <a:pt x="2" y="4"/>
                    </a:lnTo>
                    <a:lnTo>
                      <a:pt x="2" y="6"/>
                    </a:lnTo>
                    <a:lnTo>
                      <a:pt x="13" y="6"/>
                    </a:lnTo>
                    <a:lnTo>
                      <a:pt x="13" y="4"/>
                    </a:lnTo>
                    <a:lnTo>
                      <a:pt x="15" y="4"/>
                    </a:lnTo>
                    <a:lnTo>
                      <a:pt x="15"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80" name="Line 3290"/>
              <p:cNvSpPr>
                <a:spLocks noChangeShapeType="1"/>
              </p:cNvSpPr>
              <p:nvPr/>
            </p:nvSpPr>
            <p:spPr bwMode="auto">
              <a:xfrm>
                <a:off x="1181" y="2188"/>
                <a:ext cx="28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481" name="Rectangle 3291"/>
              <p:cNvSpPr>
                <a:spLocks noChangeArrowheads="1"/>
              </p:cNvSpPr>
              <p:nvPr/>
            </p:nvSpPr>
            <p:spPr bwMode="auto">
              <a:xfrm>
                <a:off x="1244" y="2123"/>
                <a:ext cx="160" cy="38"/>
              </a:xfrm>
              <a:prstGeom prst="rect">
                <a:avLst/>
              </a:prstGeom>
              <a:solidFill>
                <a:srgbClr val="E5E5E5"/>
              </a:solidFill>
              <a:ln w="0">
                <a:solidFill>
                  <a:srgbClr val="000000"/>
                </a:solidFill>
                <a:miter lim="800000"/>
                <a:headEnd/>
                <a:tailEnd/>
              </a:ln>
            </p:spPr>
            <p:txBody>
              <a:bodyPr/>
              <a:lstStyle/>
              <a:p>
                <a:endParaRPr lang="ko-KR" altLang="en-US">
                  <a:latin typeface="Arial"/>
                  <a:cs typeface="Arial"/>
                </a:endParaRPr>
              </a:p>
            </p:txBody>
          </p:sp>
          <p:sp>
            <p:nvSpPr>
              <p:cNvPr id="57482" name="Rectangle 3292"/>
              <p:cNvSpPr>
                <a:spLocks noChangeArrowheads="1"/>
              </p:cNvSpPr>
              <p:nvPr/>
            </p:nvSpPr>
            <p:spPr bwMode="auto">
              <a:xfrm>
                <a:off x="1244" y="2123"/>
                <a:ext cx="160" cy="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83" name="Rectangle 3293"/>
              <p:cNvSpPr>
                <a:spLocks noChangeArrowheads="1"/>
              </p:cNvSpPr>
              <p:nvPr/>
            </p:nvSpPr>
            <p:spPr bwMode="auto">
              <a:xfrm>
                <a:off x="1257" y="2123"/>
                <a:ext cx="137" cy="29"/>
              </a:xfrm>
              <a:prstGeom prst="rect">
                <a:avLst/>
              </a:prstGeom>
              <a:solidFill>
                <a:srgbClr val="000000"/>
              </a:solidFill>
              <a:ln w="0">
                <a:solidFill>
                  <a:srgbClr val="000000"/>
                </a:solidFill>
                <a:miter lim="800000"/>
                <a:headEnd/>
                <a:tailEnd/>
              </a:ln>
            </p:spPr>
            <p:txBody>
              <a:bodyPr/>
              <a:lstStyle/>
              <a:p>
                <a:endParaRPr lang="ko-KR" altLang="en-US">
                  <a:latin typeface="Arial"/>
                  <a:cs typeface="Arial"/>
                </a:endParaRPr>
              </a:p>
            </p:txBody>
          </p:sp>
          <p:sp>
            <p:nvSpPr>
              <p:cNvPr id="57484" name="Rectangle 3294"/>
              <p:cNvSpPr>
                <a:spLocks noChangeArrowheads="1"/>
              </p:cNvSpPr>
              <p:nvPr/>
            </p:nvSpPr>
            <p:spPr bwMode="auto">
              <a:xfrm>
                <a:off x="1257" y="2123"/>
                <a:ext cx="137" cy="2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57485" name="Freeform 3295"/>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close/>
                  </a:path>
                </a:pathLst>
              </a:custGeom>
              <a:solidFill>
                <a:srgbClr val="F2F2F2"/>
              </a:solidFill>
              <a:ln w="0">
                <a:solidFill>
                  <a:srgbClr val="000000"/>
                </a:solidFill>
                <a:prstDash val="solid"/>
                <a:round/>
                <a:headEnd/>
                <a:tailEnd/>
              </a:ln>
            </p:spPr>
            <p:txBody>
              <a:bodyPr/>
              <a:lstStyle/>
              <a:p>
                <a:endParaRPr lang="en-US">
                  <a:latin typeface="Arial"/>
                  <a:cs typeface="Arial"/>
                </a:endParaRPr>
              </a:p>
            </p:txBody>
          </p:sp>
          <p:sp>
            <p:nvSpPr>
              <p:cNvPr id="57486" name="Freeform 3296"/>
              <p:cNvSpPr>
                <a:spLocks/>
              </p:cNvSpPr>
              <p:nvPr/>
            </p:nvSpPr>
            <p:spPr bwMode="auto">
              <a:xfrm>
                <a:off x="1257" y="2123"/>
                <a:ext cx="137" cy="27"/>
              </a:xfrm>
              <a:custGeom>
                <a:avLst/>
                <a:gdLst>
                  <a:gd name="T0" fmla="*/ 0 w 137"/>
                  <a:gd name="T1" fmla="*/ 0 h 27"/>
                  <a:gd name="T2" fmla="*/ 0 w 137"/>
                  <a:gd name="T3" fmla="*/ 25 h 27"/>
                  <a:gd name="T4" fmla="*/ 6 w 137"/>
                  <a:gd name="T5" fmla="*/ 25 h 27"/>
                  <a:gd name="T6" fmla="*/ 6 w 137"/>
                  <a:gd name="T7" fmla="*/ 27 h 27"/>
                  <a:gd name="T8" fmla="*/ 128 w 137"/>
                  <a:gd name="T9" fmla="*/ 27 h 27"/>
                  <a:gd name="T10" fmla="*/ 128 w 137"/>
                  <a:gd name="T11" fmla="*/ 25 h 27"/>
                  <a:gd name="T12" fmla="*/ 137 w 137"/>
                  <a:gd name="T13" fmla="*/ 25 h 27"/>
                  <a:gd name="T14" fmla="*/ 137 w 137"/>
                  <a:gd name="T15" fmla="*/ 0 h 27"/>
                  <a:gd name="T16" fmla="*/ 0 w 13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27"/>
                  <a:gd name="T29" fmla="*/ 137 w 13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27">
                    <a:moveTo>
                      <a:pt x="0" y="0"/>
                    </a:moveTo>
                    <a:lnTo>
                      <a:pt x="0" y="25"/>
                    </a:lnTo>
                    <a:lnTo>
                      <a:pt x="6" y="25"/>
                    </a:lnTo>
                    <a:lnTo>
                      <a:pt x="6" y="27"/>
                    </a:lnTo>
                    <a:lnTo>
                      <a:pt x="128" y="27"/>
                    </a:lnTo>
                    <a:lnTo>
                      <a:pt x="128" y="25"/>
                    </a:lnTo>
                    <a:lnTo>
                      <a:pt x="137" y="25"/>
                    </a:lnTo>
                    <a:lnTo>
                      <a:pt x="137" y="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87" name="Freeform 3297"/>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488" name="Freeform 3298"/>
              <p:cNvSpPr>
                <a:spLocks/>
              </p:cNvSpPr>
              <p:nvPr/>
            </p:nvSpPr>
            <p:spPr bwMode="auto">
              <a:xfrm>
                <a:off x="1381" y="2125"/>
                <a:ext cx="2" cy="23"/>
              </a:xfrm>
              <a:custGeom>
                <a:avLst/>
                <a:gdLst>
                  <a:gd name="T0" fmla="*/ 2 w 2"/>
                  <a:gd name="T1" fmla="*/ 2 h 23"/>
                  <a:gd name="T2" fmla="*/ 2 w 2"/>
                  <a:gd name="T3" fmla="*/ 2 h 23"/>
                  <a:gd name="T4" fmla="*/ 2 w 2"/>
                  <a:gd name="T5" fmla="*/ 0 h 23"/>
                  <a:gd name="T6" fmla="*/ 2 w 2"/>
                  <a:gd name="T7" fmla="*/ 0 h 23"/>
                  <a:gd name="T8" fmla="*/ 0 w 2"/>
                  <a:gd name="T9" fmla="*/ 0 h 23"/>
                  <a:gd name="T10" fmla="*/ 0 w 2"/>
                  <a:gd name="T11" fmla="*/ 0 h 23"/>
                  <a:gd name="T12" fmla="*/ 0 w 2"/>
                  <a:gd name="T13" fmla="*/ 0 h 23"/>
                  <a:gd name="T14" fmla="*/ 0 w 2"/>
                  <a:gd name="T15" fmla="*/ 0 h 23"/>
                  <a:gd name="T16" fmla="*/ 0 w 2"/>
                  <a:gd name="T17" fmla="*/ 2 h 23"/>
                  <a:gd name="T18" fmla="*/ 0 w 2"/>
                  <a:gd name="T19" fmla="*/ 2 h 23"/>
                  <a:gd name="T20" fmla="*/ 0 w 2"/>
                  <a:gd name="T21" fmla="*/ 21 h 23"/>
                  <a:gd name="T22" fmla="*/ 0 w 2"/>
                  <a:gd name="T23" fmla="*/ 23 h 23"/>
                  <a:gd name="T24" fmla="*/ 0 w 2"/>
                  <a:gd name="T25" fmla="*/ 23 h 23"/>
                  <a:gd name="T26" fmla="*/ 0 w 2"/>
                  <a:gd name="T27" fmla="*/ 23 h 23"/>
                  <a:gd name="T28" fmla="*/ 0 w 2"/>
                  <a:gd name="T29" fmla="*/ 23 h 23"/>
                  <a:gd name="T30" fmla="*/ 0 w 2"/>
                  <a:gd name="T31" fmla="*/ 23 h 23"/>
                  <a:gd name="T32" fmla="*/ 2 w 2"/>
                  <a:gd name="T33" fmla="*/ 23 h 23"/>
                  <a:gd name="T34" fmla="*/ 2 w 2"/>
                  <a:gd name="T35" fmla="*/ 23 h 23"/>
                  <a:gd name="T36" fmla="*/ 2 w 2"/>
                  <a:gd name="T37" fmla="*/ 23 h 23"/>
                  <a:gd name="T38" fmla="*/ 2 w 2"/>
                  <a:gd name="T39" fmla="*/ 21 h 23"/>
                  <a:gd name="T40" fmla="*/ 2 w 2"/>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3"/>
                  <a:gd name="T65" fmla="*/ 2 w 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3">
                    <a:moveTo>
                      <a:pt x="2" y="2"/>
                    </a:moveTo>
                    <a:lnTo>
                      <a:pt x="2" y="2"/>
                    </a:lnTo>
                    <a:lnTo>
                      <a:pt x="2" y="0"/>
                    </a:lnTo>
                    <a:lnTo>
                      <a:pt x="0" y="0"/>
                    </a:lnTo>
                    <a:lnTo>
                      <a:pt x="0" y="2"/>
                    </a:lnTo>
                    <a:lnTo>
                      <a:pt x="0" y="21"/>
                    </a:lnTo>
                    <a:lnTo>
                      <a:pt x="0" y="23"/>
                    </a:lnTo>
                    <a:lnTo>
                      <a:pt x="2" y="23"/>
                    </a:lnTo>
                    <a:lnTo>
                      <a:pt x="2" y="21"/>
                    </a:lnTo>
                    <a:lnTo>
                      <a:pt x="2"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89" name="Freeform 3299"/>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close/>
                  </a:path>
                </a:pathLst>
              </a:custGeom>
              <a:solidFill>
                <a:srgbClr val="E5E5E5"/>
              </a:solidFill>
              <a:ln w="0">
                <a:solidFill>
                  <a:srgbClr val="000000"/>
                </a:solidFill>
                <a:prstDash val="solid"/>
                <a:round/>
                <a:headEnd/>
                <a:tailEnd/>
              </a:ln>
            </p:spPr>
            <p:txBody>
              <a:bodyPr/>
              <a:lstStyle/>
              <a:p>
                <a:endParaRPr lang="en-US">
                  <a:latin typeface="Arial"/>
                  <a:cs typeface="Arial"/>
                </a:endParaRPr>
              </a:p>
            </p:txBody>
          </p:sp>
          <p:sp>
            <p:nvSpPr>
              <p:cNvPr id="57490" name="Freeform 3300"/>
              <p:cNvSpPr>
                <a:spLocks/>
              </p:cNvSpPr>
              <p:nvPr/>
            </p:nvSpPr>
            <p:spPr bwMode="auto">
              <a:xfrm>
                <a:off x="1265" y="2125"/>
                <a:ext cx="4" cy="23"/>
              </a:xfrm>
              <a:custGeom>
                <a:avLst/>
                <a:gdLst>
                  <a:gd name="T0" fmla="*/ 4 w 4"/>
                  <a:gd name="T1" fmla="*/ 2 h 23"/>
                  <a:gd name="T2" fmla="*/ 2 w 4"/>
                  <a:gd name="T3" fmla="*/ 2 h 23"/>
                  <a:gd name="T4" fmla="*/ 2 w 4"/>
                  <a:gd name="T5" fmla="*/ 0 h 23"/>
                  <a:gd name="T6" fmla="*/ 2 w 4"/>
                  <a:gd name="T7" fmla="*/ 0 h 23"/>
                  <a:gd name="T8" fmla="*/ 2 w 4"/>
                  <a:gd name="T9" fmla="*/ 0 h 23"/>
                  <a:gd name="T10" fmla="*/ 2 w 4"/>
                  <a:gd name="T11" fmla="*/ 0 h 23"/>
                  <a:gd name="T12" fmla="*/ 0 w 4"/>
                  <a:gd name="T13" fmla="*/ 0 h 23"/>
                  <a:gd name="T14" fmla="*/ 0 w 4"/>
                  <a:gd name="T15" fmla="*/ 0 h 23"/>
                  <a:gd name="T16" fmla="*/ 0 w 4"/>
                  <a:gd name="T17" fmla="*/ 2 h 23"/>
                  <a:gd name="T18" fmla="*/ 0 w 4"/>
                  <a:gd name="T19" fmla="*/ 2 h 23"/>
                  <a:gd name="T20" fmla="*/ 0 w 4"/>
                  <a:gd name="T21" fmla="*/ 21 h 23"/>
                  <a:gd name="T22" fmla="*/ 0 w 4"/>
                  <a:gd name="T23" fmla="*/ 23 h 23"/>
                  <a:gd name="T24" fmla="*/ 0 w 4"/>
                  <a:gd name="T25" fmla="*/ 23 h 23"/>
                  <a:gd name="T26" fmla="*/ 0 w 4"/>
                  <a:gd name="T27" fmla="*/ 23 h 23"/>
                  <a:gd name="T28" fmla="*/ 2 w 4"/>
                  <a:gd name="T29" fmla="*/ 23 h 23"/>
                  <a:gd name="T30" fmla="*/ 2 w 4"/>
                  <a:gd name="T31" fmla="*/ 23 h 23"/>
                  <a:gd name="T32" fmla="*/ 2 w 4"/>
                  <a:gd name="T33" fmla="*/ 23 h 23"/>
                  <a:gd name="T34" fmla="*/ 2 w 4"/>
                  <a:gd name="T35" fmla="*/ 23 h 23"/>
                  <a:gd name="T36" fmla="*/ 2 w 4"/>
                  <a:gd name="T37" fmla="*/ 23 h 23"/>
                  <a:gd name="T38" fmla="*/ 4 w 4"/>
                  <a:gd name="T39" fmla="*/ 21 h 23"/>
                  <a:gd name="T40" fmla="*/ 4 w 4"/>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23"/>
                  <a:gd name="T65" fmla="*/ 4 w 4"/>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23">
                    <a:moveTo>
                      <a:pt x="4" y="2"/>
                    </a:moveTo>
                    <a:lnTo>
                      <a:pt x="2" y="2"/>
                    </a:lnTo>
                    <a:lnTo>
                      <a:pt x="2" y="0"/>
                    </a:lnTo>
                    <a:lnTo>
                      <a:pt x="0" y="0"/>
                    </a:lnTo>
                    <a:lnTo>
                      <a:pt x="0" y="2"/>
                    </a:lnTo>
                    <a:lnTo>
                      <a:pt x="0" y="21"/>
                    </a:lnTo>
                    <a:lnTo>
                      <a:pt x="0" y="23"/>
                    </a:lnTo>
                    <a:lnTo>
                      <a:pt x="2" y="23"/>
                    </a:lnTo>
                    <a:lnTo>
                      <a:pt x="4" y="21"/>
                    </a:lnTo>
                    <a:lnTo>
                      <a:pt x="4"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a:cs typeface="Arial"/>
                </a:endParaRPr>
              </a:p>
            </p:txBody>
          </p:sp>
          <p:sp>
            <p:nvSpPr>
              <p:cNvPr id="57491" name="Line 3301"/>
              <p:cNvSpPr>
                <a:spLocks noChangeShapeType="1"/>
              </p:cNvSpPr>
              <p:nvPr/>
            </p:nvSpPr>
            <p:spPr bwMode="auto">
              <a:xfrm>
                <a:off x="1417" y="2755"/>
                <a:ext cx="1" cy="66"/>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sp>
            <p:nvSpPr>
              <p:cNvPr id="57492" name="Rectangle 3302"/>
              <p:cNvSpPr>
                <a:spLocks noChangeArrowheads="1"/>
              </p:cNvSpPr>
              <p:nvPr/>
            </p:nvSpPr>
            <p:spPr bwMode="auto">
              <a:xfrm>
                <a:off x="1278" y="2453"/>
                <a:ext cx="103" cy="15"/>
              </a:xfrm>
              <a:prstGeom prst="rect">
                <a:avLst/>
              </a:prstGeom>
              <a:solidFill>
                <a:srgbClr val="003F7F"/>
              </a:solidFill>
              <a:ln w="0">
                <a:solidFill>
                  <a:srgbClr val="000000"/>
                </a:solidFill>
                <a:miter lim="800000"/>
                <a:headEnd/>
                <a:tailEnd/>
              </a:ln>
            </p:spPr>
            <p:txBody>
              <a:bodyPr/>
              <a:lstStyle/>
              <a:p>
                <a:endParaRPr lang="ko-KR" altLang="en-US">
                  <a:latin typeface="Arial"/>
                  <a:cs typeface="Arial"/>
                </a:endParaRPr>
              </a:p>
            </p:txBody>
          </p:sp>
          <p:sp>
            <p:nvSpPr>
              <p:cNvPr id="57493" name="Rectangle 3303"/>
              <p:cNvSpPr>
                <a:spLocks noChangeArrowheads="1"/>
              </p:cNvSpPr>
              <p:nvPr/>
            </p:nvSpPr>
            <p:spPr bwMode="auto">
              <a:xfrm>
                <a:off x="1278" y="2453"/>
                <a:ext cx="103" cy="15"/>
              </a:xfrm>
              <a:prstGeom prst="rect">
                <a:avLst/>
              </a:prstGeom>
              <a:noFill/>
              <a:ln w="0">
                <a:solidFill>
                  <a:srgbClr val="003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grpSp>
      </p:grpSp>
      <p:cxnSp>
        <p:nvCxnSpPr>
          <p:cNvPr id="1690" name="직선 연결선 1689"/>
          <p:cNvCxnSpPr>
            <a:stCxn id="1113" idx="2"/>
          </p:cNvCxnSpPr>
          <p:nvPr/>
        </p:nvCxnSpPr>
        <p:spPr bwMode="auto">
          <a:xfrm rot="16200000" flipH="1">
            <a:off x="3529013" y="1881187"/>
            <a:ext cx="196850" cy="16192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91" name="직선 연결선 1690"/>
          <p:cNvCxnSpPr>
            <a:stCxn id="1115" idx="2"/>
          </p:cNvCxnSpPr>
          <p:nvPr/>
        </p:nvCxnSpPr>
        <p:spPr bwMode="auto">
          <a:xfrm rot="5400000">
            <a:off x="5428457" y="1870868"/>
            <a:ext cx="196850" cy="18256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406" name="직사각형 1280"/>
          <p:cNvSpPr>
            <a:spLocks noChangeArrowheads="1"/>
          </p:cNvSpPr>
          <p:nvPr/>
        </p:nvSpPr>
        <p:spPr bwMode="auto">
          <a:xfrm>
            <a:off x="2124075" y="2565400"/>
            <a:ext cx="1511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ko-KR" sz="1400" b="1">
                <a:latin typeface="Arial"/>
                <a:cs typeface="Arial"/>
              </a:rPr>
              <a:t>Legacy Internet service, IMS </a:t>
            </a:r>
            <a:endParaRPr lang="ko-KR" altLang="en-US" sz="1400" b="1">
              <a:latin typeface="Arial"/>
              <a:cs typeface="Arial"/>
            </a:endParaRPr>
          </a:p>
        </p:txBody>
      </p:sp>
      <p:sp>
        <p:nvSpPr>
          <p:cNvPr id="57407" name="직사각형 1278"/>
          <p:cNvSpPr>
            <a:spLocks noChangeArrowheads="1"/>
          </p:cNvSpPr>
          <p:nvPr/>
        </p:nvSpPr>
        <p:spPr bwMode="auto">
          <a:xfrm>
            <a:off x="4067175" y="2565400"/>
            <a:ext cx="1512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ko-KR" sz="1400" b="1">
                <a:latin typeface="Arial"/>
                <a:cs typeface="Arial"/>
              </a:rPr>
              <a:t>Smart Network</a:t>
            </a:r>
          </a:p>
          <a:p>
            <a:pPr algn="ctr"/>
            <a:r>
              <a:rPr lang="en-US" altLang="ko-KR" sz="1400" b="1">
                <a:latin typeface="Arial"/>
                <a:cs typeface="Arial"/>
              </a:rPr>
              <a:t>services</a:t>
            </a:r>
            <a:endParaRPr lang="ko-KR" altLang="en-US" sz="1400" b="1">
              <a:latin typeface="Arial"/>
              <a:cs typeface="Arial"/>
            </a:endParaRPr>
          </a:p>
        </p:txBody>
      </p:sp>
      <p:sp>
        <p:nvSpPr>
          <p:cNvPr id="954" name="원통 953"/>
          <p:cNvSpPr/>
          <p:nvPr/>
        </p:nvSpPr>
        <p:spPr bwMode="auto">
          <a:xfrm>
            <a:off x="7164388" y="3716338"/>
            <a:ext cx="576262" cy="433387"/>
          </a:xfrm>
          <a:prstGeom prst="can">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ko-KR" sz="900" b="1" dirty="0">
                <a:solidFill>
                  <a:schemeClr val="tx1"/>
                </a:solidFill>
                <a:latin typeface="Arial"/>
                <a:cs typeface="Arial"/>
              </a:rPr>
              <a:t>Cloud</a:t>
            </a:r>
          </a:p>
          <a:p>
            <a:pPr algn="ctr">
              <a:defRPr/>
            </a:pPr>
            <a:r>
              <a:rPr lang="en-US" altLang="ko-KR" sz="900" b="1" dirty="0">
                <a:solidFill>
                  <a:schemeClr val="tx1"/>
                </a:solidFill>
                <a:latin typeface="Arial"/>
                <a:cs typeface="Arial"/>
              </a:rPr>
              <a:t>Server</a:t>
            </a:r>
            <a:endParaRPr lang="ko-KR" altLang="en-US" sz="900" b="1" dirty="0">
              <a:solidFill>
                <a:schemeClr val="tx1"/>
              </a:solidFill>
              <a:latin typeface="Arial"/>
              <a:cs typeface="Arial"/>
            </a:endParaRPr>
          </a:p>
        </p:txBody>
      </p:sp>
      <p:cxnSp>
        <p:nvCxnSpPr>
          <p:cNvPr id="1328" name="직선 연결선 1327"/>
          <p:cNvCxnSpPr>
            <a:cxnSpLocks noChangeShapeType="1"/>
            <a:stCxn id="1322" idx="3"/>
            <a:endCxn id="58012" idx="1"/>
          </p:cNvCxnSpPr>
          <p:nvPr/>
        </p:nvCxnSpPr>
        <p:spPr bwMode="auto">
          <a:xfrm rot="5400000">
            <a:off x="3754438" y="2778125"/>
            <a:ext cx="690562" cy="1474788"/>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331" name="구름 1330"/>
          <p:cNvSpPr>
            <a:spLocks/>
          </p:cNvSpPr>
          <p:nvPr/>
        </p:nvSpPr>
        <p:spPr bwMode="auto">
          <a:xfrm rot="21388835" flipV="1">
            <a:off x="6465888" y="2541588"/>
            <a:ext cx="1585912" cy="744537"/>
          </a:xfrm>
          <a:custGeom>
            <a:avLst/>
            <a:gdLst>
              <a:gd name="T0" fmla="*/ 2135539575 w 43200"/>
              <a:gd name="T1" fmla="*/ 110576217 h 43200"/>
              <a:gd name="T2" fmla="*/ 1068661422 w 43200"/>
              <a:gd name="T3" fmla="*/ 220916664 h 43200"/>
              <a:gd name="T4" fmla="*/ 6629296 w 43200"/>
              <a:gd name="T5" fmla="*/ 110576217 h 43200"/>
              <a:gd name="T6" fmla="*/ 1068661422 w 43200"/>
              <a:gd name="T7" fmla="*/ 12644703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EA900"/>
          </a:solidFill>
          <a:ln w="9525" cap="flat">
            <a:solidFill>
              <a:srgbClr val="8AC6CD"/>
            </a:solidFill>
            <a:prstDash val="solid"/>
            <a:round/>
            <a:headEnd/>
            <a:tailEnd/>
          </a:ln>
          <a:effectLst>
            <a:outerShdw blurRad="63500" dist="20000" dir="5400000" rotWithShape="0">
              <a:srgbClr val="000000">
                <a:alpha val="37999"/>
              </a:srgbClr>
            </a:outerShdw>
          </a:effectLst>
        </p:spPr>
        <p:txBody>
          <a:bodyPr anchor="ctr"/>
          <a:lstStyle/>
          <a:p>
            <a:pPr>
              <a:defRPr/>
            </a:pPr>
            <a:endParaRPr lang="en-US" dirty="0">
              <a:latin typeface="Arial"/>
              <a:cs typeface="Arial"/>
            </a:endParaRPr>
          </a:p>
        </p:txBody>
      </p:sp>
      <p:sp>
        <p:nvSpPr>
          <p:cNvPr id="57411" name="직사각형 1331"/>
          <p:cNvSpPr>
            <a:spLocks noChangeArrowheads="1"/>
          </p:cNvSpPr>
          <p:nvPr/>
        </p:nvSpPr>
        <p:spPr bwMode="auto">
          <a:xfrm>
            <a:off x="6516688" y="2708275"/>
            <a:ext cx="1511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ko-KR" sz="1400" b="1">
                <a:latin typeface="Arial"/>
                <a:cs typeface="Arial"/>
              </a:rPr>
              <a:t>Future Internet</a:t>
            </a:r>
            <a:endParaRPr lang="ko-KR" altLang="en-US" sz="1400" b="1">
              <a:latin typeface="Arial"/>
              <a:cs typeface="Arial"/>
            </a:endParaRPr>
          </a:p>
        </p:txBody>
      </p:sp>
      <p:cxnSp>
        <p:nvCxnSpPr>
          <p:cNvPr id="1355" name="직선 연결선 1354"/>
          <p:cNvCxnSpPr>
            <a:cxnSpLocks noChangeShapeType="1"/>
            <a:endCxn id="954" idx="1"/>
          </p:cNvCxnSpPr>
          <p:nvPr/>
        </p:nvCxnSpPr>
        <p:spPr bwMode="auto">
          <a:xfrm rot="16200000" flipH="1">
            <a:off x="7020719" y="3285331"/>
            <a:ext cx="503238" cy="358775"/>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359" name="직선 연결선 1358"/>
          <p:cNvCxnSpPr>
            <a:cxnSpLocks noChangeShapeType="1"/>
            <a:endCxn id="57568" idx="1"/>
          </p:cNvCxnSpPr>
          <p:nvPr/>
        </p:nvCxnSpPr>
        <p:spPr bwMode="auto">
          <a:xfrm rot="5400000">
            <a:off x="5911850" y="3687763"/>
            <a:ext cx="1368425" cy="561975"/>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362" name="직선 연결선 1361"/>
          <p:cNvCxnSpPr>
            <a:cxnSpLocks noChangeShapeType="1"/>
          </p:cNvCxnSpPr>
          <p:nvPr/>
        </p:nvCxnSpPr>
        <p:spPr bwMode="auto">
          <a:xfrm rot="16200000" flipH="1">
            <a:off x="2124076" y="3789362"/>
            <a:ext cx="1511300" cy="358775"/>
          </a:xfrm>
          <a:prstGeom prst="line">
            <a:avLst/>
          </a:prstGeom>
          <a:noFill/>
          <a:ln w="12700">
            <a:solidFill>
              <a:srgbClr val="7030A0"/>
            </a:solidFill>
            <a:prstDash val="sysDot"/>
            <a:round/>
            <a:headEnd/>
            <a:tailEnd type="arrow" w="med" len="me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910" name="직선 연결선 1784"/>
          <p:cNvCxnSpPr>
            <a:cxnSpLocks noChangeShapeType="1"/>
          </p:cNvCxnSpPr>
          <p:nvPr/>
        </p:nvCxnSpPr>
        <p:spPr bwMode="auto">
          <a:xfrm flipH="1">
            <a:off x="4716463" y="2205038"/>
            <a:ext cx="0" cy="287337"/>
          </a:xfrm>
          <a:prstGeom prst="line">
            <a:avLst/>
          </a:prstGeom>
          <a:noFill/>
          <a:ln w="19050">
            <a:solidFill>
              <a:srgbClr val="7030A0"/>
            </a:solidFill>
            <a:prstDash val="sysDot"/>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502" name="모서리가 둥근 직사각형 1501"/>
          <p:cNvSpPr/>
          <p:nvPr/>
        </p:nvSpPr>
        <p:spPr bwMode="auto">
          <a:xfrm>
            <a:off x="3348038" y="2060575"/>
            <a:ext cx="2520950" cy="21590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36000" rIns="0" bIns="0" anchor="ctr"/>
          <a:lstStyle/>
          <a:p>
            <a:pPr algn="ctr">
              <a:lnSpc>
                <a:spcPts val="1000"/>
              </a:lnSpc>
              <a:defRPr/>
            </a:pPr>
            <a:r>
              <a:rPr lang="en-US" altLang="ko-KR" sz="1100" b="1" i="1" dirty="0">
                <a:solidFill>
                  <a:schemeClr val="tx1"/>
                </a:solidFill>
                <a:latin typeface="Arial"/>
                <a:ea typeface="맑은 고딕" pitchFamily="50" charset="-127"/>
                <a:cs typeface="Arial"/>
              </a:rPr>
              <a:t>Smart Network app. platform</a:t>
            </a:r>
            <a:endParaRPr lang="ko-KR" altLang="en-US" sz="1100" b="1" i="1" dirty="0">
              <a:solidFill>
                <a:schemeClr val="tx1"/>
              </a:solidFill>
              <a:latin typeface="Arial"/>
              <a:ea typeface="맑은 고딕" pitchFamily="50" charset="-127"/>
              <a:cs typeface="Arial"/>
            </a:endParaRPr>
          </a:p>
        </p:txBody>
      </p:sp>
      <p:sp>
        <p:nvSpPr>
          <p:cNvPr id="57417" name="제목 2"/>
          <p:cNvSpPr>
            <a:spLocks noGrp="1"/>
          </p:cNvSpPr>
          <p:nvPr>
            <p:ph type="title"/>
          </p:nvPr>
        </p:nvSpPr>
        <p:spPr bwMode="auto">
          <a:xfrm>
            <a:off x="457200" y="274638"/>
            <a:ext cx="8229600" cy="725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ko-KR">
                <a:latin typeface="Arial"/>
                <a:ea typeface="HY견고딕" charset="0"/>
                <a:cs typeface="Arial"/>
              </a:rPr>
              <a:t>Smart Network</a:t>
            </a:r>
            <a:endParaRPr lang="ko-KR" altLang="en-US">
              <a:latin typeface="Arial"/>
              <a:ea typeface="HY견고딕" charset="0"/>
              <a:cs typeface="Arial"/>
            </a:endParaRPr>
          </a:p>
        </p:txBody>
      </p:sp>
    </p:spTree>
    <p:extLst>
      <p:ext uri="{BB962C8B-B14F-4D97-AF65-F5344CB8AC3E}">
        <p14:creationId xmlns:p14="http://schemas.microsoft.com/office/powerpoint/2010/main" val="43934237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제목 2"/>
          <p:cNvSpPr>
            <a:spLocks noGrp="1"/>
          </p:cNvSpPr>
          <p:nvPr>
            <p:ph type="title"/>
          </p:nvPr>
        </p:nvSpPr>
        <p:spPr bwMode="auto">
          <a:xfrm>
            <a:off x="457200" y="274638"/>
            <a:ext cx="8229600" cy="725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ko-KR">
                <a:latin typeface="Arial"/>
                <a:ea typeface="HY견고딕" charset="0"/>
                <a:cs typeface="Arial"/>
              </a:rPr>
              <a:t>Internet Plan for future in Korea</a:t>
            </a:r>
            <a:endParaRPr lang="ko-KR" altLang="en-US">
              <a:latin typeface="Arial"/>
              <a:ea typeface="HY견고딕" charset="0"/>
              <a:cs typeface="Arial"/>
            </a:endParaRPr>
          </a:p>
        </p:txBody>
      </p:sp>
      <p:sp>
        <p:nvSpPr>
          <p:cNvPr id="16386" name="내용 개체 틀 3"/>
          <p:cNvSpPr>
            <a:spLocks noGrp="1"/>
          </p:cNvSpPr>
          <p:nvPr>
            <p:ph idx="1"/>
          </p:nvPr>
        </p:nvSpPr>
        <p:spPr bwMode="auto">
          <a:xfrm>
            <a:off x="252413" y="1357313"/>
            <a:ext cx="8567737" cy="4159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en-US" altLang="ko-KR" sz="2800" dirty="0">
                <a:latin typeface="Arial"/>
                <a:ea typeface="Tahoma" charset="0"/>
                <a:cs typeface="Arial"/>
              </a:rPr>
              <a:t>Korea Communications Commission (KCC)</a:t>
            </a:r>
          </a:p>
          <a:p>
            <a:pPr lvl="1" eaLnBrk="1" hangingPunct="1">
              <a:buFont typeface="Wingdings" charset="0"/>
              <a:buChar char="Ø"/>
              <a:defRPr/>
            </a:pPr>
            <a:r>
              <a:rPr lang="en-US" altLang="ko-KR" sz="2400" dirty="0">
                <a:latin typeface="Arial"/>
                <a:ea typeface="Tahoma" charset="0"/>
                <a:cs typeface="Arial"/>
              </a:rPr>
              <a:t>National </a:t>
            </a:r>
            <a:r>
              <a:rPr lang="en-US" altLang="ko-KR" sz="2400" dirty="0" smtClean="0">
                <a:latin typeface="Arial"/>
                <a:ea typeface="Tahoma" charset="0"/>
                <a:cs typeface="Arial"/>
              </a:rPr>
              <a:t>Agenda for future of the Internet :</a:t>
            </a:r>
          </a:p>
          <a:p>
            <a:pPr lvl="2" eaLnBrk="1" hangingPunct="1">
              <a:buFont typeface="Wingdings" charset="2"/>
              <a:buChar char="§"/>
              <a:defRPr/>
            </a:pPr>
            <a:r>
              <a:rPr lang="en-US" altLang="ko-KR" sz="2200" dirty="0" smtClean="0">
                <a:latin typeface="Arial"/>
                <a:ea typeface="Tahoma" charset="0"/>
                <a:cs typeface="Arial"/>
              </a:rPr>
              <a:t>Long </a:t>
            </a:r>
            <a:r>
              <a:rPr lang="en-US" altLang="ko-KR" sz="2200" dirty="0">
                <a:latin typeface="Arial"/>
                <a:ea typeface="Tahoma" charset="0"/>
                <a:cs typeface="Arial"/>
              </a:rPr>
              <a:t>term big national initiative</a:t>
            </a:r>
          </a:p>
          <a:p>
            <a:pPr lvl="2" eaLnBrk="1" hangingPunct="1">
              <a:buFont typeface="Wingdings" charset="0"/>
              <a:buChar char="§"/>
              <a:defRPr/>
            </a:pPr>
            <a:r>
              <a:rPr lang="en-US" altLang="ko-KR" sz="2000" dirty="0">
                <a:latin typeface="Arial"/>
                <a:ea typeface="Tahoma" charset="0"/>
                <a:cs typeface="Arial"/>
              </a:rPr>
              <a:t>Future Internet Promotion Committee : 2010.6 ~ </a:t>
            </a:r>
            <a:endParaRPr lang="en-US" altLang="ko-KR" sz="2000" dirty="0" smtClean="0">
              <a:latin typeface="Arial"/>
              <a:ea typeface="Tahoma" charset="0"/>
              <a:cs typeface="Arial"/>
            </a:endParaRPr>
          </a:p>
          <a:p>
            <a:pPr lvl="2" eaLnBrk="1" hangingPunct="1">
              <a:buFont typeface="Wingdings" charset="0"/>
              <a:buChar char="§"/>
              <a:defRPr/>
            </a:pPr>
            <a:endParaRPr lang="en-US" altLang="ko-KR" sz="2000" dirty="0">
              <a:latin typeface="Arial"/>
              <a:ea typeface="Tahoma" charset="0"/>
              <a:cs typeface="Arial"/>
            </a:endParaRPr>
          </a:p>
          <a:p>
            <a:pPr eaLnBrk="1" hangingPunct="1">
              <a:defRPr/>
            </a:pPr>
            <a:r>
              <a:rPr lang="en-US" altLang="ko-KR" sz="2800" dirty="0">
                <a:latin typeface="Arial"/>
                <a:ea typeface="Tahoma" charset="0"/>
                <a:cs typeface="Arial"/>
              </a:rPr>
              <a:t>Internet Plan for future: </a:t>
            </a:r>
          </a:p>
          <a:p>
            <a:pPr lvl="1" eaLnBrk="1" hangingPunct="1">
              <a:buFont typeface="Wingdings" charset="0"/>
              <a:buChar char="Ø"/>
              <a:defRPr/>
            </a:pPr>
            <a:r>
              <a:rPr lang="en-US" altLang="ko-KR" sz="2800" b="1" dirty="0" smtClean="0">
                <a:solidFill>
                  <a:schemeClr val="tx2">
                    <a:lumMod val="75000"/>
                  </a:schemeClr>
                </a:solidFill>
                <a:latin typeface="Arial"/>
                <a:ea typeface="Tahoma" charset="0"/>
                <a:cs typeface="Arial"/>
              </a:rPr>
              <a:t> Report </a:t>
            </a:r>
            <a:r>
              <a:rPr lang="en-US" altLang="ko-KR" sz="2800" b="1" dirty="0">
                <a:solidFill>
                  <a:schemeClr val="tx2">
                    <a:lumMod val="75000"/>
                  </a:schemeClr>
                </a:solidFill>
                <a:latin typeface="Arial"/>
                <a:ea typeface="Tahoma" charset="0"/>
                <a:cs typeface="Arial"/>
              </a:rPr>
              <a:t>to President of Republic  of Korea at 29</a:t>
            </a:r>
            <a:r>
              <a:rPr lang="en-US" altLang="ko-KR" sz="2800" b="1" baseline="30000" dirty="0">
                <a:solidFill>
                  <a:schemeClr val="tx2">
                    <a:lumMod val="75000"/>
                  </a:schemeClr>
                </a:solidFill>
                <a:latin typeface="Arial"/>
                <a:ea typeface="Tahoma" charset="0"/>
                <a:cs typeface="Arial"/>
              </a:rPr>
              <a:t>th</a:t>
            </a:r>
            <a:r>
              <a:rPr lang="en-US" altLang="ko-KR" sz="2800" b="1" dirty="0">
                <a:solidFill>
                  <a:schemeClr val="tx2">
                    <a:lumMod val="75000"/>
                  </a:schemeClr>
                </a:solidFill>
                <a:latin typeface="Arial"/>
                <a:ea typeface="Tahoma" charset="0"/>
                <a:cs typeface="Arial"/>
              </a:rPr>
              <a:t> June </a:t>
            </a:r>
            <a:r>
              <a:rPr lang="en-US" altLang="ko-KR" sz="2800" b="1" dirty="0" smtClean="0">
                <a:solidFill>
                  <a:schemeClr val="tx2">
                    <a:lumMod val="75000"/>
                  </a:schemeClr>
                </a:solidFill>
                <a:latin typeface="Arial"/>
                <a:ea typeface="Tahoma" charset="0"/>
                <a:cs typeface="Arial"/>
              </a:rPr>
              <a:t>2011</a:t>
            </a:r>
            <a:endParaRPr lang="en-US" altLang="ko-KR" sz="2400" dirty="0">
              <a:latin typeface="Arial"/>
              <a:ea typeface="Tahoma" charset="0"/>
              <a:cs typeface="Arial"/>
            </a:endParaRPr>
          </a:p>
          <a:p>
            <a:pPr lvl="2" eaLnBrk="1" hangingPunct="1">
              <a:buFont typeface="Wingdings" charset="0"/>
              <a:buChar char="§"/>
              <a:defRPr/>
            </a:pPr>
            <a:endParaRPr lang="en-US" altLang="ko-KR" sz="2400" dirty="0">
              <a:latin typeface="Arial"/>
              <a:ea typeface="Tahoma" charset="0"/>
              <a:cs typeface="Arial"/>
            </a:endParaRPr>
          </a:p>
        </p:txBody>
      </p:sp>
      <p:sp>
        <p:nvSpPr>
          <p:cNvPr id="43011" name="바닥글 개체 틀 2"/>
          <p:cNvSpPr>
            <a:spLocks noGrp="1"/>
          </p:cNvSpPr>
          <p:nvPr>
            <p:ph type="ftr" sz="quarter" idx="4294967295"/>
          </p:nvPr>
        </p:nvSpPr>
        <p:spPr bwMode="auto">
          <a:xfrm>
            <a:off x="1547664" y="6449268"/>
            <a:ext cx="5643562"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dirty="0">
                <a:latin typeface="Arial"/>
                <a:cs typeface="Arial"/>
              </a:rPr>
              <a:t>Future Internet PM, KCC Korea</a:t>
            </a:r>
            <a:endParaRPr kumimoji="0" lang="ko-KR" altLang="en-US" sz="1200" dirty="0">
              <a:latin typeface="Arial"/>
              <a:ea typeface="HY중고딕" charset="0"/>
              <a:cs typeface="Arial"/>
            </a:endParaRPr>
          </a:p>
        </p:txBody>
      </p:sp>
      <p:sp>
        <p:nvSpPr>
          <p:cNvPr id="43012" name="슬라이드 번호 개체 틀 3"/>
          <p:cNvSpPr>
            <a:spLocks noGrp="1"/>
          </p:cNvSpPr>
          <p:nvPr>
            <p:ph type="sldNum" sz="quarter" idx="4294967295"/>
          </p:nvPr>
        </p:nvSpPr>
        <p:spPr bwMode="auto">
          <a:xfrm>
            <a:off x="7572375" y="6429375"/>
            <a:ext cx="1114425"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fld id="{EEF47BF7-DD2A-474A-AFDD-7E3123AE724F}" type="slidenum">
              <a:rPr kumimoji="0" lang="ko-KR" altLang="en-US" sz="1200">
                <a:latin typeface="Arial"/>
                <a:ea typeface="HY중고딕" charset="0"/>
                <a:cs typeface="Arial"/>
              </a:rPr>
              <a:pPr eaLnBrk="1" hangingPunct="1"/>
              <a:t>7</a:t>
            </a:fld>
            <a:endParaRPr kumimoji="0" lang="ko-KR" altLang="en-US" sz="1200">
              <a:latin typeface="Arial"/>
              <a:ea typeface="HY중고딕" charset="0"/>
              <a:cs typeface="Arial"/>
            </a:endParaRPr>
          </a:p>
        </p:txBody>
      </p:sp>
      <p:sp>
        <p:nvSpPr>
          <p:cNvPr id="43013" name="날짜 개체 틀 3"/>
          <p:cNvSpPr>
            <a:spLocks noGrp="1"/>
          </p:cNvSpPr>
          <p:nvPr>
            <p:ph type="dt" sz="quarter" idx="4294967295"/>
          </p:nvPr>
        </p:nvSpPr>
        <p:spPr bwMode="auto">
          <a:xfrm>
            <a:off x="428625" y="6429375"/>
            <a:ext cx="1285875"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2011-09-20</a:t>
            </a:r>
            <a:endParaRPr kumimoji="0" lang="ko-KR" altLang="en-US" sz="1200">
              <a:latin typeface="Arial"/>
              <a:ea typeface="HY중고딕" charset="0"/>
              <a:cs typeface="Arial"/>
            </a:endParaRPr>
          </a:p>
        </p:txBody>
      </p:sp>
    </p:spTree>
    <p:extLst>
      <p:ext uri="{BB962C8B-B14F-4D97-AF65-F5344CB8AC3E}">
        <p14:creationId xmlns:p14="http://schemas.microsoft.com/office/powerpoint/2010/main" val="4179500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그림 88" descr="방통위_0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 y="1379538"/>
            <a:ext cx="90297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직사각형 11"/>
          <p:cNvSpPr>
            <a:spLocks noChangeArrowheads="1"/>
          </p:cNvSpPr>
          <p:nvPr/>
        </p:nvSpPr>
        <p:spPr bwMode="auto">
          <a:xfrm>
            <a:off x="597840" y="2694406"/>
            <a:ext cx="3865190" cy="1585049"/>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342900" indent="-342900" defTabSz="1042988" latinLnBrk="0">
              <a:spcBef>
                <a:spcPts val="300"/>
              </a:spcBef>
              <a:spcAft>
                <a:spcPts val="300"/>
              </a:spcAft>
              <a:buClr>
                <a:srgbClr val="161645"/>
              </a:buClr>
              <a:buSzPts val="1200"/>
              <a:buFont typeface="Wingdings" charset="2"/>
              <a:buChar char="u"/>
              <a:defRPr/>
            </a:pPr>
            <a:r>
              <a:rPr lang="en-US" altLang="ko-KR" sz="2200" dirty="0">
                <a:ln w="11430"/>
                <a:solidFill>
                  <a:schemeClr val="tx1">
                    <a:lumMod val="85000"/>
                    <a:lumOff val="15000"/>
                  </a:schemeClr>
                </a:solidFill>
                <a:latin typeface="Arial"/>
                <a:ea typeface="산돌고딕B" pitchFamily="50" charset="-127"/>
                <a:cs typeface="Arial"/>
              </a:rPr>
              <a:t>Future Network Infra</a:t>
            </a:r>
          </a:p>
          <a:p>
            <a:pPr defTabSz="1042988" latinLnBrk="0">
              <a:spcBef>
                <a:spcPts val="300"/>
              </a:spcBef>
              <a:spcAft>
                <a:spcPts val="300"/>
              </a:spcAft>
              <a:buClr>
                <a:srgbClr val="161645"/>
              </a:buClr>
              <a:buSzPts val="1200"/>
              <a:defRPr/>
            </a:pPr>
            <a:r>
              <a:rPr lang="en-US" altLang="ko-KR" sz="2200" dirty="0">
                <a:ln w="11430"/>
                <a:solidFill>
                  <a:schemeClr val="tx1">
                    <a:lumMod val="85000"/>
                    <a:lumOff val="15000"/>
                  </a:schemeClr>
                </a:solidFill>
                <a:latin typeface="Arial"/>
                <a:ea typeface="산돌고딕B" pitchFamily="50" charset="-127"/>
                <a:cs typeface="Arial"/>
              </a:rPr>
              <a:t> </a:t>
            </a:r>
            <a:r>
              <a:rPr lang="en-US" altLang="ko-KR" sz="2000" dirty="0">
                <a:ln w="11430"/>
                <a:solidFill>
                  <a:schemeClr val="tx1">
                    <a:lumMod val="85000"/>
                    <a:lumOff val="15000"/>
                  </a:schemeClr>
                </a:solidFill>
                <a:latin typeface="Arial"/>
                <a:ea typeface="산돌고딕B" pitchFamily="50" charset="-127"/>
                <a:cs typeface="Arial"/>
              </a:rPr>
              <a:t> - Wireless Network</a:t>
            </a:r>
          </a:p>
          <a:p>
            <a:pPr defTabSz="1042988" latinLnBrk="0">
              <a:spcBef>
                <a:spcPts val="300"/>
              </a:spcBef>
              <a:spcAft>
                <a:spcPts val="300"/>
              </a:spcAft>
              <a:buClr>
                <a:srgbClr val="161645"/>
              </a:buClr>
              <a:buSzPts val="1200"/>
              <a:defRPr/>
            </a:pPr>
            <a:r>
              <a:rPr lang="en-US" altLang="ko-KR" sz="2000" dirty="0">
                <a:ln w="11430"/>
                <a:solidFill>
                  <a:schemeClr val="tx1">
                    <a:lumMod val="85000"/>
                    <a:lumOff val="15000"/>
                  </a:schemeClr>
                </a:solidFill>
                <a:latin typeface="Arial"/>
                <a:ea typeface="산돌고딕B" pitchFamily="50" charset="-127"/>
                <a:cs typeface="Arial"/>
              </a:rPr>
              <a:t>  - Optical network</a:t>
            </a:r>
            <a:endParaRPr lang="ko-KR" altLang="en-US" sz="2000" dirty="0">
              <a:ln w="11430"/>
              <a:solidFill>
                <a:schemeClr val="tx1">
                  <a:lumMod val="85000"/>
                  <a:lumOff val="15000"/>
                </a:schemeClr>
              </a:solidFill>
              <a:latin typeface="Arial"/>
              <a:ea typeface="산돌고딕B" pitchFamily="50" charset="-127"/>
              <a:cs typeface="Arial"/>
            </a:endParaRPr>
          </a:p>
          <a:p>
            <a:pPr defTabSz="1042988" latinLnBrk="0">
              <a:spcBef>
                <a:spcPts val="300"/>
              </a:spcBef>
              <a:spcAft>
                <a:spcPts val="300"/>
              </a:spcAft>
              <a:buClr>
                <a:srgbClr val="161645"/>
              </a:buClr>
              <a:buSzPts val="1200"/>
              <a:defRPr/>
            </a:pPr>
            <a:endParaRPr lang="ko-KR" altLang="en-US" sz="2200" dirty="0">
              <a:ln w="11430"/>
              <a:solidFill>
                <a:schemeClr val="tx1">
                  <a:lumMod val="85000"/>
                  <a:lumOff val="15000"/>
                </a:schemeClr>
              </a:solidFill>
              <a:latin typeface="Arial"/>
              <a:ea typeface="산돌고딕B" pitchFamily="50" charset="-127"/>
              <a:cs typeface="Arial"/>
            </a:endParaRPr>
          </a:p>
        </p:txBody>
      </p:sp>
      <p:sp>
        <p:nvSpPr>
          <p:cNvPr id="71" name="직사각형 11"/>
          <p:cNvSpPr>
            <a:spLocks noChangeArrowheads="1"/>
          </p:cNvSpPr>
          <p:nvPr/>
        </p:nvSpPr>
        <p:spPr bwMode="auto">
          <a:xfrm>
            <a:off x="395536" y="4323000"/>
            <a:ext cx="3335982" cy="1554272"/>
          </a:xfrm>
          <a:prstGeom prst="rect">
            <a:avLst/>
          </a:prstGeom>
          <a:noFill/>
          <a:ln w="19050" algn="ctr">
            <a:noFill/>
            <a:round/>
            <a:headEnd/>
            <a:tailEnd/>
          </a:ln>
          <a:effectLst/>
        </p:spPr>
        <p:txBody>
          <a:bodyPr lIns="0" tIns="0" rIns="0" bIns="0" anchor="b">
            <a:spAutoFit/>
            <a:scene3d>
              <a:camera prst="orthographicFront"/>
              <a:lightRig rig="threePt" dir="t"/>
            </a:scene3d>
            <a:sp3d contourW="31750">
              <a:bevelT w="0" h="25400"/>
              <a:contourClr>
                <a:schemeClr val="bg1"/>
              </a:contourClr>
            </a:sp3d>
          </a:bodyPr>
          <a:lstStyle/>
          <a:p>
            <a:pPr marL="342900" indent="-342900" defTabSz="1042988" latinLnBrk="0">
              <a:spcBef>
                <a:spcPts val="300"/>
              </a:spcBef>
              <a:spcAft>
                <a:spcPts val="300"/>
              </a:spcAft>
              <a:buClr>
                <a:srgbClr val="161645"/>
              </a:buClr>
              <a:buSzPts val="1200"/>
              <a:buFont typeface="Wingdings" charset="2"/>
              <a:buChar char="u"/>
              <a:defRPr/>
            </a:pPr>
            <a:r>
              <a:rPr lang="en-US" altLang="ko-KR" sz="2200" dirty="0">
                <a:ln w="11430"/>
                <a:solidFill>
                  <a:schemeClr val="tx1">
                    <a:lumMod val="85000"/>
                    <a:lumOff val="15000"/>
                  </a:schemeClr>
                </a:solidFill>
                <a:latin typeface="Arial"/>
                <a:ea typeface="산돌고딕B" pitchFamily="50" charset="-127"/>
                <a:cs typeface="Arial"/>
              </a:rPr>
              <a:t>Promotion plan </a:t>
            </a:r>
            <a:r>
              <a:rPr lang="en-US" altLang="ko-KR" sz="2200" dirty="0" smtClean="0">
                <a:ln w="11430"/>
                <a:solidFill>
                  <a:schemeClr val="tx1">
                    <a:lumMod val="85000"/>
                    <a:lumOff val="15000"/>
                  </a:schemeClr>
                </a:solidFill>
                <a:latin typeface="Arial"/>
                <a:ea typeface="산돌고딕B" pitchFamily="50" charset="-127"/>
                <a:cs typeface="Arial"/>
              </a:rPr>
              <a:t>for</a:t>
            </a:r>
          </a:p>
          <a:p>
            <a:pPr defTabSz="1042988" latinLnBrk="0">
              <a:spcBef>
                <a:spcPts val="300"/>
              </a:spcBef>
              <a:spcAft>
                <a:spcPts val="300"/>
              </a:spcAft>
              <a:buClr>
                <a:srgbClr val="161645"/>
              </a:buClr>
              <a:buSzPts val="1200"/>
              <a:defRPr/>
            </a:pPr>
            <a:r>
              <a:rPr lang="en-US" altLang="ko-KR" sz="2200" dirty="0" smtClean="0">
                <a:ln w="11430"/>
                <a:solidFill>
                  <a:schemeClr val="tx1">
                    <a:lumMod val="85000"/>
                    <a:lumOff val="15000"/>
                  </a:schemeClr>
                </a:solidFill>
                <a:latin typeface="Arial"/>
                <a:ea typeface="산돌고딕B" pitchFamily="50" charset="-127"/>
                <a:cs typeface="Arial"/>
              </a:rPr>
              <a:t> </a:t>
            </a:r>
            <a:r>
              <a:rPr lang="en-US" altLang="ko-KR" sz="2200" dirty="0">
                <a:ln w="11430"/>
                <a:solidFill>
                  <a:schemeClr val="tx1">
                    <a:lumMod val="85000"/>
                    <a:lumOff val="15000"/>
                  </a:schemeClr>
                </a:solidFill>
                <a:latin typeface="Arial"/>
                <a:ea typeface="산돌고딕B" pitchFamily="50" charset="-127"/>
                <a:cs typeface="Arial"/>
              </a:rPr>
              <a:t>New Internet Industry</a:t>
            </a:r>
          </a:p>
          <a:p>
            <a:pPr defTabSz="1042988" latinLnBrk="0">
              <a:spcBef>
                <a:spcPts val="300"/>
              </a:spcBef>
              <a:spcAft>
                <a:spcPts val="300"/>
              </a:spcAft>
              <a:buClr>
                <a:srgbClr val="161645"/>
              </a:buClr>
              <a:buSzPts val="1200"/>
              <a:defRPr/>
            </a:pPr>
            <a:r>
              <a:rPr lang="en-US" altLang="ko-KR" sz="2200" dirty="0">
                <a:ln w="11430"/>
                <a:solidFill>
                  <a:schemeClr val="tx1">
                    <a:lumMod val="85000"/>
                    <a:lumOff val="15000"/>
                  </a:schemeClr>
                </a:solidFill>
                <a:latin typeface="Arial"/>
                <a:ea typeface="산돌고딕B" pitchFamily="50" charset="-127"/>
                <a:cs typeface="Arial"/>
              </a:rPr>
              <a:t>  - </a:t>
            </a:r>
            <a:r>
              <a:rPr lang="en-US" altLang="ko-KR" sz="2000" dirty="0">
                <a:ln w="11430"/>
                <a:solidFill>
                  <a:schemeClr val="tx1">
                    <a:lumMod val="85000"/>
                    <a:lumOff val="15000"/>
                  </a:schemeClr>
                </a:solidFill>
                <a:latin typeface="Arial"/>
                <a:ea typeface="산돌고딕B" pitchFamily="50" charset="-127"/>
                <a:cs typeface="Arial"/>
              </a:rPr>
              <a:t>Cloud, Contents</a:t>
            </a:r>
          </a:p>
          <a:p>
            <a:pPr defTabSz="1042988" latinLnBrk="0">
              <a:spcBef>
                <a:spcPts val="300"/>
              </a:spcBef>
              <a:spcAft>
                <a:spcPts val="300"/>
              </a:spcAft>
              <a:buClr>
                <a:srgbClr val="161645"/>
              </a:buClr>
              <a:buSzPts val="1200"/>
              <a:defRPr/>
            </a:pPr>
            <a:r>
              <a:rPr lang="en-US" altLang="ko-KR" sz="2000" dirty="0">
                <a:ln w="11430"/>
                <a:solidFill>
                  <a:schemeClr val="tx1">
                    <a:lumMod val="85000"/>
                    <a:lumOff val="15000"/>
                  </a:schemeClr>
                </a:solidFill>
                <a:latin typeface="Arial"/>
                <a:ea typeface="산돌고딕B" pitchFamily="50" charset="-127"/>
                <a:cs typeface="Arial"/>
              </a:rPr>
              <a:t>  - Internet Startup Company</a:t>
            </a:r>
            <a:endParaRPr lang="ko-KR" altLang="en-US" sz="2000" dirty="0">
              <a:ln w="11430"/>
              <a:solidFill>
                <a:schemeClr val="tx1">
                  <a:lumMod val="85000"/>
                  <a:lumOff val="15000"/>
                </a:schemeClr>
              </a:solidFill>
              <a:latin typeface="Arial"/>
              <a:ea typeface="산돌고딕B" pitchFamily="50" charset="-127"/>
              <a:cs typeface="Arial"/>
            </a:endParaRPr>
          </a:p>
        </p:txBody>
      </p:sp>
      <p:grpSp>
        <p:nvGrpSpPr>
          <p:cNvPr id="44036" name="그룹 19"/>
          <p:cNvGrpSpPr>
            <a:grpSpLocks/>
          </p:cNvGrpSpPr>
          <p:nvPr/>
        </p:nvGrpSpPr>
        <p:grpSpPr bwMode="auto">
          <a:xfrm>
            <a:off x="2552700" y="2220913"/>
            <a:ext cx="3943350" cy="3943350"/>
            <a:chOff x="2552700" y="2080950"/>
            <a:chExt cx="3943350" cy="3943350"/>
          </a:xfrm>
        </p:grpSpPr>
        <p:pic>
          <p:nvPicPr>
            <p:cNvPr id="44046" name="그림 89" descr="방통위_04.png"/>
            <p:cNvPicPr>
              <a:picLocks noChangeAspect="1"/>
            </p:cNvPicPr>
            <p:nvPr/>
          </p:nvPicPr>
          <p:blipFill>
            <a:blip r:embed="rId4">
              <a:extLst>
                <a:ext uri="{28A0092B-C50C-407E-A947-70E740481C1C}">
                  <a14:useLocalDpi xmlns:a14="http://schemas.microsoft.com/office/drawing/2010/main" val="0"/>
                </a:ext>
              </a:extLst>
            </a:blip>
            <a:srcRect l="31250" t="31944" r="32292" b="19444"/>
            <a:stretch>
              <a:fillRect/>
            </a:stretch>
          </p:blipFill>
          <p:spPr bwMode="auto">
            <a:xfrm>
              <a:off x="2552700" y="2080950"/>
              <a:ext cx="394335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직사각형 44"/>
            <p:cNvSpPr/>
            <p:nvPr/>
          </p:nvSpPr>
          <p:spPr bwMode="auto">
            <a:xfrm>
              <a:off x="3106663" y="3374878"/>
              <a:ext cx="1781176" cy="353943"/>
            </a:xfrm>
            <a:prstGeom prst="rect">
              <a:avLst/>
            </a:prstGeom>
            <a:noFill/>
            <a:ln w="19050" algn="ctr">
              <a:noFill/>
              <a:round/>
              <a:headEnd/>
              <a:tailEnd/>
            </a:ln>
            <a:effectLst/>
          </p:spPr>
          <p:txBody>
            <a:bodyPr lIns="0" tIns="0" rIns="0" bIns="0" anchor="ctr">
              <a:spAutoFit/>
              <a:scene3d>
                <a:camera prst="orthographicFront"/>
                <a:lightRig rig="threePt" dir="t"/>
              </a:scene3d>
              <a:sp3d contourW="38100">
                <a:bevelT w="0" h="25400"/>
                <a:contourClr>
                  <a:srgbClr val="002600"/>
                </a:contourClr>
              </a:sp3d>
            </a:bodyPr>
            <a:lstStyle/>
            <a:p>
              <a:pPr algn="ctr" defTabSz="1042988" latinLnBrk="0">
                <a:buClr>
                  <a:srgbClr val="161645"/>
                </a:buClr>
                <a:buSzPts val="1200"/>
                <a:defRPr/>
              </a:pPr>
              <a:r>
                <a:rPr lang="en-US" altLang="ko-KR" sz="2300" spc="-30" dirty="0">
                  <a:ln w="11430"/>
                  <a:solidFill>
                    <a:srgbClr val="FFFF00"/>
                  </a:solidFill>
                  <a:latin typeface="Arial"/>
                  <a:ea typeface="산돌고딕B" pitchFamily="50" charset="-127"/>
                  <a:cs typeface="Arial"/>
                </a:rPr>
                <a:t>Infra</a:t>
              </a:r>
              <a:endParaRPr lang="ko-KR" altLang="en-US" sz="2300" spc="-30" dirty="0">
                <a:ln w="11430"/>
                <a:solidFill>
                  <a:srgbClr val="FFFF00"/>
                </a:solidFill>
                <a:latin typeface="Arial"/>
                <a:ea typeface="산돌고딕B" pitchFamily="50" charset="-127"/>
                <a:cs typeface="Arial"/>
              </a:endParaRPr>
            </a:p>
          </p:txBody>
        </p:sp>
        <p:sp>
          <p:nvSpPr>
            <p:cNvPr id="92" name="직사각형 91"/>
            <p:cNvSpPr/>
            <p:nvPr/>
          </p:nvSpPr>
          <p:spPr bwMode="auto">
            <a:xfrm>
              <a:off x="4317876" y="3197906"/>
              <a:ext cx="1781176" cy="707886"/>
            </a:xfrm>
            <a:prstGeom prst="rect">
              <a:avLst/>
            </a:prstGeom>
            <a:noFill/>
            <a:ln w="19050" algn="ctr">
              <a:noFill/>
              <a:round/>
              <a:headEnd/>
              <a:tailEnd/>
            </a:ln>
            <a:effectLst/>
          </p:spPr>
          <p:txBody>
            <a:bodyPr lIns="0" tIns="0" rIns="0" bIns="0" anchor="ctr">
              <a:spAutoFit/>
              <a:scene3d>
                <a:camera prst="orthographicFront"/>
                <a:lightRig rig="threePt" dir="t"/>
              </a:scene3d>
              <a:sp3d contourW="38100">
                <a:bevelT w="0" h="25400"/>
                <a:contourClr>
                  <a:schemeClr val="tx2">
                    <a:lumMod val="50000"/>
                  </a:schemeClr>
                </a:contourClr>
              </a:sp3d>
            </a:bodyPr>
            <a:lstStyle/>
            <a:p>
              <a:pPr algn="ctr" defTabSz="1042988" latinLnBrk="0">
                <a:buClr>
                  <a:srgbClr val="161645"/>
                </a:buClr>
                <a:buSzPts val="1200"/>
                <a:defRPr/>
              </a:pPr>
              <a:r>
                <a:rPr lang="en-US" altLang="ko-KR" sz="2300" spc="-30" dirty="0">
                  <a:ln w="11430"/>
                  <a:solidFill>
                    <a:srgbClr val="FFFF00"/>
                  </a:solidFill>
                  <a:latin typeface="Arial"/>
                  <a:ea typeface="산돌고딕B" pitchFamily="50" charset="-127"/>
                  <a:cs typeface="Arial"/>
                </a:rPr>
                <a:t>Key Technology</a:t>
              </a:r>
              <a:endParaRPr lang="ko-KR" altLang="en-US" sz="2300" spc="-30" dirty="0">
                <a:ln w="11430"/>
                <a:solidFill>
                  <a:srgbClr val="FFFF00"/>
                </a:solidFill>
                <a:latin typeface="Arial"/>
                <a:ea typeface="산돌고딕B" pitchFamily="50" charset="-127"/>
                <a:cs typeface="Arial"/>
              </a:endParaRPr>
            </a:p>
          </p:txBody>
        </p:sp>
        <p:sp>
          <p:nvSpPr>
            <p:cNvPr id="93" name="직사각형 92"/>
            <p:cNvSpPr/>
            <p:nvPr/>
          </p:nvSpPr>
          <p:spPr bwMode="auto">
            <a:xfrm>
              <a:off x="4317876" y="4446789"/>
              <a:ext cx="1781176" cy="353943"/>
            </a:xfrm>
            <a:prstGeom prst="rect">
              <a:avLst/>
            </a:prstGeom>
            <a:noFill/>
            <a:ln w="19050" algn="ctr">
              <a:noFill/>
              <a:round/>
              <a:headEnd/>
              <a:tailEnd/>
            </a:ln>
            <a:effectLst/>
          </p:spPr>
          <p:txBody>
            <a:bodyPr lIns="0" tIns="0" rIns="0" bIns="0" anchor="ctr">
              <a:spAutoFit/>
              <a:scene3d>
                <a:camera prst="orthographicFront"/>
                <a:lightRig rig="threePt" dir="t"/>
              </a:scene3d>
              <a:sp3d contourW="38100">
                <a:bevelT w="0" h="25400"/>
                <a:contourClr>
                  <a:srgbClr val="002600"/>
                </a:contourClr>
              </a:sp3d>
            </a:bodyPr>
            <a:lstStyle/>
            <a:p>
              <a:pPr algn="ctr" defTabSz="1042988" latinLnBrk="0">
                <a:buClr>
                  <a:srgbClr val="161645"/>
                </a:buClr>
                <a:buSzPts val="1200"/>
                <a:defRPr/>
              </a:pPr>
              <a:r>
                <a:rPr lang="en-US" altLang="ko-KR" sz="2300" spc="-30" dirty="0">
                  <a:ln w="11430"/>
                  <a:solidFill>
                    <a:srgbClr val="FFFF00"/>
                  </a:solidFill>
                  <a:latin typeface="Arial"/>
                  <a:ea typeface="산돌고딕B" pitchFamily="50" charset="-127"/>
                  <a:cs typeface="Arial"/>
                </a:rPr>
                <a:t>Security</a:t>
              </a:r>
              <a:endParaRPr lang="ko-KR" altLang="en-US" sz="2300" spc="-30" dirty="0">
                <a:ln w="11430"/>
                <a:solidFill>
                  <a:srgbClr val="FFFF00"/>
                </a:solidFill>
                <a:latin typeface="Arial"/>
                <a:ea typeface="산돌고딕B" pitchFamily="50" charset="-127"/>
                <a:cs typeface="Arial"/>
              </a:endParaRPr>
            </a:p>
          </p:txBody>
        </p:sp>
        <p:sp>
          <p:nvSpPr>
            <p:cNvPr id="94" name="직사각형 93"/>
            <p:cNvSpPr/>
            <p:nvPr/>
          </p:nvSpPr>
          <p:spPr bwMode="auto">
            <a:xfrm>
              <a:off x="3275856" y="4152660"/>
              <a:ext cx="1249313" cy="707886"/>
            </a:xfrm>
            <a:prstGeom prst="rect">
              <a:avLst/>
            </a:prstGeom>
            <a:noFill/>
            <a:ln w="19050" algn="ctr">
              <a:noFill/>
              <a:round/>
              <a:headEnd/>
              <a:tailEnd/>
            </a:ln>
            <a:effectLst/>
          </p:spPr>
          <p:txBody>
            <a:bodyPr lIns="0" tIns="0" rIns="0" bIns="0" anchor="ctr">
              <a:spAutoFit/>
              <a:scene3d>
                <a:camera prst="orthographicFront"/>
                <a:lightRig rig="threePt" dir="t"/>
              </a:scene3d>
              <a:sp3d contourW="38100">
                <a:bevelT w="0" h="25400"/>
                <a:contourClr>
                  <a:schemeClr val="tx2">
                    <a:lumMod val="50000"/>
                  </a:schemeClr>
                </a:contourClr>
              </a:sp3d>
            </a:bodyPr>
            <a:lstStyle/>
            <a:p>
              <a:pPr algn="ctr" defTabSz="1042988" latinLnBrk="0">
                <a:buClr>
                  <a:srgbClr val="161645"/>
                </a:buClr>
                <a:buSzPts val="1200"/>
                <a:defRPr/>
              </a:pPr>
              <a:r>
                <a:rPr lang="en-US" altLang="ko-KR" sz="2300" spc="-30" dirty="0">
                  <a:ln w="11430"/>
                  <a:solidFill>
                    <a:srgbClr val="FFFF00"/>
                  </a:solidFill>
                  <a:latin typeface="Arial"/>
                  <a:ea typeface="산돌고딕B" pitchFamily="50" charset="-127"/>
                  <a:cs typeface="Arial"/>
                </a:rPr>
                <a:t>Globalization</a:t>
              </a:r>
              <a:endParaRPr lang="ko-KR" altLang="en-US" sz="2300" spc="-30" dirty="0">
                <a:ln w="11430"/>
                <a:solidFill>
                  <a:srgbClr val="FFFF00"/>
                </a:solidFill>
                <a:latin typeface="Arial"/>
                <a:ea typeface="산돌고딕B" pitchFamily="50" charset="-127"/>
                <a:cs typeface="Arial"/>
              </a:endParaRPr>
            </a:p>
          </p:txBody>
        </p:sp>
      </p:grpSp>
      <p:sp>
        <p:nvSpPr>
          <p:cNvPr id="99" name="직사각형 11"/>
          <p:cNvSpPr>
            <a:spLocks noChangeArrowheads="1"/>
          </p:cNvSpPr>
          <p:nvPr/>
        </p:nvSpPr>
        <p:spPr bwMode="auto">
          <a:xfrm>
            <a:off x="5470380" y="2694406"/>
            <a:ext cx="3105150" cy="1092607"/>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342900" indent="-342900" algn="r" defTabSz="1042988" latinLnBrk="0">
              <a:spcBef>
                <a:spcPts val="300"/>
              </a:spcBef>
              <a:spcAft>
                <a:spcPts val="300"/>
              </a:spcAft>
              <a:buClr>
                <a:srgbClr val="161645"/>
              </a:buClr>
              <a:buSzPts val="1200"/>
              <a:buFont typeface="Wingdings" charset="2"/>
              <a:buChar char="u"/>
              <a:defRPr/>
            </a:pPr>
            <a:r>
              <a:rPr lang="en-US" altLang="ko-KR" sz="2200" dirty="0">
                <a:ln w="11430"/>
                <a:solidFill>
                  <a:schemeClr val="tx1">
                    <a:lumMod val="85000"/>
                    <a:lumOff val="15000"/>
                  </a:schemeClr>
                </a:solidFill>
                <a:latin typeface="Arial"/>
                <a:ea typeface="산돌고딕B" pitchFamily="50" charset="-127"/>
                <a:cs typeface="Arial"/>
              </a:rPr>
              <a:t>Future Internet R&amp;D</a:t>
            </a:r>
            <a:endParaRPr lang="ko-KR" altLang="en-US" sz="2200" dirty="0">
              <a:ln w="11430"/>
              <a:solidFill>
                <a:schemeClr val="tx1">
                  <a:lumMod val="85000"/>
                  <a:lumOff val="15000"/>
                </a:schemeClr>
              </a:solidFill>
              <a:latin typeface="Arial"/>
              <a:ea typeface="산돌고딕B" pitchFamily="50" charset="-127"/>
              <a:cs typeface="Arial"/>
            </a:endParaRPr>
          </a:p>
          <a:p>
            <a:pPr marL="342900" indent="-342900" algn="r" defTabSz="1042988" latinLnBrk="0">
              <a:spcBef>
                <a:spcPts val="300"/>
              </a:spcBef>
              <a:spcAft>
                <a:spcPts val="300"/>
              </a:spcAft>
              <a:buClr>
                <a:srgbClr val="161645"/>
              </a:buClr>
              <a:buSzPts val="1200"/>
              <a:buFont typeface="Wingdings" charset="2"/>
              <a:buChar char="u"/>
              <a:defRPr/>
            </a:pPr>
            <a:r>
              <a:rPr lang="en-US" altLang="ko-KR" sz="2200" dirty="0">
                <a:ln w="11430"/>
                <a:solidFill>
                  <a:schemeClr val="tx1">
                    <a:lumMod val="85000"/>
                    <a:lumOff val="15000"/>
                  </a:schemeClr>
                </a:solidFill>
                <a:latin typeface="Arial"/>
                <a:ea typeface="산돌고딕B" pitchFamily="50" charset="-127"/>
                <a:cs typeface="Arial"/>
              </a:rPr>
              <a:t>Global R&amp;D Collaboration</a:t>
            </a:r>
            <a:endParaRPr lang="ko-KR" altLang="en-US" sz="2200" dirty="0">
              <a:ln w="11430"/>
              <a:solidFill>
                <a:schemeClr val="tx1">
                  <a:lumMod val="85000"/>
                  <a:lumOff val="15000"/>
                </a:schemeClr>
              </a:solidFill>
              <a:latin typeface="Arial"/>
              <a:ea typeface="산돌고딕B" pitchFamily="50" charset="-127"/>
              <a:cs typeface="Arial"/>
            </a:endParaRPr>
          </a:p>
        </p:txBody>
      </p:sp>
      <p:sp>
        <p:nvSpPr>
          <p:cNvPr id="97" name="직사각형 11"/>
          <p:cNvSpPr>
            <a:spLocks noChangeArrowheads="1"/>
          </p:cNvSpPr>
          <p:nvPr/>
        </p:nvSpPr>
        <p:spPr bwMode="auto">
          <a:xfrm>
            <a:off x="5580112" y="4994279"/>
            <a:ext cx="2860526" cy="754053"/>
          </a:xfrm>
          <a:prstGeom prst="rect">
            <a:avLst/>
          </a:prstGeom>
          <a:noFill/>
          <a:ln w="19050" algn="ctr">
            <a:noFill/>
            <a:round/>
            <a:headEnd/>
            <a:tailEnd/>
          </a:ln>
          <a:effectLst/>
        </p:spPr>
        <p:txBody>
          <a:bodyPr lIns="0" tIns="0" rIns="0" bIns="0" anchor="b">
            <a:spAutoFit/>
            <a:scene3d>
              <a:camera prst="orthographicFront"/>
              <a:lightRig rig="threePt" dir="t"/>
            </a:scene3d>
            <a:sp3d contourW="31750">
              <a:bevelT w="0" h="25400"/>
              <a:contourClr>
                <a:schemeClr val="bg1"/>
              </a:contourClr>
            </a:sp3d>
          </a:bodyPr>
          <a:lstStyle/>
          <a:p>
            <a:pPr marL="342900" indent="-342900" algn="r" defTabSz="1042988" latinLnBrk="0">
              <a:spcBef>
                <a:spcPts val="300"/>
              </a:spcBef>
              <a:spcAft>
                <a:spcPts val="300"/>
              </a:spcAft>
              <a:buClr>
                <a:srgbClr val="161645"/>
              </a:buClr>
              <a:buSzPts val="1200"/>
              <a:buFont typeface="Wingdings" charset="2"/>
              <a:buChar char="u"/>
              <a:defRPr/>
            </a:pPr>
            <a:r>
              <a:rPr lang="en-US" altLang="ko-KR" sz="2200" dirty="0">
                <a:ln w="11430"/>
                <a:solidFill>
                  <a:schemeClr val="tx1">
                    <a:lumMod val="85000"/>
                    <a:lumOff val="15000"/>
                  </a:schemeClr>
                </a:solidFill>
                <a:latin typeface="Arial"/>
                <a:ea typeface="산돌고딕B" pitchFamily="50" charset="-127"/>
                <a:cs typeface="Arial"/>
              </a:rPr>
              <a:t>Secure Internet</a:t>
            </a:r>
            <a:endParaRPr lang="ko-KR" altLang="en-US" sz="2200" dirty="0">
              <a:ln w="11430"/>
              <a:solidFill>
                <a:schemeClr val="tx1">
                  <a:lumMod val="85000"/>
                  <a:lumOff val="15000"/>
                </a:schemeClr>
              </a:solidFill>
              <a:latin typeface="Arial"/>
              <a:ea typeface="산돌고딕B" pitchFamily="50" charset="-127"/>
              <a:cs typeface="Arial"/>
            </a:endParaRPr>
          </a:p>
          <a:p>
            <a:pPr marL="342900" indent="-342900" algn="r" defTabSz="1042988" latinLnBrk="0">
              <a:spcBef>
                <a:spcPts val="300"/>
              </a:spcBef>
              <a:spcAft>
                <a:spcPts val="300"/>
              </a:spcAft>
              <a:buClr>
                <a:srgbClr val="161645"/>
              </a:buClr>
              <a:buSzPts val="1200"/>
              <a:buFont typeface="Wingdings" charset="2"/>
              <a:buChar char="u"/>
              <a:defRPr/>
            </a:pPr>
            <a:r>
              <a:rPr lang="en-US" altLang="ko-KR" sz="2200" dirty="0">
                <a:ln w="11430"/>
                <a:solidFill>
                  <a:schemeClr val="tx1">
                    <a:lumMod val="85000"/>
                    <a:lumOff val="15000"/>
                  </a:schemeClr>
                </a:solidFill>
                <a:latin typeface="Arial"/>
                <a:ea typeface="산돌고딕B" pitchFamily="50" charset="-127"/>
                <a:cs typeface="Arial"/>
              </a:rPr>
              <a:t>Internet Culture</a:t>
            </a:r>
            <a:endParaRPr lang="ko-KR" altLang="en-US" sz="2200" dirty="0">
              <a:ln w="11430"/>
              <a:solidFill>
                <a:schemeClr val="tx1">
                  <a:lumMod val="85000"/>
                  <a:lumOff val="15000"/>
                </a:schemeClr>
              </a:solidFill>
              <a:latin typeface="Arial"/>
              <a:ea typeface="산돌고딕B" pitchFamily="50" charset="-127"/>
              <a:cs typeface="Arial"/>
            </a:endParaRPr>
          </a:p>
        </p:txBody>
      </p:sp>
      <p:sp>
        <p:nvSpPr>
          <p:cNvPr id="44039" name="슬라이드 번호 개체 틀 5"/>
          <p:cNvSpPr>
            <a:spLocks noGrp="1"/>
          </p:cNvSpPr>
          <p:nvPr>
            <p:ph type="sldNum" sz="quarter" idx="4294967295"/>
          </p:nvPr>
        </p:nvSpPr>
        <p:spPr bwMode="auto">
          <a:xfrm>
            <a:off x="8485188" y="6561138"/>
            <a:ext cx="609600" cy="309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r" eaLnBrk="1" hangingPunct="1"/>
            <a:r>
              <a:rPr lang="en-US" altLang="ko-KR" sz="1200">
                <a:solidFill>
                  <a:schemeClr val="bg1"/>
                </a:solidFill>
                <a:latin typeface="Arial"/>
                <a:cs typeface="Arial"/>
              </a:rPr>
              <a:t>-6-</a:t>
            </a:r>
            <a:endParaRPr lang="ko-KR" altLang="en-US" sz="1200">
              <a:solidFill>
                <a:schemeClr val="bg1"/>
              </a:solidFill>
              <a:latin typeface="Arial"/>
              <a:cs typeface="Arial"/>
            </a:endParaRPr>
          </a:p>
        </p:txBody>
      </p:sp>
      <p:sp>
        <p:nvSpPr>
          <p:cNvPr id="21" name="Rectangle 2"/>
          <p:cNvSpPr txBox="1">
            <a:spLocks noChangeArrowheads="1"/>
          </p:cNvSpPr>
          <p:nvPr/>
        </p:nvSpPr>
        <p:spPr bwMode="auto">
          <a:xfrm>
            <a:off x="359849" y="339073"/>
            <a:ext cx="7039983" cy="461665"/>
          </a:xfrm>
          <a:prstGeom prst="rect">
            <a:avLst/>
          </a:prstGeom>
          <a:noFill/>
          <a:ln w="19050" algn="ctr">
            <a:noFill/>
            <a:round/>
            <a:headEnd/>
            <a:tailEnd/>
          </a:ln>
          <a:effectLst/>
        </p:spPr>
        <p:txBody>
          <a:bodyPr wrap="none" anchor="ctr"/>
          <a:lstStyle/>
          <a:p>
            <a:pPr marL="342900" indent="-342900" defTabSz="1042988" fontAlgn="auto">
              <a:spcBef>
                <a:spcPts val="0"/>
              </a:spcBef>
              <a:spcAft>
                <a:spcPts val="0"/>
              </a:spcAft>
              <a:buClr>
                <a:srgbClr val="161645"/>
              </a:buClr>
              <a:buSzPts val="1200"/>
              <a:defRPr/>
            </a:pPr>
            <a:r>
              <a:rPr kumimoji="0" lang="en-US" altLang="ko-KR" sz="3000" b="1" spc="300" dirty="0">
                <a:ln w="11430" cmpd="sng">
                  <a:solidFill>
                    <a:schemeClr val="accent1">
                      <a:tint val="10000"/>
                    </a:schemeClr>
                  </a:solidFill>
                  <a:prstDash val="solid"/>
                  <a:miter lim="800000"/>
                </a:ln>
                <a:solidFill>
                  <a:srgbClr val="002E50"/>
                </a:solidFill>
                <a:effectLst>
                  <a:glow rad="45500">
                    <a:schemeClr val="accent1">
                      <a:satMod val="220000"/>
                      <a:alpha val="35000"/>
                    </a:schemeClr>
                  </a:glow>
                </a:effectLst>
                <a:latin typeface="Arial"/>
                <a:ea typeface="나눔고딕 ExtraBold" pitchFamily="50" charset="-127"/>
                <a:cs typeface="Arial"/>
              </a:rPr>
              <a:t>Vision &amp; Strategy</a:t>
            </a:r>
            <a:endParaRPr kumimoji="0" lang="ko-KR" altLang="en-US" sz="3000" b="1" spc="300" dirty="0">
              <a:ln w="11430" cmpd="sng">
                <a:solidFill>
                  <a:schemeClr val="accent1">
                    <a:tint val="10000"/>
                  </a:schemeClr>
                </a:solidFill>
                <a:prstDash val="solid"/>
                <a:miter lim="800000"/>
              </a:ln>
              <a:solidFill>
                <a:srgbClr val="002E50"/>
              </a:solidFill>
              <a:effectLst>
                <a:glow rad="45500">
                  <a:schemeClr val="accent1">
                    <a:satMod val="220000"/>
                    <a:alpha val="35000"/>
                  </a:schemeClr>
                </a:glow>
              </a:effectLst>
              <a:latin typeface="Arial"/>
              <a:ea typeface="나눔고딕 ExtraBold" pitchFamily="50" charset="-127"/>
              <a:cs typeface="Arial"/>
            </a:endParaRPr>
          </a:p>
        </p:txBody>
      </p:sp>
      <p:pic>
        <p:nvPicPr>
          <p:cNvPr id="44041" name="Picture 94" descr="결론"/>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143000" y="946150"/>
            <a:ext cx="6864350" cy="1071563"/>
          </a:xfrm>
          <a:prstGeom prst="rect">
            <a:avLst/>
          </a:prstGeom>
          <a:gradFill rotWithShape="1">
            <a:gsLst>
              <a:gs pos="0">
                <a:srgbClr val="005CBF"/>
              </a:gs>
              <a:gs pos="37000">
                <a:srgbClr val="0000FF"/>
              </a:gs>
              <a:gs pos="80000">
                <a:srgbClr val="0000FF"/>
              </a:gs>
              <a:gs pos="100000">
                <a:srgbClr val="0087E6"/>
              </a:gs>
            </a:gsLst>
            <a:lin ang="0"/>
          </a:gradFill>
          <a:ln w="38100">
            <a:solidFill>
              <a:srgbClr val="0000FF"/>
            </a:solidFill>
            <a:miter lim="800000"/>
            <a:headEnd/>
            <a:tailEnd/>
          </a:ln>
        </p:spPr>
      </p:pic>
      <p:sp>
        <p:nvSpPr>
          <p:cNvPr id="22" name="TextBox 21"/>
          <p:cNvSpPr txBox="1"/>
          <p:nvPr/>
        </p:nvSpPr>
        <p:spPr>
          <a:xfrm>
            <a:off x="570577" y="980728"/>
            <a:ext cx="7961863" cy="893578"/>
          </a:xfrm>
          <a:prstGeom prst="rect">
            <a:avLst/>
          </a:prstGeom>
          <a:noFill/>
        </p:spPr>
        <p:txBody>
          <a:bodyPr>
            <a:spAutoFit/>
            <a:scene3d>
              <a:camera prst="orthographicFront"/>
              <a:lightRig rig="threePt" dir="t"/>
            </a:scene3d>
            <a:sp3d contourW="38100">
              <a:bevelT w="0" h="44450"/>
              <a:bevelB w="0" h="69850"/>
              <a:contourClr>
                <a:schemeClr val="bg1"/>
              </a:contourClr>
            </a:sp3d>
          </a:bodyPr>
          <a:lstStyle/>
          <a:p>
            <a:pPr algn="ctr" fontAlgn="auto">
              <a:lnSpc>
                <a:spcPct val="120000"/>
              </a:lnSpc>
              <a:spcBef>
                <a:spcPts val="0"/>
              </a:spcBef>
              <a:spcAft>
                <a:spcPts val="0"/>
              </a:spcAft>
              <a:defRPr/>
            </a:pPr>
            <a:r>
              <a:rPr kumimoji="0" lang="en-US" altLang="ko-KR" sz="2200" dirty="0">
                <a:solidFill>
                  <a:srgbClr val="003399"/>
                </a:solidFill>
                <a:latin typeface="Arial"/>
                <a:ea typeface="산돌고딕B" pitchFamily="50" charset="-127"/>
                <a:cs typeface="Arial"/>
              </a:rPr>
              <a:t>Total Investment </a:t>
            </a:r>
          </a:p>
          <a:p>
            <a:pPr algn="ctr" fontAlgn="auto">
              <a:lnSpc>
                <a:spcPct val="120000"/>
              </a:lnSpc>
              <a:spcBef>
                <a:spcPts val="0"/>
              </a:spcBef>
              <a:spcAft>
                <a:spcPts val="0"/>
              </a:spcAft>
              <a:defRPr/>
            </a:pPr>
            <a:r>
              <a:rPr kumimoji="0" lang="en-US" altLang="ko-KR" sz="2200" dirty="0">
                <a:solidFill>
                  <a:srgbClr val="003399"/>
                </a:solidFill>
                <a:latin typeface="Arial"/>
                <a:ea typeface="산돌고딕B" pitchFamily="50" charset="-127"/>
                <a:cs typeface="Arial"/>
              </a:rPr>
              <a:t>Government $500M, Private sector $37B for 5 years</a:t>
            </a:r>
          </a:p>
        </p:txBody>
      </p:sp>
      <p:sp>
        <p:nvSpPr>
          <p:cNvPr id="17" name="모서리가 둥근 직사각형 16"/>
          <p:cNvSpPr/>
          <p:nvPr/>
        </p:nvSpPr>
        <p:spPr>
          <a:xfrm>
            <a:off x="428625" y="2298700"/>
            <a:ext cx="8286750" cy="3929063"/>
          </a:xfrm>
          <a:prstGeom prst="roundRect">
            <a:avLst>
              <a:gd name="adj" fmla="val 9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a:cs typeface="Arial"/>
            </a:endParaRPr>
          </a:p>
        </p:txBody>
      </p:sp>
      <p:sp>
        <p:nvSpPr>
          <p:cNvPr id="44044" name="바닥글 개체 틀 2"/>
          <p:cNvSpPr>
            <a:spLocks noGrp="1"/>
          </p:cNvSpPr>
          <p:nvPr>
            <p:ph type="ftr" sz="quarter" idx="4294967295"/>
          </p:nvPr>
        </p:nvSpPr>
        <p:spPr bwMode="auto">
          <a:xfrm>
            <a:off x="1592733" y="6449268"/>
            <a:ext cx="5643563"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400" dirty="0">
                <a:latin typeface="Arial"/>
                <a:cs typeface="Arial"/>
              </a:rPr>
              <a:t>Future Internet PM, KCC Korea</a:t>
            </a:r>
            <a:endParaRPr kumimoji="0" lang="ko-KR" altLang="en-US" sz="1400" dirty="0">
              <a:latin typeface="Arial"/>
              <a:ea typeface="HY중고딕" charset="0"/>
              <a:cs typeface="Arial"/>
            </a:endParaRPr>
          </a:p>
        </p:txBody>
      </p:sp>
      <p:sp>
        <p:nvSpPr>
          <p:cNvPr id="44045" name="날짜 개체 틀 3"/>
          <p:cNvSpPr>
            <a:spLocks noGrp="1"/>
          </p:cNvSpPr>
          <p:nvPr>
            <p:ph type="dt" sz="quarter" idx="10"/>
          </p:nvPr>
        </p:nvSpPr>
        <p:spPr bwMode="auto">
          <a:xfrm>
            <a:off x="428625" y="6429375"/>
            <a:ext cx="1285875" cy="29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2011-09-20</a:t>
            </a:r>
            <a:endParaRPr kumimoji="0" lang="ko-KR" altLang="en-US" sz="1200">
              <a:latin typeface="Arial"/>
              <a:ea typeface="HY중고딕" charset="0"/>
              <a:cs typeface="Arial"/>
            </a:endParaRPr>
          </a:p>
        </p:txBody>
      </p:sp>
      <p:sp>
        <p:nvSpPr>
          <p:cNvPr id="2" name="TextBox 1"/>
          <p:cNvSpPr txBox="1"/>
          <p:nvPr/>
        </p:nvSpPr>
        <p:spPr>
          <a:xfrm>
            <a:off x="683568" y="5867980"/>
            <a:ext cx="1008112" cy="338554"/>
          </a:xfrm>
          <a:prstGeom prst="rect">
            <a:avLst/>
          </a:prstGeom>
          <a:noFill/>
        </p:spPr>
        <p:txBody>
          <a:bodyPr wrap="square" rtlCol="0">
            <a:spAutoFit/>
          </a:bodyPr>
          <a:lstStyle/>
          <a:p>
            <a:r>
              <a:rPr lang="en-US" dirty="0" smtClean="0">
                <a:solidFill>
                  <a:srgbClr val="FF0000"/>
                </a:solidFill>
                <a:latin typeface="Arial"/>
                <a:cs typeface="Arial"/>
              </a:rPr>
              <a:t>&lt;PPP&gt;</a:t>
            </a:r>
            <a:endParaRPr lang="en-US" dirty="0">
              <a:solidFill>
                <a:srgbClr val="FF0000"/>
              </a:solidFill>
              <a:latin typeface="Arial"/>
              <a:cs typeface="Arial"/>
            </a:endParaRPr>
          </a:p>
        </p:txBody>
      </p:sp>
    </p:spTree>
    <p:extLst>
      <p:ext uri="{BB962C8B-B14F-4D97-AF65-F5344CB8AC3E}">
        <p14:creationId xmlns:p14="http://schemas.microsoft.com/office/powerpoint/2010/main" val="291252543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94" descr="결론"/>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5813" y="928688"/>
            <a:ext cx="7578725" cy="949325"/>
          </a:xfrm>
          <a:prstGeom prst="rect">
            <a:avLst/>
          </a:prstGeom>
          <a:gradFill rotWithShape="1">
            <a:gsLst>
              <a:gs pos="0">
                <a:srgbClr val="005CBF"/>
              </a:gs>
              <a:gs pos="37000">
                <a:srgbClr val="0000FF"/>
              </a:gs>
              <a:gs pos="80000">
                <a:srgbClr val="0000FF"/>
              </a:gs>
              <a:gs pos="100000">
                <a:srgbClr val="0087E6"/>
              </a:gs>
            </a:gsLst>
            <a:lin ang="0"/>
          </a:gradFill>
          <a:ln w="38100">
            <a:solidFill>
              <a:srgbClr val="0000FF"/>
            </a:solidFill>
            <a:miter lim="800000"/>
            <a:headEnd/>
            <a:tailEnd/>
          </a:ln>
        </p:spPr>
      </p:pic>
      <p:sp>
        <p:nvSpPr>
          <p:cNvPr id="135" name="Rectangle 2"/>
          <p:cNvSpPr txBox="1">
            <a:spLocks noChangeArrowheads="1"/>
          </p:cNvSpPr>
          <p:nvPr/>
        </p:nvSpPr>
        <p:spPr bwMode="auto">
          <a:xfrm>
            <a:off x="263658" y="336411"/>
            <a:ext cx="7039983" cy="461665"/>
          </a:xfrm>
          <a:prstGeom prst="rect">
            <a:avLst/>
          </a:prstGeom>
          <a:noFill/>
          <a:ln w="19050" algn="ctr">
            <a:noFill/>
            <a:round/>
            <a:headEnd/>
            <a:tailEnd/>
          </a:ln>
          <a:effectLst/>
        </p:spPr>
        <p:txBody>
          <a:bodyPr wrap="none" anchor="ctr"/>
          <a:lstStyle/>
          <a:p>
            <a:pPr marL="342900" indent="-342900" defTabSz="1042988" fontAlgn="auto">
              <a:spcBef>
                <a:spcPts val="0"/>
              </a:spcBef>
              <a:spcAft>
                <a:spcPts val="0"/>
              </a:spcAft>
              <a:buClr>
                <a:srgbClr val="161645"/>
              </a:buClr>
              <a:buSzPts val="1200"/>
              <a:defRPr/>
            </a:pPr>
            <a:r>
              <a:rPr kumimoji="0" lang="en-US" altLang="ko-KR" sz="3000" b="1" spc="300" dirty="0">
                <a:ln w="11430" cmpd="sng">
                  <a:solidFill>
                    <a:schemeClr val="accent1">
                      <a:tint val="10000"/>
                    </a:schemeClr>
                  </a:solidFill>
                  <a:prstDash val="solid"/>
                  <a:miter lim="800000"/>
                </a:ln>
                <a:solidFill>
                  <a:srgbClr val="002060"/>
                </a:solidFill>
                <a:effectLst>
                  <a:glow rad="45500">
                    <a:schemeClr val="accent1">
                      <a:satMod val="220000"/>
                      <a:alpha val="35000"/>
                    </a:schemeClr>
                  </a:glow>
                </a:effectLst>
                <a:latin typeface="Arial"/>
                <a:ea typeface="나눔고딕 ExtraBold" pitchFamily="50" charset="-127"/>
                <a:cs typeface="Arial"/>
              </a:rPr>
              <a:t>Future Network Infrastructure</a:t>
            </a:r>
            <a:endParaRPr kumimoji="0" lang="ko-KR" altLang="en-US" sz="3000" b="1" spc="300" dirty="0">
              <a:ln w="11430" cmpd="sng">
                <a:solidFill>
                  <a:schemeClr val="accent1">
                    <a:tint val="10000"/>
                  </a:schemeClr>
                </a:solidFill>
                <a:prstDash val="solid"/>
                <a:miter lim="800000"/>
              </a:ln>
              <a:solidFill>
                <a:srgbClr val="002060"/>
              </a:solidFill>
              <a:effectLst>
                <a:glow rad="45500">
                  <a:schemeClr val="accent1">
                    <a:satMod val="220000"/>
                    <a:alpha val="35000"/>
                  </a:schemeClr>
                </a:glow>
              </a:effectLst>
              <a:latin typeface="Arial"/>
              <a:ea typeface="나눔고딕 ExtraBold" pitchFamily="50" charset="-127"/>
              <a:cs typeface="Arial"/>
            </a:endParaRPr>
          </a:p>
        </p:txBody>
      </p:sp>
      <p:grpSp>
        <p:nvGrpSpPr>
          <p:cNvPr id="46083" name="그룹 47"/>
          <p:cNvGrpSpPr>
            <a:grpSpLocks/>
          </p:cNvGrpSpPr>
          <p:nvPr/>
        </p:nvGrpSpPr>
        <p:grpSpPr bwMode="auto">
          <a:xfrm>
            <a:off x="471488" y="5013328"/>
            <a:ext cx="3632200" cy="878189"/>
            <a:chOff x="471364" y="4693029"/>
            <a:chExt cx="3632097" cy="878667"/>
          </a:xfrm>
        </p:grpSpPr>
        <p:sp>
          <p:nvSpPr>
            <p:cNvPr id="57" name="Rectangle 327"/>
            <p:cNvSpPr>
              <a:spLocks noChangeArrowheads="1"/>
            </p:cNvSpPr>
            <p:nvPr/>
          </p:nvSpPr>
          <p:spPr bwMode="auto">
            <a:xfrm>
              <a:off x="511086" y="4693029"/>
              <a:ext cx="3592375" cy="878667"/>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lnSpc>
                  <a:spcPct val="120000"/>
                </a:lnSpc>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Network Infra structure for Video and High volume contents oriented Internet service: </a:t>
              </a:r>
              <a:r>
                <a:rPr lang="en-US" altLang="ko-KR" sz="1600" dirty="0">
                  <a:ln w="11430"/>
                  <a:solidFill>
                    <a:schemeClr val="tx1">
                      <a:lumMod val="85000"/>
                      <a:lumOff val="15000"/>
                    </a:schemeClr>
                  </a:solidFill>
                  <a:latin typeface="Arial"/>
                  <a:ea typeface="산돌고딕B" pitchFamily="50" charset="-127"/>
                  <a:cs typeface="Arial"/>
                </a:rPr>
                <a:t>’20</a:t>
              </a:r>
              <a:endParaRPr lang="ko-KR" altLang="en-US" dirty="0">
                <a:ln w="11430"/>
                <a:solidFill>
                  <a:schemeClr val="tx1">
                    <a:lumMod val="85000"/>
                    <a:lumOff val="15000"/>
                  </a:schemeClr>
                </a:solidFill>
                <a:latin typeface="Arial"/>
                <a:ea typeface="산돌고딕B" pitchFamily="50" charset="-127"/>
                <a:cs typeface="Arial"/>
              </a:endParaRPr>
            </a:p>
          </p:txBody>
        </p:sp>
        <p:pic>
          <p:nvPicPr>
            <p:cNvPr id="46105" name="Picture 5" descr="F:\혜선\ptline이혜선\도로공사_박이지\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64" y="4798578"/>
              <a:ext cx="140196" cy="1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084" name="그림 61" descr="방통위_01.png"/>
          <p:cNvPicPr>
            <a:picLocks noChangeAspect="1"/>
          </p:cNvPicPr>
          <p:nvPr/>
        </p:nvPicPr>
        <p:blipFill>
          <a:blip r:embed="rId4">
            <a:extLst>
              <a:ext uri="{28A0092B-C50C-407E-A947-70E740481C1C}">
                <a14:useLocalDpi xmlns:a14="http://schemas.microsoft.com/office/drawing/2010/main" val="0"/>
              </a:ext>
            </a:extLst>
          </a:blip>
          <a:srcRect t="15692" r="33656" b="37836"/>
          <a:stretch>
            <a:fillRect/>
          </a:stretch>
        </p:blipFill>
        <p:spPr bwMode="auto">
          <a:xfrm>
            <a:off x="-26988" y="1960563"/>
            <a:ext cx="8990013"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직사각형 63"/>
          <p:cNvSpPr/>
          <p:nvPr/>
        </p:nvSpPr>
        <p:spPr bwMode="auto">
          <a:xfrm>
            <a:off x="1185937" y="2187089"/>
            <a:ext cx="2619375" cy="282129"/>
          </a:xfrm>
          <a:prstGeom prst="rect">
            <a:avLst/>
          </a:prstGeom>
          <a:noFill/>
          <a:ln w="19050" algn="ctr">
            <a:noFill/>
            <a:round/>
            <a:headEnd/>
            <a:tailEnd/>
          </a:ln>
          <a:effectLst/>
        </p:spPr>
        <p:txBody>
          <a:bodyPr lIns="0" tIns="0" rIns="0" bIns="0" anchor="ctr">
            <a:spAutoFit/>
            <a:scene3d>
              <a:camera prst="orthographicFront"/>
              <a:lightRig rig="threePt" dir="t"/>
            </a:scene3d>
            <a:sp3d contourW="31750">
              <a:bevelT w="0" h="25400"/>
              <a:contourClr>
                <a:schemeClr val="tx2">
                  <a:lumMod val="50000"/>
                </a:schemeClr>
              </a:contourClr>
            </a:sp3d>
          </a:bodyPr>
          <a:lstStyle/>
          <a:p>
            <a:pPr algn="ctr" defTabSz="1042988" latinLnBrk="0">
              <a:lnSpc>
                <a:spcPct val="90000"/>
              </a:lnSpc>
              <a:buClr>
                <a:srgbClr val="161645"/>
              </a:buClr>
              <a:buSzPts val="1200"/>
              <a:defRPr/>
            </a:pPr>
            <a:r>
              <a:rPr lang="en-US" altLang="ko-KR" sz="2000" spc="-30" dirty="0">
                <a:ln w="11430"/>
                <a:solidFill>
                  <a:srgbClr val="FFFF00"/>
                </a:solidFill>
                <a:latin typeface="Arial"/>
                <a:ea typeface="HY견고딕" pitchFamily="18" charset="-127"/>
                <a:cs typeface="Arial"/>
              </a:rPr>
              <a:t>Network Infra</a:t>
            </a:r>
            <a:endParaRPr lang="en-US" altLang="ko-KR" sz="1400" spc="-30" dirty="0">
              <a:ln w="11430"/>
              <a:solidFill>
                <a:prstClr val="white"/>
              </a:solidFill>
              <a:latin typeface="Arial"/>
              <a:ea typeface="HY견고딕" pitchFamily="18" charset="-127"/>
              <a:cs typeface="Arial"/>
            </a:endParaRPr>
          </a:p>
        </p:txBody>
      </p:sp>
      <p:sp>
        <p:nvSpPr>
          <p:cNvPr id="65" name="직사각형 64"/>
          <p:cNvSpPr/>
          <p:nvPr/>
        </p:nvSpPr>
        <p:spPr bwMode="auto">
          <a:xfrm>
            <a:off x="5520804" y="2187089"/>
            <a:ext cx="2600325" cy="282129"/>
          </a:xfrm>
          <a:prstGeom prst="rect">
            <a:avLst/>
          </a:prstGeom>
          <a:noFill/>
          <a:ln w="19050" algn="ctr">
            <a:noFill/>
            <a:round/>
            <a:headEnd/>
            <a:tailEnd/>
          </a:ln>
          <a:effectLst/>
        </p:spPr>
        <p:txBody>
          <a:bodyPr lIns="0" tIns="0" rIns="0" bIns="0" anchor="ctr">
            <a:spAutoFit/>
            <a:scene3d>
              <a:camera prst="orthographicFront"/>
              <a:lightRig rig="threePt" dir="t"/>
            </a:scene3d>
            <a:sp3d contourW="31750">
              <a:bevelT w="0" h="25400"/>
              <a:contourClr>
                <a:schemeClr val="tx2">
                  <a:lumMod val="50000"/>
                </a:schemeClr>
              </a:contourClr>
            </a:sp3d>
          </a:bodyPr>
          <a:lstStyle/>
          <a:p>
            <a:pPr algn="ctr" defTabSz="1042988" latinLnBrk="0">
              <a:lnSpc>
                <a:spcPct val="90000"/>
              </a:lnSpc>
              <a:buClr>
                <a:srgbClr val="161645"/>
              </a:buClr>
              <a:buSzPts val="1200"/>
              <a:defRPr/>
            </a:pPr>
            <a:r>
              <a:rPr lang="en-US" altLang="ko-KR" sz="2000" spc="-30" dirty="0">
                <a:ln w="11430"/>
                <a:solidFill>
                  <a:srgbClr val="FFFF00"/>
                </a:solidFill>
                <a:latin typeface="Arial"/>
                <a:ea typeface="HY견고딕" pitchFamily="18" charset="-127"/>
                <a:cs typeface="Arial"/>
              </a:rPr>
              <a:t>Frequency band</a:t>
            </a:r>
            <a:endParaRPr lang="en-US" altLang="ko-KR" sz="1400" spc="-30" dirty="0">
              <a:ln w="11430"/>
              <a:solidFill>
                <a:prstClr val="white"/>
              </a:solidFill>
              <a:latin typeface="Arial"/>
              <a:ea typeface="HY견고딕" pitchFamily="18" charset="-127"/>
              <a:cs typeface="Arial"/>
            </a:endParaRPr>
          </a:p>
        </p:txBody>
      </p:sp>
      <p:sp>
        <p:nvSpPr>
          <p:cNvPr id="56" name="Rectangle 327"/>
          <p:cNvSpPr>
            <a:spLocks noChangeArrowheads="1"/>
          </p:cNvSpPr>
          <p:nvPr/>
        </p:nvSpPr>
        <p:spPr bwMode="auto">
          <a:xfrm>
            <a:off x="523786" y="2897094"/>
            <a:ext cx="3976776" cy="1025922"/>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spcBef>
                <a:spcPts val="600"/>
              </a:spcBef>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4G  Service</a:t>
            </a:r>
          </a:p>
          <a:p>
            <a:pPr defTabSz="1042988" latinLnBrk="0">
              <a:spcBef>
                <a:spcPts val="600"/>
              </a:spcBef>
              <a:buClr>
                <a:srgbClr val="161645"/>
              </a:buClr>
              <a:buSzPts val="1200"/>
              <a:defRPr/>
            </a:pPr>
            <a:r>
              <a:rPr lang="en-US" altLang="ko-KR" sz="1600" dirty="0">
                <a:ln w="11430"/>
                <a:solidFill>
                  <a:schemeClr val="tx1">
                    <a:lumMod val="85000"/>
                    <a:lumOff val="15000"/>
                  </a:schemeClr>
                </a:solidFill>
                <a:latin typeface="Arial"/>
                <a:ea typeface="산돌고딕B" pitchFamily="50" charset="-127"/>
                <a:cs typeface="Arial"/>
              </a:rPr>
              <a:t>  - LTE : Seoul ’11</a:t>
            </a:r>
            <a:r>
              <a:rPr lang="ko-KR" altLang="en-US" sz="1600" dirty="0">
                <a:ln w="11430"/>
                <a:solidFill>
                  <a:schemeClr val="tx1">
                    <a:lumMod val="85000"/>
                    <a:lumOff val="15000"/>
                  </a:schemeClr>
                </a:solidFill>
                <a:latin typeface="Arial"/>
                <a:ea typeface="산돌고딕B" pitchFamily="50" charset="-127"/>
                <a:cs typeface="Arial"/>
              </a:rPr>
              <a:t> </a:t>
            </a:r>
            <a:r>
              <a:rPr lang="en-US" altLang="ko-KR" sz="1600" dirty="0">
                <a:ln w="11430"/>
                <a:solidFill>
                  <a:schemeClr val="tx1">
                    <a:lumMod val="85000"/>
                    <a:lumOff val="15000"/>
                  </a:schemeClr>
                </a:solidFill>
                <a:latin typeface="Arial"/>
                <a:ea typeface="산돌고딕B" pitchFamily="50" charset="-127"/>
                <a:cs typeface="Arial"/>
              </a:rPr>
              <a:t>⇒ Nationwide </a:t>
            </a:r>
            <a:r>
              <a:rPr lang="fr-FR" altLang="ko-KR" sz="1600" dirty="0">
                <a:ln w="11430"/>
                <a:solidFill>
                  <a:schemeClr val="tx1">
                    <a:lumMod val="85000"/>
                    <a:lumOff val="15000"/>
                  </a:schemeClr>
                </a:solidFill>
                <a:latin typeface="Arial"/>
                <a:ea typeface="산돌고딕B" pitchFamily="50" charset="-127"/>
                <a:cs typeface="Arial"/>
              </a:rPr>
              <a:t>’</a:t>
            </a:r>
            <a:r>
              <a:rPr lang="en-US" altLang="ko-KR" sz="1600" dirty="0">
                <a:ln w="11430"/>
                <a:solidFill>
                  <a:schemeClr val="tx1">
                    <a:lumMod val="85000"/>
                    <a:lumOff val="15000"/>
                  </a:schemeClr>
                </a:solidFill>
                <a:latin typeface="Arial"/>
                <a:ea typeface="산돌고딕B" pitchFamily="50" charset="-127"/>
                <a:cs typeface="Arial"/>
              </a:rPr>
              <a:t>14</a:t>
            </a:r>
          </a:p>
          <a:p>
            <a:pPr defTabSz="1042988" latinLnBrk="0">
              <a:lnSpc>
                <a:spcPct val="150000"/>
              </a:lnSpc>
              <a:spcBef>
                <a:spcPts val="600"/>
              </a:spcBef>
              <a:buClr>
                <a:srgbClr val="161645"/>
              </a:buClr>
              <a:buSzPts val="1200"/>
              <a:defRPr/>
            </a:pPr>
            <a:r>
              <a:rPr lang="en-US" altLang="ko-KR" sz="1600" dirty="0">
                <a:ln w="11430"/>
                <a:solidFill>
                  <a:schemeClr val="tx1">
                    <a:lumMod val="85000"/>
                    <a:lumOff val="15000"/>
                  </a:schemeClr>
                </a:solidFill>
                <a:latin typeface="Arial"/>
                <a:ea typeface="산돌고딕B" pitchFamily="50" charset="-127"/>
                <a:cs typeface="Arial"/>
              </a:rPr>
              <a:t>  - </a:t>
            </a:r>
            <a:r>
              <a:rPr lang="en-US" altLang="ko-KR" sz="1600" dirty="0" err="1">
                <a:ln w="11430"/>
                <a:solidFill>
                  <a:schemeClr val="tx1">
                    <a:lumMod val="85000"/>
                    <a:lumOff val="15000"/>
                  </a:schemeClr>
                </a:solidFill>
                <a:latin typeface="Arial"/>
                <a:ea typeface="산돌고딕B" pitchFamily="50" charset="-127"/>
                <a:cs typeface="Arial"/>
              </a:rPr>
              <a:t>WiBro</a:t>
            </a:r>
            <a:endParaRPr lang="en-US" altLang="ko-KR" sz="1600" dirty="0">
              <a:ln w="11430"/>
              <a:solidFill>
                <a:schemeClr val="tx1">
                  <a:lumMod val="85000"/>
                  <a:lumOff val="15000"/>
                </a:schemeClr>
              </a:solidFill>
              <a:latin typeface="Arial"/>
              <a:ea typeface="산돌고딕B" pitchFamily="50" charset="-127"/>
              <a:cs typeface="Arial"/>
            </a:endParaRPr>
          </a:p>
        </p:txBody>
      </p:sp>
      <p:pic>
        <p:nvPicPr>
          <p:cNvPr id="46088" name="Picture 5" descr="F:\혜선\ptline이혜선\도로공사_박이지\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2949575"/>
            <a:ext cx="1397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327"/>
          <p:cNvSpPr>
            <a:spLocks noChangeArrowheads="1"/>
          </p:cNvSpPr>
          <p:nvPr/>
        </p:nvSpPr>
        <p:spPr bwMode="auto">
          <a:xfrm>
            <a:off x="539552" y="4097342"/>
            <a:ext cx="3600400" cy="582724"/>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lnSpc>
                <a:spcPct val="120000"/>
              </a:lnSpc>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Gigabit Internet:  </a:t>
            </a:r>
            <a:r>
              <a:rPr lang="en-US" altLang="ko-KR" sz="1600" dirty="0">
                <a:ln w="11430"/>
                <a:solidFill>
                  <a:schemeClr val="tx1">
                    <a:lumMod val="85000"/>
                    <a:lumOff val="15000"/>
                  </a:schemeClr>
                </a:solidFill>
                <a:latin typeface="Arial"/>
                <a:ea typeface="산돌고딕B" pitchFamily="50" charset="-127"/>
                <a:cs typeface="Arial"/>
              </a:rPr>
              <a:t>’12</a:t>
            </a:r>
          </a:p>
          <a:p>
            <a:pPr marL="171450" defTabSz="1042988" latinLnBrk="0">
              <a:lnSpc>
                <a:spcPct val="120000"/>
              </a:lnSpc>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  10Gbps:  ’20</a:t>
            </a:r>
          </a:p>
        </p:txBody>
      </p:sp>
      <p:pic>
        <p:nvPicPr>
          <p:cNvPr id="46090" name="Picture 5" descr="F:\혜선\ptline이혜선\도로공사_박이지\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4194175"/>
            <a:ext cx="1397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91" name="그룹 40"/>
          <p:cNvGrpSpPr>
            <a:grpSpLocks/>
          </p:cNvGrpSpPr>
          <p:nvPr/>
        </p:nvGrpSpPr>
        <p:grpSpPr bwMode="auto">
          <a:xfrm>
            <a:off x="4849813" y="2924174"/>
            <a:ext cx="4067175" cy="841256"/>
            <a:chOff x="4849571" y="2852936"/>
            <a:chExt cx="4067447" cy="840812"/>
          </a:xfrm>
        </p:grpSpPr>
        <p:sp>
          <p:nvSpPr>
            <p:cNvPr id="92" name="Rectangle 327"/>
            <p:cNvSpPr>
              <a:spLocks noChangeArrowheads="1"/>
            </p:cNvSpPr>
            <p:nvPr/>
          </p:nvSpPr>
          <p:spPr bwMode="auto">
            <a:xfrm>
              <a:off x="4932040" y="2852936"/>
              <a:ext cx="3984978" cy="840812"/>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Available bandwidth :</a:t>
              </a:r>
            </a:p>
            <a:p>
              <a:pPr marL="171450" defTabSz="1042988" latinLnBrk="0">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 Two times more  </a:t>
              </a:r>
            </a:p>
            <a:p>
              <a:pPr defTabSz="1042988" latinLnBrk="0">
                <a:lnSpc>
                  <a:spcPct val="150000"/>
                </a:lnSpc>
                <a:buClr>
                  <a:srgbClr val="161645"/>
                </a:buClr>
                <a:buSzPts val="1200"/>
                <a:defRPr/>
              </a:pPr>
              <a:endParaRPr lang="en-US" altLang="ko-KR" sz="1600" dirty="0">
                <a:ln w="11430"/>
                <a:solidFill>
                  <a:schemeClr val="tx1">
                    <a:lumMod val="85000"/>
                    <a:lumOff val="15000"/>
                  </a:schemeClr>
                </a:solidFill>
                <a:latin typeface="Arial"/>
                <a:ea typeface="산돌고딕B" pitchFamily="50" charset="-127"/>
                <a:cs typeface="Arial"/>
              </a:endParaRPr>
            </a:p>
          </p:txBody>
        </p:sp>
        <p:pic>
          <p:nvPicPr>
            <p:cNvPr id="46103" name="Picture 5" descr="F:\혜선\ptline이혜선\도로공사_박이지\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571" y="2967759"/>
              <a:ext cx="140196" cy="1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 name="TextBox 107"/>
          <p:cNvSpPr txBox="1"/>
          <p:nvPr/>
        </p:nvSpPr>
        <p:spPr>
          <a:xfrm>
            <a:off x="282545" y="900212"/>
            <a:ext cx="8558212" cy="978729"/>
          </a:xfrm>
          <a:prstGeom prst="rect">
            <a:avLst/>
          </a:prstGeom>
          <a:noFill/>
        </p:spPr>
        <p:txBody>
          <a:bodyPr>
            <a:spAutoFit/>
            <a:scene3d>
              <a:camera prst="orthographicFront"/>
              <a:lightRig rig="threePt" dir="t"/>
            </a:scene3d>
            <a:sp3d contourW="38100">
              <a:bevelT w="0" h="44450"/>
              <a:bevelB w="0" h="69850"/>
              <a:contourClr>
                <a:schemeClr val="bg1"/>
              </a:contourClr>
            </a:sp3d>
          </a:bodyPr>
          <a:lstStyle/>
          <a:p>
            <a:pPr algn="ctr" fontAlgn="auto">
              <a:lnSpc>
                <a:spcPct val="120000"/>
              </a:lnSpc>
              <a:spcBef>
                <a:spcPts val="0"/>
              </a:spcBef>
              <a:spcAft>
                <a:spcPts val="0"/>
              </a:spcAft>
              <a:defRPr/>
            </a:pPr>
            <a:r>
              <a:rPr kumimoji="0" lang="en-US" altLang="ko-KR" sz="2600" dirty="0">
                <a:solidFill>
                  <a:schemeClr val="tx1">
                    <a:lumMod val="85000"/>
                    <a:lumOff val="15000"/>
                  </a:schemeClr>
                </a:solidFill>
                <a:latin typeface="Arial"/>
                <a:ea typeface="산돌고딕B" pitchFamily="50" charset="-127"/>
                <a:cs typeface="Arial"/>
              </a:rPr>
              <a:t>100 times faster Internet until 2020</a:t>
            </a:r>
            <a:endParaRPr kumimoji="0" lang="ko-KR" altLang="en-US" sz="2600" dirty="0">
              <a:solidFill>
                <a:schemeClr val="tx1">
                  <a:lumMod val="85000"/>
                  <a:lumOff val="15000"/>
                </a:schemeClr>
              </a:solidFill>
              <a:latin typeface="Arial"/>
              <a:ea typeface="산돌고딕B" pitchFamily="50" charset="-127"/>
              <a:cs typeface="Arial"/>
            </a:endParaRPr>
          </a:p>
          <a:p>
            <a:pPr algn="ctr" fontAlgn="auto">
              <a:lnSpc>
                <a:spcPct val="120000"/>
              </a:lnSpc>
              <a:spcBef>
                <a:spcPts val="0"/>
              </a:spcBef>
              <a:spcAft>
                <a:spcPts val="0"/>
              </a:spcAft>
              <a:defRPr/>
            </a:pPr>
            <a:r>
              <a:rPr kumimoji="0" lang="en-US" altLang="ko-KR" sz="2200" dirty="0">
                <a:solidFill>
                  <a:srgbClr val="003399"/>
                </a:solidFill>
                <a:latin typeface="Arial"/>
                <a:ea typeface="산돌고딕B" pitchFamily="50" charset="-127"/>
                <a:cs typeface="Arial"/>
              </a:rPr>
              <a:t>- Investment $7B/year from ISP</a:t>
            </a:r>
            <a:r>
              <a:rPr kumimoji="0" lang="ko-KR" altLang="en-US" sz="2200" dirty="0">
                <a:solidFill>
                  <a:srgbClr val="003399"/>
                </a:solidFill>
                <a:latin typeface="Arial"/>
                <a:ea typeface="산돌고딕B" pitchFamily="50" charset="-127"/>
                <a:cs typeface="Arial"/>
              </a:rPr>
              <a:t> </a:t>
            </a:r>
            <a:r>
              <a:rPr kumimoji="0" lang="en-US" altLang="ko-KR" sz="2200" dirty="0">
                <a:solidFill>
                  <a:srgbClr val="003399"/>
                </a:solidFill>
                <a:latin typeface="Arial"/>
                <a:ea typeface="산돌고딕B" pitchFamily="50" charset="-127"/>
                <a:cs typeface="Arial"/>
              </a:rPr>
              <a:t>-</a:t>
            </a:r>
          </a:p>
        </p:txBody>
      </p:sp>
      <p:sp>
        <p:nvSpPr>
          <p:cNvPr id="27" name="모서리가 둥근 직사각형 26"/>
          <p:cNvSpPr/>
          <p:nvPr/>
        </p:nvSpPr>
        <p:spPr>
          <a:xfrm>
            <a:off x="357188" y="2667000"/>
            <a:ext cx="4143375" cy="3786188"/>
          </a:xfrm>
          <a:prstGeom prst="roundRect">
            <a:avLst>
              <a:gd name="adj" fmla="val 1624"/>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a:cs typeface="Arial"/>
            </a:endParaRPr>
          </a:p>
        </p:txBody>
      </p:sp>
      <p:sp>
        <p:nvSpPr>
          <p:cNvPr id="28" name="모서리가 둥근 직사각형 27"/>
          <p:cNvSpPr/>
          <p:nvPr/>
        </p:nvSpPr>
        <p:spPr>
          <a:xfrm>
            <a:off x="4714875" y="2605088"/>
            <a:ext cx="4071938" cy="3786187"/>
          </a:xfrm>
          <a:prstGeom prst="roundRect">
            <a:avLst>
              <a:gd name="adj" fmla="val 1624"/>
            </a:avLst>
          </a:prstGeom>
          <a:noFill/>
          <a:ln w="57150">
            <a:solidFill>
              <a:srgbClr val="004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a:cs typeface="Arial"/>
            </a:endParaRPr>
          </a:p>
        </p:txBody>
      </p:sp>
      <p:grpSp>
        <p:nvGrpSpPr>
          <p:cNvPr id="46095" name="그룹 38"/>
          <p:cNvGrpSpPr>
            <a:grpSpLocks/>
          </p:cNvGrpSpPr>
          <p:nvPr/>
        </p:nvGrpSpPr>
        <p:grpSpPr bwMode="auto">
          <a:xfrm>
            <a:off x="4849813" y="3789364"/>
            <a:ext cx="3222625" cy="878189"/>
            <a:chOff x="4849571" y="5335971"/>
            <a:chExt cx="3222891" cy="878375"/>
          </a:xfrm>
        </p:grpSpPr>
        <p:sp>
          <p:nvSpPr>
            <p:cNvPr id="93" name="Rectangle 327"/>
            <p:cNvSpPr>
              <a:spLocks noChangeArrowheads="1"/>
            </p:cNvSpPr>
            <p:nvPr/>
          </p:nvSpPr>
          <p:spPr bwMode="auto">
            <a:xfrm>
              <a:off x="4900646" y="5335971"/>
              <a:ext cx="3171816" cy="878375"/>
            </a:xfrm>
            <a:prstGeom prst="rect">
              <a:avLst/>
            </a:prstGeom>
            <a:noFill/>
            <a:ln w="19050" algn="ctr">
              <a:noFill/>
              <a:round/>
              <a:headEnd/>
              <a:tailEnd/>
            </a:ln>
            <a:effectLst/>
          </p:spPr>
          <p:txBody>
            <a:bodyPr lIns="0" tIns="0" rIns="0" bIns="0">
              <a:spAutoFit/>
              <a:scene3d>
                <a:camera prst="orthographicFront"/>
                <a:lightRig rig="threePt" dir="t"/>
              </a:scene3d>
              <a:sp3d contourW="31750">
                <a:bevelT w="0" h="25400"/>
                <a:contourClr>
                  <a:schemeClr val="bg1"/>
                </a:contourClr>
              </a:sp3d>
            </a:bodyPr>
            <a:lstStyle/>
            <a:p>
              <a:pPr marL="171450" defTabSz="1042988" latinLnBrk="0">
                <a:lnSpc>
                  <a:spcPct val="120000"/>
                </a:lnSpc>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Analog</a:t>
              </a:r>
              <a:r>
                <a:rPr lang="ko-KR" altLang="en-US" dirty="0">
                  <a:ln w="11430"/>
                  <a:solidFill>
                    <a:schemeClr val="tx1">
                      <a:lumMod val="85000"/>
                      <a:lumOff val="15000"/>
                    </a:schemeClr>
                  </a:solidFill>
                  <a:latin typeface="Arial"/>
                  <a:ea typeface="산돌고딕B" pitchFamily="50" charset="-127"/>
                  <a:cs typeface="Arial"/>
                </a:rPr>
                <a:t> </a:t>
              </a:r>
              <a:r>
                <a:rPr lang="en-US" altLang="ko-KR" dirty="0">
                  <a:ln w="11430"/>
                  <a:solidFill>
                    <a:schemeClr val="tx1">
                      <a:lumMod val="85000"/>
                      <a:lumOff val="15000"/>
                    </a:schemeClr>
                  </a:solidFill>
                  <a:latin typeface="Arial"/>
                  <a:ea typeface="산돌고딕B" pitchFamily="50" charset="-127"/>
                  <a:cs typeface="Arial"/>
                </a:rPr>
                <a:t>TV : ~ Dec. 2012</a:t>
              </a:r>
            </a:p>
            <a:p>
              <a:pPr marL="171450" defTabSz="1042988" latinLnBrk="0">
                <a:lnSpc>
                  <a:spcPct val="120000"/>
                </a:lnSpc>
                <a:buClr>
                  <a:srgbClr val="161645"/>
                </a:buClr>
                <a:buSzPts val="1200"/>
                <a:defRPr/>
              </a:pPr>
              <a:r>
                <a:rPr lang="en-US" altLang="ko-KR" dirty="0">
                  <a:ln w="11430"/>
                  <a:solidFill>
                    <a:schemeClr val="tx1">
                      <a:lumMod val="85000"/>
                      <a:lumOff val="15000"/>
                    </a:schemeClr>
                  </a:solidFill>
                  <a:latin typeface="Arial"/>
                  <a:ea typeface="산돌고딕B" pitchFamily="50" charset="-127"/>
                  <a:cs typeface="Arial"/>
                </a:rPr>
                <a:t>Channel(108MHz) , White space</a:t>
              </a:r>
              <a:br>
                <a:rPr lang="en-US" altLang="ko-KR" dirty="0">
                  <a:ln w="11430"/>
                  <a:solidFill>
                    <a:schemeClr val="tx1">
                      <a:lumMod val="85000"/>
                      <a:lumOff val="15000"/>
                    </a:schemeClr>
                  </a:solidFill>
                  <a:latin typeface="Arial"/>
                  <a:ea typeface="산돌고딕B" pitchFamily="50" charset="-127"/>
                  <a:cs typeface="Arial"/>
                </a:rPr>
              </a:br>
              <a:endParaRPr lang="ko-KR" altLang="en-US" dirty="0">
                <a:ln w="11430"/>
                <a:solidFill>
                  <a:schemeClr val="tx1">
                    <a:lumMod val="85000"/>
                    <a:lumOff val="15000"/>
                  </a:schemeClr>
                </a:solidFill>
                <a:latin typeface="Arial"/>
                <a:ea typeface="산돌고딕B" pitchFamily="50" charset="-127"/>
                <a:cs typeface="Arial"/>
              </a:endParaRPr>
            </a:p>
          </p:txBody>
        </p:sp>
        <p:pic>
          <p:nvPicPr>
            <p:cNvPr id="46101" name="Picture 5" descr="F:\혜선\ptline이혜선\도로공사_박이지\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571" y="5440536"/>
              <a:ext cx="128867" cy="12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96" name="슬라이드 번호 개체 틀 5"/>
          <p:cNvSpPr>
            <a:spLocks noGrp="1"/>
          </p:cNvSpPr>
          <p:nvPr>
            <p:ph type="sldNum" sz="quarter" idx="4294967295"/>
          </p:nvPr>
        </p:nvSpPr>
        <p:spPr bwMode="auto">
          <a:xfrm>
            <a:off x="8556625" y="6561138"/>
            <a:ext cx="538163" cy="285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algn="r" eaLnBrk="1" hangingPunct="1"/>
            <a:r>
              <a:rPr lang="en-US" altLang="ko-KR" sz="1200">
                <a:latin typeface="Arial"/>
                <a:cs typeface="Arial"/>
              </a:rPr>
              <a:t>-6-</a:t>
            </a:r>
            <a:endParaRPr lang="ko-KR" altLang="en-US" sz="1200">
              <a:latin typeface="Arial"/>
              <a:cs typeface="Arial"/>
            </a:endParaRPr>
          </a:p>
        </p:txBody>
      </p:sp>
      <p:sp>
        <p:nvSpPr>
          <p:cNvPr id="33" name="슬라이드 번호 개체 틀 5"/>
          <p:cNvSpPr txBox="1">
            <a:spLocks/>
          </p:cNvSpPr>
          <p:nvPr/>
        </p:nvSpPr>
        <p:spPr>
          <a:xfrm>
            <a:off x="8572500" y="6572250"/>
            <a:ext cx="538163" cy="285750"/>
          </a:xfrm>
          <a:prstGeom prst="rect">
            <a:avLst/>
          </a:prstGeom>
        </p:spPr>
        <p:txBody>
          <a:bodyPr anchor="ctr"/>
          <a:lstStyle>
            <a:lvl1pPr algn="r">
              <a:defRPr sz="1000">
                <a:solidFill>
                  <a:schemeClr val="tx1"/>
                </a:solidFill>
                <a:latin typeface="+mn-ea"/>
                <a:ea typeface="+mn-ea"/>
              </a:defRPr>
            </a:lvl1pPr>
          </a:lstStyle>
          <a:p>
            <a:pPr>
              <a:defRPr/>
            </a:pPr>
            <a:r>
              <a:rPr lang="en-US" altLang="ko-KR" sz="1200" dirty="0" smtClean="0">
                <a:solidFill>
                  <a:schemeClr val="bg1"/>
                </a:solidFill>
                <a:latin typeface="Arial"/>
                <a:cs typeface="Arial"/>
              </a:rPr>
              <a:t>-7-</a:t>
            </a:r>
            <a:endParaRPr lang="ko-KR" altLang="en-US" sz="1200" dirty="0">
              <a:solidFill>
                <a:schemeClr val="bg1"/>
              </a:solidFill>
              <a:latin typeface="Arial"/>
              <a:cs typeface="Arial"/>
            </a:endParaRPr>
          </a:p>
        </p:txBody>
      </p:sp>
      <p:sp>
        <p:nvSpPr>
          <p:cNvPr id="46098" name="바닥글 개체 틀 2"/>
          <p:cNvSpPr>
            <a:spLocks noGrp="1"/>
          </p:cNvSpPr>
          <p:nvPr>
            <p:ph type="ftr" sz="quarter" idx="4294967295"/>
          </p:nvPr>
        </p:nvSpPr>
        <p:spPr bwMode="auto">
          <a:xfrm>
            <a:off x="1619672" y="6449268"/>
            <a:ext cx="5643563" cy="29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400" dirty="0">
                <a:latin typeface="Arial"/>
                <a:cs typeface="Arial"/>
              </a:rPr>
              <a:t>Future Internet PM, KCC Korea</a:t>
            </a:r>
            <a:endParaRPr kumimoji="0" lang="ko-KR" altLang="en-US" sz="1400" dirty="0">
              <a:latin typeface="Arial"/>
              <a:ea typeface="HY중고딕" charset="0"/>
              <a:cs typeface="Arial"/>
            </a:endParaRPr>
          </a:p>
        </p:txBody>
      </p:sp>
      <p:sp>
        <p:nvSpPr>
          <p:cNvPr id="46099" name="날짜 개체 틀 3"/>
          <p:cNvSpPr>
            <a:spLocks noGrp="1"/>
          </p:cNvSpPr>
          <p:nvPr>
            <p:ph type="dt" sz="quarter" idx="10"/>
          </p:nvPr>
        </p:nvSpPr>
        <p:spPr bwMode="auto">
          <a:xfrm>
            <a:off x="428625" y="6429375"/>
            <a:ext cx="1285875" cy="29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0"/>
                <a:ea typeface="맑은 고딕" charset="0"/>
                <a:cs typeface="맑은 고딕" charset="0"/>
              </a:defRPr>
            </a:lvl1pPr>
            <a:lvl2pPr marL="742950" indent="-285750" eaLnBrk="0" hangingPunct="0">
              <a:defRPr kumimoji="1" sz="2400">
                <a:solidFill>
                  <a:schemeClr val="tx1"/>
                </a:solidFill>
                <a:latin typeface="굴림" charset="0"/>
                <a:ea typeface="맑은 고딕" charset="0"/>
                <a:cs typeface="맑은 고딕" charset="0"/>
              </a:defRPr>
            </a:lvl2pPr>
            <a:lvl3pPr marL="1143000" indent="-228600" eaLnBrk="0" hangingPunct="0">
              <a:defRPr kumimoji="1" sz="2400">
                <a:solidFill>
                  <a:schemeClr val="tx1"/>
                </a:solidFill>
                <a:latin typeface="굴림" charset="0"/>
                <a:ea typeface="맑은 고딕" charset="0"/>
                <a:cs typeface="맑은 고딕" charset="0"/>
              </a:defRPr>
            </a:lvl3pPr>
            <a:lvl4pPr marL="1600200" indent="-228600" eaLnBrk="0" hangingPunct="0">
              <a:defRPr kumimoji="1" sz="2400">
                <a:solidFill>
                  <a:schemeClr val="tx1"/>
                </a:solidFill>
                <a:latin typeface="굴림" charset="0"/>
                <a:ea typeface="맑은 고딕" charset="0"/>
                <a:cs typeface="맑은 고딕" charset="0"/>
              </a:defRPr>
            </a:lvl4pPr>
            <a:lvl5pPr marL="2057400" indent="-228600" eaLnBrk="0" hangingPunct="0">
              <a:defRPr kumimoji="1" sz="2400">
                <a:solidFill>
                  <a:schemeClr val="tx1"/>
                </a:solidFill>
                <a:latin typeface="굴림" charset="0"/>
                <a:ea typeface="맑은 고딕" charset="0"/>
                <a:cs typeface="맑은 고딕" charset="0"/>
              </a:defRPr>
            </a:lvl5pPr>
            <a:lvl6pPr marL="25146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6pPr>
            <a:lvl7pPr marL="29718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7pPr>
            <a:lvl8pPr marL="34290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8pPr>
            <a:lvl9pPr marL="3886200" indent="-228600" eaLnBrk="0" fontAlgn="base" latinLnBrk="1" hangingPunct="0">
              <a:spcBef>
                <a:spcPct val="0"/>
              </a:spcBef>
              <a:spcAft>
                <a:spcPct val="0"/>
              </a:spcAft>
              <a:defRPr kumimoji="1" sz="2400">
                <a:solidFill>
                  <a:schemeClr val="tx1"/>
                </a:solidFill>
                <a:latin typeface="굴림" charset="0"/>
                <a:ea typeface="맑은 고딕" charset="0"/>
                <a:cs typeface="맑은 고딕" charset="0"/>
              </a:defRPr>
            </a:lvl9pPr>
          </a:lstStyle>
          <a:p>
            <a:pPr eaLnBrk="1" hangingPunct="1"/>
            <a:r>
              <a:rPr kumimoji="0" lang="en-US" altLang="ko-KR" sz="1200">
                <a:latin typeface="Arial"/>
                <a:cs typeface="Arial"/>
              </a:rPr>
              <a:t>2011-09-20</a:t>
            </a:r>
            <a:endParaRPr kumimoji="0" lang="ko-KR" altLang="en-US" sz="1200">
              <a:latin typeface="Arial"/>
              <a:ea typeface="HY중고딕" charset="0"/>
              <a:cs typeface="Arial"/>
            </a:endParaRPr>
          </a:p>
        </p:txBody>
      </p:sp>
    </p:spTree>
    <p:extLst>
      <p:ext uri="{BB962C8B-B14F-4D97-AF65-F5344CB8AC3E}">
        <p14:creationId xmlns:p14="http://schemas.microsoft.com/office/powerpoint/2010/main" val="281029798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NVC(3.0)">
  <a:themeElements>
    <a:clrScheme name="1_NVC(3.0)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fontScheme name="1_NVC(3.0)">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ko-KR" altLang="en-US" sz="1600" b="0" i="0"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ko-KR" altLang="en-US" sz="1600" b="0" i="0" u="none" strike="noStrike" cap="none" normalizeH="0" baseline="0" smtClean="0">
            <a:ln>
              <a:noFill/>
            </a:ln>
            <a:solidFill>
              <a:schemeClr val="tx1"/>
            </a:solidFill>
            <a:effectLst/>
            <a:latin typeface="Arial" charset="0"/>
            <a:ea typeface="굴림" pitchFamily="50" charset="-127"/>
          </a:defRPr>
        </a:defPPr>
      </a:lstStyle>
    </a:lnDef>
  </a:objectDefaults>
  <a:extraClrSchemeLst>
    <a:extraClrScheme>
      <a:clrScheme name="1_NVC(3.0) 1">
        <a:dk1>
          <a:srgbClr val="000099"/>
        </a:dk1>
        <a:lt1>
          <a:srgbClr val="FFFFFF"/>
        </a:lt1>
        <a:dk2>
          <a:srgbClr val="0000FF"/>
        </a:dk2>
        <a:lt2>
          <a:srgbClr val="FFFF00"/>
        </a:lt2>
        <a:accent1>
          <a:srgbClr val="FF6633"/>
        </a:accent1>
        <a:accent2>
          <a:srgbClr val="FF00FF"/>
        </a:accent2>
        <a:accent3>
          <a:srgbClr val="AAAAFF"/>
        </a:accent3>
        <a:accent4>
          <a:srgbClr val="DADADA"/>
        </a:accent4>
        <a:accent5>
          <a:srgbClr val="FFB8AD"/>
        </a:accent5>
        <a:accent6>
          <a:srgbClr val="E700E7"/>
        </a:accent6>
        <a:hlink>
          <a:srgbClr val="FF0000"/>
        </a:hlink>
        <a:folHlink>
          <a:srgbClr val="808080"/>
        </a:folHlink>
      </a:clrScheme>
      <a:clrMap bg1="dk2" tx1="lt1" bg2="dk1" tx2="lt2" accent1="accent1" accent2="accent2" accent3="accent3" accent4="accent4" accent5="accent5" accent6="accent6" hlink="hlink" folHlink="folHlink"/>
    </a:extraClrScheme>
    <a:extraClrScheme>
      <a:clrScheme name="1_NVC(3.0) 2">
        <a:dk1>
          <a:srgbClr val="000066"/>
        </a:dk1>
        <a:lt1>
          <a:srgbClr val="CCECFF"/>
        </a:lt1>
        <a:dk2>
          <a:srgbClr val="000080"/>
        </a:dk2>
        <a:lt2>
          <a:srgbClr val="000000"/>
        </a:lt2>
        <a:accent1>
          <a:srgbClr val="9999FF"/>
        </a:accent1>
        <a:accent2>
          <a:srgbClr val="CC00FF"/>
        </a:accent2>
        <a:accent3>
          <a:srgbClr val="E2F4FF"/>
        </a:accent3>
        <a:accent4>
          <a:srgbClr val="000056"/>
        </a:accent4>
        <a:accent5>
          <a:srgbClr val="CAC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1_NVC(3.0)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1_NVC(3.0) 4">
        <a:dk1>
          <a:srgbClr val="000000"/>
        </a:dk1>
        <a:lt1>
          <a:srgbClr val="FFFFFF"/>
        </a:lt1>
        <a:dk2>
          <a:srgbClr val="660033"/>
        </a:dk2>
        <a:lt2>
          <a:srgbClr val="FFFF66"/>
        </a:lt2>
        <a:accent1>
          <a:srgbClr val="FF0033"/>
        </a:accent1>
        <a:accent2>
          <a:srgbClr val="CC6600"/>
        </a:accent2>
        <a:accent3>
          <a:srgbClr val="B8AAAD"/>
        </a:accent3>
        <a:accent4>
          <a:srgbClr val="DADADA"/>
        </a:accent4>
        <a:accent5>
          <a:srgbClr val="FFAAAD"/>
        </a:accent5>
        <a:accent6>
          <a:srgbClr val="B95C00"/>
        </a:accent6>
        <a:hlink>
          <a:srgbClr val="999933"/>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29823</TotalTime>
  <Words>3750</Words>
  <Application>Microsoft Office PowerPoint</Application>
  <PresentationFormat>화면 슬라이드 쇼(4:3)</PresentationFormat>
  <Paragraphs>721</Paragraphs>
  <Slides>51</Slides>
  <Notes>38</Notes>
  <HiddenSlides>0</HiddenSlides>
  <MMClips>0</MMClips>
  <ScaleCrop>false</ScaleCrop>
  <HeadingPairs>
    <vt:vector size="6" baseType="variant">
      <vt:variant>
        <vt:lpstr>테마</vt:lpstr>
      </vt:variant>
      <vt:variant>
        <vt:i4>4</vt:i4>
      </vt:variant>
      <vt:variant>
        <vt:lpstr>포함된 OLE 서버</vt:lpstr>
      </vt:variant>
      <vt:variant>
        <vt:i4>1</vt:i4>
      </vt:variant>
      <vt:variant>
        <vt:lpstr>슬라이드 제목</vt:lpstr>
      </vt:variant>
      <vt:variant>
        <vt:i4>51</vt:i4>
      </vt:variant>
    </vt:vector>
  </HeadingPairs>
  <TitlesOfParts>
    <vt:vector size="56" baseType="lpstr">
      <vt:lpstr>1_NVC(3.0)</vt:lpstr>
      <vt:lpstr>2_디자인 사용자 지정</vt:lpstr>
      <vt:lpstr>1_디자인 사용자 지정</vt:lpstr>
      <vt:lpstr>디자인 사용자 지정</vt:lpstr>
      <vt:lpstr>Visio</vt:lpstr>
      <vt:lpstr>CS 540 Network Architecture </vt:lpstr>
      <vt:lpstr>Future of the Internet?</vt:lpstr>
      <vt:lpstr>IP evolvability [Kurose]</vt:lpstr>
      <vt:lpstr>Future of the Internet?</vt:lpstr>
      <vt:lpstr>PowerPoint 프레젠테이션</vt:lpstr>
      <vt:lpstr>Smart Network</vt:lpstr>
      <vt:lpstr>Internet Plan for future in Korea</vt:lpstr>
      <vt:lpstr>PowerPoint 프레젠테이션</vt:lpstr>
      <vt:lpstr>PowerPoint 프레젠테이션</vt:lpstr>
      <vt:lpstr>PowerPoint 프레젠테이션</vt:lpstr>
      <vt:lpstr>Internet in Korea: 2010 – report of ITU sep., 2011</vt:lpstr>
      <vt:lpstr>Jianli Pan et al., “A Survey of the Research on Future internet architectures”</vt:lpstr>
      <vt:lpstr>PowerPoint 프레젠테이션</vt:lpstr>
      <vt:lpstr>Content- or data-oriented paradigms</vt:lpstr>
      <vt:lpstr>PowerPoint 프레젠테이션</vt:lpstr>
      <vt:lpstr>Mobility and ubiquitous access to networks</vt:lpstr>
      <vt:lpstr>Cloud-computing-centric architectures</vt:lpstr>
      <vt:lpstr>Security</vt:lpstr>
      <vt:lpstr>Experimental testbeds</vt:lpstr>
      <vt:lpstr>U.S. projects and clusters on the future Internet.</vt:lpstr>
      <vt:lpstr>Named Data Networking (NDN)</vt:lpstr>
      <vt:lpstr>MobilityFirst</vt:lpstr>
      <vt:lpstr>NEBULA</vt:lpstr>
      <vt:lpstr>eXpressive Internet Architecture (XIA)</vt:lpstr>
      <vt:lpstr>RESEARCH PROJECTS FROM EU</vt:lpstr>
      <vt:lpstr>ICN</vt:lpstr>
      <vt:lpstr>RESEARCH PROJECTS FROM ASIA</vt:lpstr>
      <vt:lpstr>PowerPoint 프레젠테이션</vt:lpstr>
      <vt:lpstr>Packet classification</vt:lpstr>
      <vt:lpstr>Example of Classification Rules</vt:lpstr>
      <vt:lpstr>Multi-field Packet Classification</vt:lpstr>
      <vt:lpstr>Complexity: Hard Problem</vt:lpstr>
      <vt:lpstr>Flow-aware Router: Basic Architectural Components</vt:lpstr>
      <vt:lpstr>Example 4D classifier</vt:lpstr>
      <vt:lpstr>Classification is a Generalization of Lookup</vt:lpstr>
      <vt:lpstr>Example</vt:lpstr>
      <vt:lpstr>Classification algorithm</vt:lpstr>
      <vt:lpstr>Hierarchical Tries</vt:lpstr>
      <vt:lpstr>Set-pruning Tries [Tsuchiya, Sri98]</vt:lpstr>
      <vt:lpstr>Grid-of-Tries [Sri98]</vt:lpstr>
      <vt:lpstr>Lookups/Classification with Ternary CAM</vt:lpstr>
      <vt:lpstr>TCAM: Range-to-prefix explosion</vt:lpstr>
      <vt:lpstr>Classification with TCAM</vt:lpstr>
      <vt:lpstr>Recursive Flow Classification [Gupta99]</vt:lpstr>
      <vt:lpstr>RFC: Classifier Dataset</vt:lpstr>
      <vt:lpstr>RFC:</vt:lpstr>
      <vt:lpstr>The RFC Algorithm</vt:lpstr>
      <vt:lpstr>The RFC Algorithm</vt:lpstr>
      <vt:lpstr>Deep packet inspection</vt:lpstr>
      <vt:lpstr>DPI systems</vt:lpstr>
      <vt:lpstr>Reading Assignment</vt:lpstr>
    </vt:vector>
  </TitlesOfParts>
  <Company>ICU-SICE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dc:title>
  <dc:creator>Younghee Lee</dc:creator>
  <cp:lastModifiedBy>USER</cp:lastModifiedBy>
  <cp:revision>294</cp:revision>
  <cp:lastPrinted>2000-09-05T05:09:43Z</cp:lastPrinted>
  <dcterms:created xsi:type="dcterms:W3CDTF">1998-07-19T12:47:56Z</dcterms:created>
  <dcterms:modified xsi:type="dcterms:W3CDTF">2016-10-26T07:19:31Z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yhlee@pec.etri.re.kr</vt:lpwstr>
  </property>
  <property fmtid="{D5CDD505-2E9C-101B-9397-08002B2CF9AE}" pid="8" name="HomePage">
    <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G:\이영희강의TP</vt:lpwstr>
  </property>
  <property fmtid="{D5CDD505-2E9C-101B-9397-08002B2CF9AE}" pid="22" name="EncodingType">
    <vt:i4>-99</vt:i4>
  </property>
</Properties>
</file>